
<file path=[Content_Types].xml><?xml version="1.0" encoding="utf-8"?>
<Types xmlns="http://schemas.openxmlformats.org/package/2006/content-types">
  <Default Extension="rels" ContentType="application/vnd.openxmlformats-package.relationships+xml"/>
  <Default Extension="png" ContentType="image/png"/>
  <Default Extension="xml" ContentType="application/xml"/>
  <Override PartName="/docprops/app.xml" ContentType="application/vnd.openxmlformats-officedocument.extended-properties+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notesslides/notesslide15.xml" ContentType="application/vnd.openxmlformats-officedocument.presentationml.notesSlide+xml"/>
  <Override PartName="/ppt/theme/theme2.xml" ContentType="application/vnd.openxmlformats-officedocument.theme+xml"/>
  <Override PartName="/ppt/slides/slide16.xml" ContentType="application/vnd.openxmlformats-officedocument.presentationml.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s/slide11.xml" ContentType="application/vnd.openxmlformats-officedocument.presentationml.slide+xml"/>
  <Override PartName="/ppt/notesslides/notesslide6.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slides/notesslide19.xml" ContentType="application/vnd.openxmlformats-officedocument.presentationml.notesSlide+xml"/>
  <Override PartName="/ppt/slides/slide10.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slides/slide19.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15.xml" ContentType="application/vnd.openxmlformats-officedocument.presentationml.slide+xml"/>
  <Override PartName="/ppt/slides/slide1.xml" ContentType="application/vnd.openxmlformats-officedocument.presentationml.slide+xml"/>
  <Override PartName="/ppt/slidelayouts/slidelayout9.xml" ContentType="application/vnd.openxmlformats-officedocument.presentationml.slideLayout+xml"/>
  <Override PartName="/ppt/slides/slide14.xml" ContentType="application/vnd.openxmlformats-officedocument.presentationml.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s/slide9.xml" ContentType="application/vnd.openxmlformats-officedocument.presentationml.slide+xml"/>
  <Override PartName="/ppt/notesslides/notesslide17.xml" ContentType="application/vnd.openxmlformats-officedocument.presentationml.notesSlide+xml"/>
  <Override PartName="/ppt/slides/slide8.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viewprops.xml" ContentType="application/vnd.openxmlformats-officedocument.presentationml.viewProps+xml"/>
  <Override PartName="/ppt/slides/slide13.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2.xml" ContentType="application/vnd.openxmlformats-officedocument.presentationml.notesSlide+xml"/>
  <Override PartName="/ppt/slides/slide21.xml" ContentType="application/vnd.openxmlformats-officedocument.presentationml.slide+xml"/>
  <Override PartName="/ppt/tablestyles.xml" ContentType="application/vnd.openxmlformats-officedocument.presentationml.tableStyles+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
  </p:notesMasterIdLst>
  <p:sldIdLst>
    <p:sldId id="256" r:id="rId3"/>
    <p:sldId id="257" r:id="rId4"/>
    <p:sldId id="265" r:id="rId5"/>
    <p:sldId id="258" r:id="rId6"/>
    <p:sldId id="259" r:id="rId7"/>
    <p:sldId id="260" r:id="rId8"/>
    <p:sldId id="261" r:id="rId9"/>
    <p:sldId id="263" r:id="rId10"/>
    <p:sldId id="267" r:id="rId11"/>
    <p:sldId id="262" r:id="rId12"/>
    <p:sldId id="279" r:id="rId13"/>
    <p:sldId id="280" r:id="rId14"/>
    <p:sldId id="270" r:id="rId15"/>
    <p:sldId id="271" r:id="rId16"/>
    <p:sldId id="266" r:id="rId17"/>
    <p:sldId id="272" r:id="rId18"/>
    <p:sldId id="273" r:id="rId19"/>
    <p:sldId id="275" r:id="rId20"/>
    <p:sldId id="277" r:id="rId21"/>
    <p:sldId id="274" r:id="rId22"/>
    <p:sldId id="281"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 Type="http://schemas.openxmlformats.org/officeDocument/2006/relationships/notesMaster" Target="notesMasters/notesMaster1.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prstGeom prst="rect">
            <a:avLst/>
          </a:prstGeom>
        </p:spPr>
        <p:txBody>
          <a:bodyPr/>
          <a:lstStyle/>
          <a:p/>
        </p:txBody>
      </p:sp>
      <p:sp>
        <p:nvSpPr>
          <p:cNvPr id="3" name="Notes Placeholder 2"/>
          <p:cNvSpPr>
            <a:spLocks noGrp="1" noEditPoints="1"/>
          </p:cNvSpPr>
          <p:nvPr>
            <p:ph type="body" idx="1"/>
          </p:nvPr>
        </p:nvSpPr>
        <p:spPr>
          <a:prstGeom prst="rect">
            <a:avLst/>
          </a:prstGeom>
        </p:spPr>
        <p:txBody>
          <a:bodyPr/>
          <a:lstStyle/>
          <a:p>
            <a:endParaRPr lang="en-US" dirty="0"/>
          </a:p>
        </p:txBody>
      </p:sp>
      <p:sp>
        <p:nvSpPr>
          <p:cNvPr id="4" name="Slide Number Placeholder 3"/>
          <p:cNvSpPr>
            <a:spLocks noGrp="1" noEditPoints="1"/>
          </p:cNvSpPr>
          <p:nvPr>
            <p:ph type="sldNum" sz="quarter" idx="10"/>
          </p:nvPr>
        </p:nvSpPr>
        <p:spPr>
          <a:prstGeom prst="rect">
            <a:avLst/>
          </a:prstGeom>
        </p:spPr>
        <p:txBody>
          <a:bodyPr/>
          <a:lstStyle/>
          <a:p>
            <a:fld id="{F7021451-1387-4CA6-816F-3879F97B5CBC}" type="slidenum">
              <a:rPr lang="en-US"/>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noEditPoints="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noEditPoints="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4" name="Date Placeholder 3"/>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Content Placeholder 2"/>
          <p:cNvSpPr>
            <a:spLocks noGrp="1" noEditPoints="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noEditPoints="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Content Placeholder 2"/>
          <p:cNvSpPr>
            <a:spLocks noGrp="1" noEditPoints="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noEditPoints="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noEditPoints="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noEditPoints="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noEditPoints="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noEditPoints="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9" name="Slide Number Placeholder 8"/>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Date Placeholder 2"/>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4" name="Footer Placeholder 3"/>
          <p:cNvSpPr>
            <a:spLocks noGrp="1" noEditPoints="1"/>
          </p:cNvSpPr>
          <p:nvPr>
            <p:ph type="ftr" sz="quarter" idx="11"/>
          </p:nvPr>
        </p:nvSpPr>
        <p:spPr/>
        <p:txBody>
          <a:bodyPr/>
          <a:lstStyle/>
          <a:p>
            <a:endParaRPr lang="en-US"/>
          </a:p>
        </p:txBody>
      </p:sp>
      <p:sp>
        <p:nvSpPr>
          <p:cNvPr id="5" name="Slide Number Placeholder 4"/>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3" name="Footer Placeholder 2"/>
          <p:cNvSpPr>
            <a:spLocks noGrp="1" noEditPoints="1"/>
          </p:cNvSpPr>
          <p:nvPr>
            <p:ph type="ftr" sz="quarter" idx="11"/>
          </p:nvPr>
        </p:nvSpPr>
        <p:spPr/>
        <p:txBody>
          <a:bodyPr/>
          <a:lstStyle/>
          <a:p>
            <a:endParaRPr lang="en-US"/>
          </a:p>
        </p:txBody>
      </p:sp>
      <p:sp>
        <p:nvSpPr>
          <p:cNvPr id="4" name="Slide Number Placeholder 3"/>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a:p>
        </p:txBody>
      </p:sp>
      <p:sp>
        <p:nvSpPr>
          <p:cNvPr id="4" name="Text Placeholder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Vertical Text Placeholder 2"/>
          <p:cNvSpPr>
            <a:spLocks noGrp="1" noEditPoints="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EditPoints="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noEditPoints="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6" name="Slide Number Placeholder 5"/>
          <p:cNvSpPr>
            <a:spLocks noGrp="1" noEditPoints="1"/>
          </p:cNvSpPr>
          <p:nvPr>
            <p:ph type="sldNum" sz="quarter" idx="12"/>
          </p:nvPr>
        </p:nvSpPr>
        <p:spPr/>
        <p:txBody>
          <a:bodyPr/>
          <a:lstStyle/>
          <a:p>
            <a:fld id="{57C1D7D7-E396-40D7-887D-0F1D1D6BCC81}" type="slidenum">
              <a:rPr lang="en-US" smtClean="0"/>
              <a:t>‹#›</a:t>
            </a:fld>
            <a:endParaRPr lang="en-US"/>
          </a:p>
        </p:txBody>
      </p:sp>
    </p:spTree>
  </p:cSld>
  <p:clrMapOvr>
    <a:masterClrMapping/>
  </p:clrMapOvr>
  <p:hf dt="0"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09ACF1-0A08-4017-ADA8-FAB8FE70C460}" type="datetimeFigureOut">
              <a:rPr lang="en-US" smtClean="0"/>
              <a:t>9/23/2026</a:t>
            </a:fld>
            <a:endParaRPr lang="en-US"/>
          </a:p>
        </p:txBody>
      </p:sp>
      <p:sp>
        <p:nvSpPr>
          <p:cNvPr id="5" name="Footer Placeholder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noEditPoints="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7C1D7D7-E396-40D7-887D-0F1D1D6BCC8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mailto:Jon.cannon@nebraskacounties.org" TargetMode="External"/><Relationship Id="rId3" Type="http://schemas.openxmlformats.org/officeDocument/2006/relationships/hyperlink" Target="mailto:Candace.Meredith@nebraskacounties.org" TargetMode="External"/><Relationship Id="rId4" Type="http://schemas.openxmlformats.org/officeDocument/2006/relationships/slideLayout" Target="../slideLayouts/slideLayout12.xml"/><Relationship Id="rId5"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350"/>
        </a:solidFill>
      </p:bgPr>
    </p:bg>
    <p:spTree>
      <p:nvGrpSpPr>
        <p:cNvPr id="1" name=""/>
        <p:cNvGrpSpPr/>
        <p:nvPr/>
      </p:nvGrpSpPr>
      <p:grpSpPr>
        <a:xfrm>
          <a:off x="0" y="0"/>
          <a:ext cx="0" cy="0"/>
          <a:chOff x="0" y="0"/>
          <a:chExt cx="0" cy="0"/>
        </a:xfrm>
      </p:grpSpPr>
      <p:pic>
        <p:nvPicPr>
          <p:cNvPr id="4" name="Image 0" descr="logo.png"/>
          <p:cNvPicPr>
            <a:picLocks noChangeAspect="1"/>
          </p:cNvPicPr>
          <p:nvPr/>
        </p:nvPicPr>
        <p:blipFill>
          <a:blip r:embed="rId1"/>
          <a:srcRect/>
          <a:stretch>
            <a:fillRect/>
          </a:stretch>
        </p:blipFill>
        <p:spPr>
          <a:xfrm>
            <a:off x="9710828" y="-106532"/>
            <a:ext cx="2256269" cy="2256269"/>
          </a:xfrm>
          <a:prstGeom prst="rect">
            <a:avLst/>
          </a:prstGeom>
        </p:spPr>
      </p:pic>
      <p:sp>
        <p:nvSpPr>
          <p:cNvPr id="6" name="Text 3"/>
          <p:cNvSpPr txBox="1"/>
          <p:nvPr/>
        </p:nvSpPr>
        <p:spPr>
          <a:xfrm>
            <a:off x="548640" y="1828800"/>
            <a:ext cx="8686800" cy="1554480"/>
          </a:xfrm>
          <a:prstGeom prst="rect">
            <a:avLst/>
          </a:prstGeom>
          <a:noFill/>
        </p:spPr>
        <p:txBody>
          <a:bodyPr wrap="square" lIns="36576" tIns="18288" rIns="36576" bIns="18288" rtlCol="0" anchor="ctr">
            <a:normAutofit/>
          </a:bodyPr>
          <a:lstStyle/>
          <a:p>
            <a:pPr marL="0" indent="0">
              <a:lnSpc>
                <a:spcPct val="95000"/>
              </a:lnSpc>
              <a:buNone/>
            </a:pPr>
            <a:r>
              <a:rPr lang="en-US" sz="4200" b="1" dirty="0">
                <a:solidFill>
                  <a:srgbClr val="FFFFFF"/>
                </a:solidFill>
                <a:latin typeface="Georgia" pitchFamily="34" charset="0"/>
                <a:ea typeface="Georgia" pitchFamily="34" charset="0"/>
                <a:cs typeface="Georgia" pitchFamily="34" charset="0"/>
              </a:rPr>
              <a:t>Data Centers &amp; the</a:t>
            </a:r>
            <a:endParaRPr lang="en-US" sz="3600" dirty="0"/>
          </a:p>
          <a:p>
            <a:pPr marL="0" indent="0">
              <a:lnSpc>
                <a:spcPct val="95000"/>
              </a:lnSpc>
              <a:buNone/>
            </a:pPr>
            <a:r>
              <a:rPr lang="en-US" sz="4200" b="1" dirty="0">
                <a:solidFill>
                  <a:srgbClr val="FFFFFF"/>
                </a:solidFill>
                <a:latin typeface="Georgia" pitchFamily="34" charset="0"/>
                <a:ea typeface="Georgia" pitchFamily="34" charset="0"/>
                <a:cs typeface="Georgia" pitchFamily="34" charset="0"/>
              </a:rPr>
              <a:t>County Land Use Framework</a:t>
            </a:r>
            <a:endParaRPr lang="en-US" sz="3600" dirty="0"/>
          </a:p>
        </p:txBody>
      </p:sp>
      <p:sp>
        <p:nvSpPr>
          <p:cNvPr id="7" name="Shape 4"/>
          <p:cNvSpPr/>
          <p:nvPr/>
        </p:nvSpPr>
        <p:spPr>
          <a:xfrm>
            <a:off x="548640" y="3794760"/>
            <a:ext cx="1463040" cy="0"/>
          </a:xfrm>
          <a:prstGeom prst="line">
            <a:avLst/>
          </a:prstGeom>
          <a:noFill/>
          <a:ln w="25400">
            <a:solidFill>
              <a:srgbClr val="C99A3E"/>
            </a:solidFill>
            <a:prstDash val="solid"/>
          </a:ln>
        </p:spPr>
        <p:txBody>
          <a:bodyPr/>
          <a:lstStyle/>
          <a:p>
            <a:endParaRPr lang="en-US"/>
          </a:p>
        </p:txBody>
      </p:sp>
      <p:sp>
        <p:nvSpPr>
          <p:cNvPr id="8" name="Text 5"/>
          <p:cNvSpPr txBox="1"/>
          <p:nvPr/>
        </p:nvSpPr>
        <p:spPr>
          <a:xfrm>
            <a:off x="548640" y="3977640"/>
            <a:ext cx="7863840" cy="731520"/>
          </a:xfrm>
          <a:prstGeom prst="rect">
            <a:avLst/>
          </a:prstGeom>
          <a:noFill/>
        </p:spPr>
        <p:txBody>
          <a:bodyPr wrap="square" lIns="36576" tIns="18288" rIns="36576" bIns="18288" rtlCol="0" anchor="ctr">
            <a:normAutofit fontScale="92500"/>
          </a:bodyPr>
          <a:lstStyle/>
          <a:p>
            <a:pPr marL="0" indent="0">
              <a:lnSpc>
                <a:spcPct val="95000"/>
              </a:lnSpc>
              <a:buNone/>
            </a:pPr>
            <a:r>
              <a:rPr lang="en-US" sz="1800" i="1" dirty="0">
                <a:solidFill>
                  <a:srgbClr val="DDE3E8"/>
                </a:solidFill>
                <a:latin typeface="Calibri" pitchFamily="34" charset="0"/>
                <a:ea typeface="Calibri" pitchFamily="34" charset="0"/>
                <a:cs typeface="Calibri" pitchFamily="34" charset="0"/>
              </a:rPr>
              <a:t>Comprehensive plans, LB663, tax impacts, and community benefit agreements — a local framework that complements state and federal review while protecting quality of life.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1150353" y="228600"/>
            <a:ext cx="767022" cy="767022"/>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What We'll Cover in 20 Minutes</a:t>
            </a:r>
            <a:endParaRPr lang="en-US" sz="3000" dirty="0"/>
          </a:p>
        </p:txBody>
      </p:sp>
      <p:sp>
        <p:nvSpPr>
          <p:cNvPr id="6" name="Shape 3"/>
          <p:cNvSpPr/>
          <p:nvPr/>
        </p:nvSpPr>
        <p:spPr>
          <a:xfrm>
            <a:off x="457200" y="1463040"/>
            <a:ext cx="5440680" cy="1051560"/>
          </a:xfrm>
          <a:prstGeom prst="roundRect">
            <a:avLst>
              <a:gd name="adj" fmla="val 5217"/>
            </a:avLst>
          </a:prstGeom>
          <a:solidFill>
            <a:srgbClr val="F0EDE3"/>
          </a:solidFill>
        </p:spPr>
        <p:txBody>
          <a:bodyPr/>
          <a:lstStyle/>
          <a:p>
            <a:endParaRPr lang="en-US"/>
          </a:p>
        </p:txBody>
      </p:sp>
      <p:sp>
        <p:nvSpPr>
          <p:cNvPr id="7" name="Shape 4"/>
          <p:cNvSpPr/>
          <p:nvPr/>
        </p:nvSpPr>
        <p:spPr>
          <a:xfrm>
            <a:off x="731520" y="1696212"/>
            <a:ext cx="585216" cy="585216"/>
          </a:xfrm>
          <a:prstGeom prst="ellipse">
            <a:avLst/>
          </a:prstGeom>
          <a:solidFill>
            <a:srgbClr val="1B3350"/>
          </a:solidFill>
        </p:spPr>
        <p:txBody>
          <a:bodyPr/>
          <a:lstStyle/>
          <a:p>
            <a:endParaRPr lang="en-US"/>
          </a:p>
        </p:txBody>
      </p:sp>
      <p:sp>
        <p:nvSpPr>
          <p:cNvPr id="8" name="Text 5"/>
          <p:cNvSpPr txBox="1"/>
          <p:nvPr/>
        </p:nvSpPr>
        <p:spPr>
          <a:xfrm>
            <a:off x="731520" y="169621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01</a:t>
            </a:r>
            <a:endParaRPr lang="en-US" sz="1600" dirty="0"/>
          </a:p>
        </p:txBody>
      </p:sp>
      <p:sp>
        <p:nvSpPr>
          <p:cNvPr id="9" name="Text 6"/>
          <p:cNvSpPr txBox="1"/>
          <p:nvPr/>
        </p:nvSpPr>
        <p:spPr>
          <a:xfrm>
            <a:off x="1508760" y="162763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Why This Matters</a:t>
            </a:r>
            <a:endParaRPr lang="en-US" sz="1500" dirty="0"/>
          </a:p>
        </p:txBody>
      </p:sp>
      <p:sp>
        <p:nvSpPr>
          <p:cNvPr id="10" name="Text 7"/>
          <p:cNvSpPr txBox="1"/>
          <p:nvPr/>
        </p:nvSpPr>
        <p:spPr>
          <a:xfrm>
            <a:off x="1508760" y="199339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county authority and quality of life</a:t>
            </a:r>
            <a:endParaRPr lang="en-US" sz="1150" dirty="0"/>
          </a:p>
        </p:txBody>
      </p:sp>
      <p:sp>
        <p:nvSpPr>
          <p:cNvPr id="11" name="Shape 8"/>
          <p:cNvSpPr/>
          <p:nvPr/>
        </p:nvSpPr>
        <p:spPr>
          <a:xfrm>
            <a:off x="6263640" y="1463040"/>
            <a:ext cx="5440680" cy="1051560"/>
          </a:xfrm>
          <a:prstGeom prst="roundRect">
            <a:avLst>
              <a:gd name="adj" fmla="val 5217"/>
            </a:avLst>
          </a:prstGeom>
          <a:solidFill>
            <a:srgbClr val="F0EDE3"/>
          </a:solidFill>
        </p:spPr>
        <p:txBody>
          <a:bodyPr/>
          <a:lstStyle/>
          <a:p>
            <a:endParaRPr lang="en-US"/>
          </a:p>
        </p:txBody>
      </p:sp>
      <p:sp>
        <p:nvSpPr>
          <p:cNvPr id="12" name="Shape 9"/>
          <p:cNvSpPr/>
          <p:nvPr/>
        </p:nvSpPr>
        <p:spPr>
          <a:xfrm>
            <a:off x="6537960" y="1696212"/>
            <a:ext cx="585216" cy="585216"/>
          </a:xfrm>
          <a:prstGeom prst="ellipse">
            <a:avLst/>
          </a:prstGeom>
          <a:solidFill>
            <a:srgbClr val="1B3350"/>
          </a:solidFill>
        </p:spPr>
        <p:txBody>
          <a:bodyPr/>
          <a:lstStyle/>
          <a:p>
            <a:endParaRPr lang="en-US"/>
          </a:p>
        </p:txBody>
      </p:sp>
      <p:sp>
        <p:nvSpPr>
          <p:cNvPr id="13" name="Text 10"/>
          <p:cNvSpPr txBox="1"/>
          <p:nvPr/>
        </p:nvSpPr>
        <p:spPr>
          <a:xfrm>
            <a:off x="6537960" y="169621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02</a:t>
            </a:r>
            <a:endParaRPr lang="en-US" sz="1600" dirty="0"/>
          </a:p>
        </p:txBody>
      </p:sp>
      <p:sp>
        <p:nvSpPr>
          <p:cNvPr id="14" name="Text 11"/>
          <p:cNvSpPr txBox="1"/>
          <p:nvPr/>
        </p:nvSpPr>
        <p:spPr>
          <a:xfrm>
            <a:off x="7315200" y="162763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Growth</a:t>
            </a:r>
            <a:endParaRPr lang="en-US" sz="1500" dirty="0"/>
          </a:p>
        </p:txBody>
      </p:sp>
      <p:sp>
        <p:nvSpPr>
          <p:cNvPr id="15" name="Text 12"/>
          <p:cNvSpPr txBox="1"/>
          <p:nvPr/>
        </p:nvSpPr>
        <p:spPr>
          <a:xfrm>
            <a:off x="7315200" y="199339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Population, economic growth, and real barriers</a:t>
            </a:r>
            <a:endParaRPr lang="en-US" sz="1150" dirty="0"/>
          </a:p>
        </p:txBody>
      </p:sp>
      <p:sp>
        <p:nvSpPr>
          <p:cNvPr id="16" name="Shape 13"/>
          <p:cNvSpPr/>
          <p:nvPr/>
        </p:nvSpPr>
        <p:spPr>
          <a:xfrm>
            <a:off x="457200" y="2743200"/>
            <a:ext cx="5440680" cy="1051560"/>
          </a:xfrm>
          <a:prstGeom prst="roundRect">
            <a:avLst>
              <a:gd name="adj" fmla="val 5217"/>
            </a:avLst>
          </a:prstGeom>
          <a:solidFill>
            <a:srgbClr val="F0EDE3"/>
          </a:solidFill>
        </p:spPr>
        <p:txBody>
          <a:bodyPr/>
          <a:lstStyle/>
          <a:p>
            <a:endParaRPr lang="en-US"/>
          </a:p>
        </p:txBody>
      </p:sp>
      <p:sp>
        <p:nvSpPr>
          <p:cNvPr id="17" name="Shape 14"/>
          <p:cNvSpPr/>
          <p:nvPr/>
        </p:nvSpPr>
        <p:spPr>
          <a:xfrm>
            <a:off x="731520" y="2976372"/>
            <a:ext cx="585216" cy="585216"/>
          </a:xfrm>
          <a:prstGeom prst="ellipse">
            <a:avLst/>
          </a:prstGeom>
          <a:solidFill>
            <a:srgbClr val="1B3350"/>
          </a:solidFill>
        </p:spPr>
        <p:txBody>
          <a:bodyPr/>
          <a:lstStyle/>
          <a:p>
            <a:endParaRPr lang="en-US"/>
          </a:p>
        </p:txBody>
      </p:sp>
      <p:sp>
        <p:nvSpPr>
          <p:cNvPr id="18" name="Text 15"/>
          <p:cNvSpPr txBox="1"/>
          <p:nvPr/>
        </p:nvSpPr>
        <p:spPr>
          <a:xfrm>
            <a:off x="731520" y="297637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03</a:t>
            </a:r>
            <a:endParaRPr lang="en-US" sz="1600" dirty="0"/>
          </a:p>
        </p:txBody>
      </p:sp>
      <p:sp>
        <p:nvSpPr>
          <p:cNvPr id="19" name="Text 16"/>
          <p:cNvSpPr txBox="1"/>
          <p:nvPr/>
        </p:nvSpPr>
        <p:spPr>
          <a:xfrm>
            <a:off x="1508760" y="290779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The Case for Local Decision</a:t>
            </a:r>
            <a:endParaRPr lang="en-US" sz="1500" dirty="0"/>
          </a:p>
        </p:txBody>
      </p:sp>
      <p:sp>
        <p:nvSpPr>
          <p:cNvPr id="20" name="Text 17"/>
          <p:cNvSpPr txBox="1"/>
          <p:nvPr/>
        </p:nvSpPr>
        <p:spPr>
          <a:xfrm>
            <a:off x="1508760" y="327355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Why one size doesn't fit all across Nebraska</a:t>
            </a:r>
            <a:endParaRPr lang="en-US" sz="1150" dirty="0"/>
          </a:p>
        </p:txBody>
      </p:sp>
      <p:sp>
        <p:nvSpPr>
          <p:cNvPr id="21" name="Shape 18"/>
          <p:cNvSpPr/>
          <p:nvPr/>
        </p:nvSpPr>
        <p:spPr>
          <a:xfrm>
            <a:off x="6263640" y="2743200"/>
            <a:ext cx="5440680" cy="1051560"/>
          </a:xfrm>
          <a:prstGeom prst="roundRect">
            <a:avLst>
              <a:gd name="adj" fmla="val 5217"/>
            </a:avLst>
          </a:prstGeom>
          <a:solidFill>
            <a:srgbClr val="F0EDE3"/>
          </a:solidFill>
        </p:spPr>
        <p:txBody>
          <a:bodyPr/>
          <a:lstStyle/>
          <a:p>
            <a:endParaRPr lang="en-US"/>
          </a:p>
        </p:txBody>
      </p:sp>
      <p:sp>
        <p:nvSpPr>
          <p:cNvPr id="22" name="Shape 19"/>
          <p:cNvSpPr/>
          <p:nvPr/>
        </p:nvSpPr>
        <p:spPr>
          <a:xfrm>
            <a:off x="6537960" y="2976372"/>
            <a:ext cx="585216" cy="585216"/>
          </a:xfrm>
          <a:prstGeom prst="ellipse">
            <a:avLst/>
          </a:prstGeom>
          <a:solidFill>
            <a:srgbClr val="1B3350"/>
          </a:solidFill>
        </p:spPr>
        <p:txBody>
          <a:bodyPr/>
          <a:lstStyle/>
          <a:p>
            <a:endParaRPr lang="en-US"/>
          </a:p>
        </p:txBody>
      </p:sp>
      <p:sp>
        <p:nvSpPr>
          <p:cNvPr id="23" name="Text 20"/>
          <p:cNvSpPr txBox="1"/>
          <p:nvPr/>
        </p:nvSpPr>
        <p:spPr>
          <a:xfrm>
            <a:off x="6537960" y="297637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04</a:t>
            </a:r>
            <a:endParaRPr lang="en-US" sz="1600" dirty="0"/>
          </a:p>
        </p:txBody>
      </p:sp>
      <p:sp>
        <p:nvSpPr>
          <p:cNvPr id="24" name="Text 21"/>
          <p:cNvSpPr txBox="1"/>
          <p:nvPr/>
        </p:nvSpPr>
        <p:spPr>
          <a:xfrm>
            <a:off x="7315200" y="290779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The Foundation</a:t>
            </a:r>
            <a:endParaRPr lang="en-US" sz="1500" dirty="0"/>
          </a:p>
        </p:txBody>
      </p:sp>
      <p:sp>
        <p:nvSpPr>
          <p:cNvPr id="25" name="Text 22"/>
          <p:cNvSpPr txBox="1"/>
          <p:nvPr/>
        </p:nvSpPr>
        <p:spPr>
          <a:xfrm>
            <a:off x="7315200" y="327355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Comprehensive plans, zoning authority &amp; LB663</a:t>
            </a:r>
            <a:endParaRPr lang="en-US" sz="1150" dirty="0"/>
          </a:p>
        </p:txBody>
      </p:sp>
      <p:sp>
        <p:nvSpPr>
          <p:cNvPr id="26" name="Shape 23"/>
          <p:cNvSpPr/>
          <p:nvPr/>
        </p:nvSpPr>
        <p:spPr>
          <a:xfrm>
            <a:off x="457200" y="4023360"/>
            <a:ext cx="5440680" cy="1051560"/>
          </a:xfrm>
          <a:prstGeom prst="roundRect">
            <a:avLst>
              <a:gd name="adj" fmla="val 5217"/>
            </a:avLst>
          </a:prstGeom>
          <a:solidFill>
            <a:srgbClr val="F0EDE3"/>
          </a:solidFill>
        </p:spPr>
        <p:txBody>
          <a:bodyPr/>
          <a:lstStyle/>
          <a:p>
            <a:endParaRPr lang="en-US"/>
          </a:p>
        </p:txBody>
      </p:sp>
      <p:sp>
        <p:nvSpPr>
          <p:cNvPr id="27" name="Shape 24"/>
          <p:cNvSpPr/>
          <p:nvPr/>
        </p:nvSpPr>
        <p:spPr>
          <a:xfrm>
            <a:off x="731520" y="4256532"/>
            <a:ext cx="585216" cy="585216"/>
          </a:xfrm>
          <a:prstGeom prst="ellipse">
            <a:avLst/>
          </a:prstGeom>
          <a:solidFill>
            <a:srgbClr val="1B3350"/>
          </a:solidFill>
        </p:spPr>
        <p:txBody>
          <a:bodyPr/>
          <a:lstStyle/>
          <a:p>
            <a:endParaRPr lang="en-US"/>
          </a:p>
        </p:txBody>
      </p:sp>
      <p:sp>
        <p:nvSpPr>
          <p:cNvPr id="28" name="Text 25"/>
          <p:cNvSpPr txBox="1"/>
          <p:nvPr/>
        </p:nvSpPr>
        <p:spPr>
          <a:xfrm>
            <a:off x="731520" y="425653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05</a:t>
            </a:r>
            <a:endParaRPr lang="en-US" sz="1600" dirty="0"/>
          </a:p>
        </p:txBody>
      </p:sp>
      <p:sp>
        <p:nvSpPr>
          <p:cNvPr id="29" name="Text 26"/>
          <p:cNvSpPr txBox="1"/>
          <p:nvPr/>
        </p:nvSpPr>
        <p:spPr>
          <a:xfrm>
            <a:off x="1508760" y="418795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Local + State + Federal</a:t>
            </a:r>
            <a:endParaRPr lang="en-US" sz="1500" dirty="0"/>
          </a:p>
        </p:txBody>
      </p:sp>
      <p:sp>
        <p:nvSpPr>
          <p:cNvPr id="30" name="Text 27"/>
          <p:cNvSpPr txBox="1"/>
          <p:nvPr/>
        </p:nvSpPr>
        <p:spPr>
          <a:xfrm>
            <a:off x="1508760" y="455371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How the layers fit together</a:t>
            </a:r>
            <a:endParaRPr lang="en-US" sz="1150" dirty="0"/>
          </a:p>
        </p:txBody>
      </p:sp>
      <p:sp>
        <p:nvSpPr>
          <p:cNvPr id="31" name="Shape 28"/>
          <p:cNvSpPr/>
          <p:nvPr/>
        </p:nvSpPr>
        <p:spPr>
          <a:xfrm>
            <a:off x="6263640" y="4023360"/>
            <a:ext cx="5440680" cy="1051560"/>
          </a:xfrm>
          <a:prstGeom prst="roundRect">
            <a:avLst>
              <a:gd name="adj" fmla="val 5217"/>
            </a:avLst>
          </a:prstGeom>
          <a:solidFill>
            <a:srgbClr val="F0EDE3"/>
          </a:solidFill>
        </p:spPr>
        <p:txBody>
          <a:bodyPr/>
          <a:lstStyle/>
          <a:p>
            <a:endParaRPr lang="en-US"/>
          </a:p>
        </p:txBody>
      </p:sp>
      <p:sp>
        <p:nvSpPr>
          <p:cNvPr id="32" name="Shape 29"/>
          <p:cNvSpPr/>
          <p:nvPr/>
        </p:nvSpPr>
        <p:spPr>
          <a:xfrm>
            <a:off x="6537960" y="4256532"/>
            <a:ext cx="585216" cy="585216"/>
          </a:xfrm>
          <a:prstGeom prst="ellipse">
            <a:avLst/>
          </a:prstGeom>
          <a:solidFill>
            <a:srgbClr val="1B3350"/>
          </a:solidFill>
        </p:spPr>
        <p:txBody>
          <a:bodyPr/>
          <a:lstStyle/>
          <a:p>
            <a:endParaRPr lang="en-US"/>
          </a:p>
        </p:txBody>
      </p:sp>
      <p:sp>
        <p:nvSpPr>
          <p:cNvPr id="33" name="Text 30"/>
          <p:cNvSpPr txBox="1"/>
          <p:nvPr/>
        </p:nvSpPr>
        <p:spPr>
          <a:xfrm>
            <a:off x="6537960" y="4256532"/>
            <a:ext cx="585216" cy="585216"/>
          </a:xfrm>
          <a:prstGeom prst="rect">
            <a:avLst/>
          </a:prstGeom>
          <a:noFill/>
        </p:spPr>
        <p:txBody>
          <a:bodyPr wrap="square" lIns="36576" tIns="18288" rIns="36576" bIns="18288" rtlCol="0" anchor="ctr">
            <a:normAutofit/>
          </a:bodyPr>
          <a:lstStyle/>
          <a:p>
            <a:pPr marL="0" indent="0" algn="ctr">
              <a:lnSpc>
                <a:spcPct val="95000"/>
              </a:lnSpc>
              <a:buNone/>
            </a:pPr>
            <a:r>
              <a:rPr lang="en-US" sz="1839" b="1" dirty="0">
                <a:solidFill>
                  <a:srgbClr val="FFFFFF"/>
                </a:solidFill>
                <a:latin typeface="Calibri" pitchFamily="34" charset="0"/>
                <a:ea typeface="Calibri" pitchFamily="34" charset="0"/>
                <a:cs typeface="Calibri" pitchFamily="34" charset="0"/>
              </a:rPr>
              <a:t>06</a:t>
            </a:r>
            <a:endParaRPr lang="en-US" sz="1600" dirty="0"/>
          </a:p>
        </p:txBody>
      </p:sp>
      <p:sp>
        <p:nvSpPr>
          <p:cNvPr id="34" name="Text 31"/>
          <p:cNvSpPr txBox="1"/>
          <p:nvPr/>
        </p:nvSpPr>
        <p:spPr>
          <a:xfrm>
            <a:off x="7315200" y="4187952"/>
            <a:ext cx="416052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Siting, Tax &amp; Revenue</a:t>
            </a:r>
            <a:endParaRPr lang="en-US" sz="1500" dirty="0"/>
          </a:p>
        </p:txBody>
      </p:sp>
      <p:sp>
        <p:nvSpPr>
          <p:cNvPr id="35" name="Text 32"/>
          <p:cNvSpPr txBox="1"/>
          <p:nvPr/>
        </p:nvSpPr>
        <p:spPr>
          <a:xfrm>
            <a:off x="7315200" y="4553712"/>
            <a:ext cx="4160520" cy="41148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6B7280"/>
                </a:solidFill>
                <a:latin typeface="Calibri" pitchFamily="34" charset="0"/>
                <a:ea typeface="Calibri" pitchFamily="34" charset="0"/>
                <a:cs typeface="Calibri" pitchFamily="34" charset="0"/>
              </a:rPr>
              <a:t>What counties evaluate — and can capture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3" name="Image 0" descr="logo.png"/>
          <p:cNvPicPr>
            <a:picLocks noChangeAspect="1"/>
          </p:cNvPicPr>
          <p:nvPr/>
        </p:nvPicPr>
        <p:blipFill>
          <a:blip r:embed="rId1"/>
          <a:srcRect/>
          <a:stretch>
            <a:fillRect/>
          </a:stretch>
        </p:blipFill>
        <p:spPr>
          <a:xfrm>
            <a:off x="11079332" y="320039"/>
            <a:ext cx="838043" cy="838043"/>
          </a:xfrm>
          <a:prstGeom prst="rect">
            <a:avLst/>
          </a:prstGeom>
        </p:spPr>
      </p:pic>
      <p:sp>
        <p:nvSpPr>
          <p:cNvPr id="5" name="Text 2"/>
          <p:cNvSpPr txBox="1"/>
          <p:nvPr/>
        </p:nvSpPr>
        <p:spPr>
          <a:xfrm>
            <a:off x="457200" y="594360"/>
            <a:ext cx="10789920" cy="548640"/>
          </a:xfrm>
          <a:prstGeom prst="rect">
            <a:avLst/>
          </a:prstGeom>
          <a:noFill/>
        </p:spPr>
        <p:txBody>
          <a:bodyPr wrap="square" lIns="36576" tIns="18288" rIns="36576" bIns="18288" rtlCol="0" anchor="ctr">
            <a:normAutofit lnSpcReduction="10000"/>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Toolkit, Repository &amp; Phase 2</a:t>
            </a:r>
            <a:endParaRPr lang="en-US" sz="2800" dirty="0"/>
          </a:p>
        </p:txBody>
      </p:sp>
      <p:sp>
        <p:nvSpPr>
          <p:cNvPr id="6" name="Text 3"/>
          <p:cNvSpPr txBox="1"/>
          <p:nvPr/>
        </p:nvSpPr>
        <p:spPr>
          <a:xfrm>
            <a:off x="457200" y="114300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550" dirty="0">
                <a:solidFill>
                  <a:srgbClr val="444444"/>
                </a:solidFill>
                <a:latin typeface="Calibri" pitchFamily="34" charset="0"/>
                <a:ea typeface="Calibri" pitchFamily="34" charset="0"/>
                <a:cs typeface="Calibri" pitchFamily="34" charset="0"/>
              </a:rPr>
              <a:t>Building practical resources that protect local decision-making and help counties prepare a defensible public record.</a:t>
            </a:r>
            <a:endParaRPr lang="en-US" sz="1300" dirty="0"/>
          </a:p>
        </p:txBody>
      </p:sp>
      <p:sp>
        <p:nvSpPr>
          <p:cNvPr id="7" name="Shape 4"/>
          <p:cNvSpPr/>
          <p:nvPr/>
        </p:nvSpPr>
        <p:spPr>
          <a:xfrm>
            <a:off x="457200" y="1691640"/>
            <a:ext cx="3429000" cy="4251960"/>
          </a:xfrm>
          <a:prstGeom prst="roundRect">
            <a:avLst>
              <a:gd name="adj" fmla="val 1600"/>
            </a:avLst>
          </a:prstGeom>
          <a:solidFill>
            <a:srgbClr val="16283C"/>
          </a:solidFill>
        </p:spPr>
        <p:txBody>
          <a:bodyPr/>
          <a:lstStyle/>
          <a:p>
            <a:endParaRPr lang="en-US"/>
          </a:p>
        </p:txBody>
      </p:sp>
      <p:sp>
        <p:nvSpPr>
          <p:cNvPr id="8" name="Text 5"/>
          <p:cNvSpPr txBox="1"/>
          <p:nvPr/>
        </p:nvSpPr>
        <p:spPr>
          <a:xfrm>
            <a:off x="777240" y="1920240"/>
            <a:ext cx="2743200" cy="274320"/>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C99A3E"/>
                </a:solidFill>
                <a:latin typeface="Calibri" pitchFamily="34" charset="0"/>
                <a:ea typeface="Calibri" pitchFamily="34" charset="0"/>
                <a:cs typeface="Calibri" pitchFamily="34" charset="0"/>
              </a:rPr>
              <a:t>Phase 1</a:t>
            </a:r>
            <a:endParaRPr lang="en-US" sz="1200" dirty="0"/>
          </a:p>
        </p:txBody>
      </p:sp>
      <p:sp>
        <p:nvSpPr>
          <p:cNvPr id="9" name="Text 6"/>
          <p:cNvSpPr txBox="1"/>
          <p:nvPr/>
        </p:nvSpPr>
        <p:spPr>
          <a:xfrm>
            <a:off x="777240" y="2194560"/>
            <a:ext cx="2834640" cy="822960"/>
          </a:xfrm>
          <a:prstGeom prst="rect">
            <a:avLst/>
          </a:prstGeom>
          <a:noFill/>
        </p:spPr>
        <p:txBody>
          <a:bodyPr wrap="square" lIns="36576" tIns="18288" rIns="36576" bIns="18288" rtlCol="0" anchor="ctr">
            <a:normAutofit/>
          </a:bodyPr>
          <a:lstStyle/>
          <a:p>
            <a:pPr marL="0" indent="0">
              <a:lnSpc>
                <a:spcPct val="95000"/>
              </a:lnSpc>
              <a:buNone/>
            </a:pPr>
            <a:r>
              <a:rPr lang="en-US" sz="2400" b="1" dirty="0">
                <a:solidFill>
                  <a:srgbClr val="FFFFFF"/>
                </a:solidFill>
                <a:latin typeface="Georgia" pitchFamily="34" charset="0"/>
                <a:ea typeface="Georgia" pitchFamily="34" charset="0"/>
                <a:cs typeface="Georgia" pitchFamily="34" charset="0"/>
              </a:rPr>
              <a:t>Land Use Permit</a:t>
            </a:r>
            <a:endParaRPr lang="en-US" sz="2100" dirty="0"/>
          </a:p>
          <a:p>
            <a:pPr marL="0" indent="0">
              <a:lnSpc>
                <a:spcPct val="95000"/>
              </a:lnSpc>
              <a:buNone/>
            </a:pPr>
            <a:r>
              <a:rPr lang="en-US" sz="2400" b="1" dirty="0">
                <a:solidFill>
                  <a:srgbClr val="FFFFFF"/>
                </a:solidFill>
                <a:latin typeface="Georgia" pitchFamily="34" charset="0"/>
                <a:ea typeface="Georgia" pitchFamily="34" charset="0"/>
                <a:cs typeface="Georgia" pitchFamily="34" charset="0"/>
              </a:rPr>
              <a:t>Toolkit</a:t>
            </a:r>
            <a:endParaRPr lang="en-US" sz="2100" dirty="0"/>
          </a:p>
        </p:txBody>
      </p:sp>
      <p:sp>
        <p:nvSpPr>
          <p:cNvPr id="10" name="Text 7"/>
          <p:cNvSpPr txBox="1"/>
          <p:nvPr/>
        </p:nvSpPr>
        <p:spPr>
          <a:xfrm>
            <a:off x="777240" y="3108960"/>
            <a:ext cx="2834640" cy="1737360"/>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DDE3E8"/>
                </a:solidFill>
                <a:latin typeface="Calibri" pitchFamily="34" charset="0"/>
                <a:ea typeface="Calibri" pitchFamily="34" charset="0"/>
                <a:cs typeface="Calibri" pitchFamily="34" charset="0"/>
              </a:rPr>
              <a:t>A county-focused resource covering comprehensive plans, zoning authority, LB663 review requirements, siting considerations, and local permitting practices.</a:t>
            </a:r>
            <a:endParaRPr lang="en-US" sz="1250" dirty="0"/>
          </a:p>
        </p:txBody>
      </p:sp>
      <p:sp>
        <p:nvSpPr>
          <p:cNvPr id="11" name="Text 8"/>
          <p:cNvSpPr txBox="1"/>
          <p:nvPr/>
        </p:nvSpPr>
        <p:spPr>
          <a:xfrm>
            <a:off x="777240" y="5440680"/>
            <a:ext cx="2834640" cy="365760"/>
          </a:xfrm>
          <a:prstGeom prst="rect">
            <a:avLst/>
          </a:prstGeom>
          <a:noFill/>
        </p:spPr>
        <p:txBody>
          <a:bodyPr wrap="square" lIns="36576" tIns="18288" rIns="36576" bIns="18288" rtlCol="0" anchor="ctr">
            <a:normAutofit/>
          </a:bodyPr>
          <a:lstStyle/>
          <a:p>
            <a:pPr marL="0" indent="0">
              <a:lnSpc>
                <a:spcPct val="95000"/>
              </a:lnSpc>
              <a:buNone/>
            </a:pPr>
            <a:r>
              <a:rPr lang="en-US" sz="1375" dirty="0">
                <a:solidFill>
                  <a:srgbClr val="B7C2CC"/>
                </a:solidFill>
                <a:latin typeface="Calibri" pitchFamily="34" charset="0"/>
                <a:ea typeface="Calibri" pitchFamily="34" charset="0"/>
                <a:cs typeface="Calibri" pitchFamily="34" charset="0"/>
              </a:rPr>
              <a:t>Toolkit link: nebraskacounties.org</a:t>
            </a:r>
            <a:endParaRPr lang="en-US" sz="1100" dirty="0"/>
          </a:p>
        </p:txBody>
      </p:sp>
      <p:sp>
        <p:nvSpPr>
          <p:cNvPr id="12" name="Shape 9"/>
          <p:cNvSpPr/>
          <p:nvPr/>
        </p:nvSpPr>
        <p:spPr>
          <a:xfrm>
            <a:off x="4114800" y="1691640"/>
            <a:ext cx="7589520" cy="1965960"/>
          </a:xfrm>
          <a:prstGeom prst="roundRect">
            <a:avLst>
              <a:gd name="adj" fmla="val 2791"/>
            </a:avLst>
          </a:prstGeom>
          <a:solidFill>
            <a:srgbClr val="F0EDE3"/>
          </a:solidFill>
        </p:spPr>
        <p:txBody>
          <a:bodyPr/>
          <a:lstStyle/>
          <a:p>
            <a:endParaRPr lang="en-US"/>
          </a:p>
        </p:txBody>
      </p:sp>
      <p:sp>
        <p:nvSpPr>
          <p:cNvPr id="13" name="Text 10"/>
          <p:cNvSpPr txBox="1"/>
          <p:nvPr/>
        </p:nvSpPr>
        <p:spPr>
          <a:xfrm>
            <a:off x="4389120" y="1892808"/>
            <a:ext cx="704088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Comprehensive Plan + Regulation Repository</a:t>
            </a:r>
            <a:endParaRPr lang="en-US" sz="1500" dirty="0"/>
          </a:p>
        </p:txBody>
      </p:sp>
      <p:sp>
        <p:nvSpPr>
          <p:cNvPr id="14" name="Text 11"/>
          <p:cNvSpPr txBox="1"/>
          <p:nvPr/>
        </p:nvSpPr>
        <p:spPr>
          <a:xfrm>
            <a:off x="4389120" y="2350008"/>
            <a:ext cx="7040880" cy="1124712"/>
          </a:xfrm>
          <a:prstGeom prst="rect">
            <a:avLst/>
          </a:prstGeom>
          <a:noFill/>
        </p:spPr>
        <p:txBody>
          <a:bodyPr wrap="square" lIns="36576" tIns="18288" rIns="36576" bIns="18288" rtlCol="0" anchor="t">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NACO collected examples of county comprehensive plans, zoning regulations and CUP standards, and adopted conditions so counties can learn from peer approaches without losing local fit.</a:t>
            </a:r>
            <a:endParaRPr lang="en-US" sz="1200" dirty="0"/>
          </a:p>
        </p:txBody>
      </p:sp>
      <p:sp>
        <p:nvSpPr>
          <p:cNvPr id="15" name="Shape 12"/>
          <p:cNvSpPr/>
          <p:nvPr/>
        </p:nvSpPr>
        <p:spPr>
          <a:xfrm>
            <a:off x="4389120" y="3246120"/>
            <a:ext cx="1188720" cy="365760"/>
          </a:xfrm>
          <a:prstGeom prst="roundRect">
            <a:avLst>
              <a:gd name="adj" fmla="val 12500"/>
            </a:avLst>
          </a:prstGeom>
          <a:solidFill>
            <a:srgbClr val="E4E0D4"/>
          </a:solidFill>
        </p:spPr>
        <p:txBody>
          <a:bodyPr/>
          <a:lstStyle/>
          <a:p>
            <a:endParaRPr lang="en-US"/>
          </a:p>
        </p:txBody>
      </p:sp>
      <p:sp>
        <p:nvSpPr>
          <p:cNvPr id="16" name="Text 13"/>
          <p:cNvSpPr txBox="1"/>
          <p:nvPr/>
        </p:nvSpPr>
        <p:spPr>
          <a:xfrm>
            <a:off x="4389120" y="3246120"/>
            <a:ext cx="1188720" cy="365760"/>
          </a:xfrm>
          <a:prstGeom prst="rect">
            <a:avLst/>
          </a:prstGeom>
          <a:noFill/>
        </p:spPr>
        <p:txBody>
          <a:bodyPr wrap="square" lIns="36576" tIns="18288" rIns="36576" bIns="18288" rtlCol="0" anchor="ctr">
            <a:normAutofit/>
          </a:bodyPr>
          <a:lstStyle/>
          <a:p>
            <a:pPr marL="0" indent="0" algn="ctr">
              <a:lnSpc>
                <a:spcPct val="95000"/>
              </a:lnSpc>
              <a:buNone/>
            </a:pPr>
            <a:r>
              <a:rPr lang="en-US" sz="1312" b="1" dirty="0">
                <a:solidFill>
                  <a:srgbClr val="1B3350"/>
                </a:solidFill>
                <a:latin typeface="Calibri" pitchFamily="34" charset="0"/>
                <a:ea typeface="Calibri" pitchFamily="34" charset="0"/>
                <a:cs typeface="Calibri" pitchFamily="34" charset="0"/>
              </a:rPr>
              <a:t>comp plans</a:t>
            </a:r>
            <a:endParaRPr lang="en-US" sz="1050" dirty="0"/>
          </a:p>
        </p:txBody>
      </p:sp>
      <p:sp>
        <p:nvSpPr>
          <p:cNvPr id="17" name="Shape 14"/>
          <p:cNvSpPr/>
          <p:nvPr/>
        </p:nvSpPr>
        <p:spPr>
          <a:xfrm>
            <a:off x="5715000" y="3246120"/>
            <a:ext cx="1275588" cy="365760"/>
          </a:xfrm>
          <a:prstGeom prst="roundRect">
            <a:avLst>
              <a:gd name="adj" fmla="val 12500"/>
            </a:avLst>
          </a:prstGeom>
          <a:solidFill>
            <a:srgbClr val="E4E0D4"/>
          </a:solidFill>
        </p:spPr>
        <p:txBody>
          <a:bodyPr/>
          <a:lstStyle/>
          <a:p>
            <a:endParaRPr lang="en-US"/>
          </a:p>
        </p:txBody>
      </p:sp>
      <p:sp>
        <p:nvSpPr>
          <p:cNvPr id="18" name="Text 15"/>
          <p:cNvSpPr txBox="1"/>
          <p:nvPr/>
        </p:nvSpPr>
        <p:spPr>
          <a:xfrm>
            <a:off x="5715000" y="3246120"/>
            <a:ext cx="1275588" cy="365760"/>
          </a:xfrm>
          <a:prstGeom prst="rect">
            <a:avLst/>
          </a:prstGeom>
          <a:noFill/>
        </p:spPr>
        <p:txBody>
          <a:bodyPr wrap="square" lIns="36576" tIns="18288" rIns="36576" bIns="18288" rtlCol="0" anchor="ctr">
            <a:normAutofit/>
          </a:bodyPr>
          <a:lstStyle/>
          <a:p>
            <a:pPr marL="0" indent="0" algn="ctr">
              <a:lnSpc>
                <a:spcPct val="95000"/>
              </a:lnSpc>
              <a:buNone/>
            </a:pPr>
            <a:r>
              <a:rPr lang="en-US" sz="1312" b="1" dirty="0">
                <a:solidFill>
                  <a:srgbClr val="1B3350"/>
                </a:solidFill>
                <a:latin typeface="Calibri" pitchFamily="34" charset="0"/>
                <a:ea typeface="Calibri" pitchFamily="34" charset="0"/>
                <a:cs typeface="Calibri" pitchFamily="34" charset="0"/>
              </a:rPr>
              <a:t>regulations</a:t>
            </a:r>
            <a:endParaRPr lang="en-US" sz="1050" dirty="0"/>
          </a:p>
        </p:txBody>
      </p:sp>
      <p:sp>
        <p:nvSpPr>
          <p:cNvPr id="19" name="Shape 16"/>
          <p:cNvSpPr/>
          <p:nvPr/>
        </p:nvSpPr>
        <p:spPr>
          <a:xfrm>
            <a:off x="7127748" y="3246120"/>
            <a:ext cx="1449324" cy="365760"/>
          </a:xfrm>
          <a:prstGeom prst="roundRect">
            <a:avLst>
              <a:gd name="adj" fmla="val 12500"/>
            </a:avLst>
          </a:prstGeom>
          <a:solidFill>
            <a:srgbClr val="E4E0D4"/>
          </a:solidFill>
        </p:spPr>
        <p:txBody>
          <a:bodyPr/>
          <a:lstStyle/>
          <a:p>
            <a:endParaRPr lang="en-US"/>
          </a:p>
        </p:txBody>
      </p:sp>
      <p:sp>
        <p:nvSpPr>
          <p:cNvPr id="20" name="Text 17"/>
          <p:cNvSpPr txBox="1"/>
          <p:nvPr/>
        </p:nvSpPr>
        <p:spPr>
          <a:xfrm>
            <a:off x="7127748" y="3246120"/>
            <a:ext cx="1449324" cy="365760"/>
          </a:xfrm>
          <a:prstGeom prst="rect">
            <a:avLst/>
          </a:prstGeom>
          <a:noFill/>
        </p:spPr>
        <p:txBody>
          <a:bodyPr wrap="square" lIns="36576" tIns="18288" rIns="36576" bIns="18288" rtlCol="0" anchor="ctr">
            <a:normAutofit/>
          </a:bodyPr>
          <a:lstStyle/>
          <a:p>
            <a:pPr marL="0" indent="0" algn="ctr">
              <a:lnSpc>
                <a:spcPct val="95000"/>
              </a:lnSpc>
              <a:buNone/>
            </a:pPr>
            <a:r>
              <a:rPr lang="en-US" sz="1312" b="1" dirty="0">
                <a:solidFill>
                  <a:srgbClr val="1B3350"/>
                </a:solidFill>
                <a:latin typeface="Calibri" pitchFamily="34" charset="0"/>
                <a:ea typeface="Calibri" pitchFamily="34" charset="0"/>
                <a:cs typeface="Calibri" pitchFamily="34" charset="0"/>
              </a:rPr>
              <a:t>CUP standards</a:t>
            </a:r>
            <a:endParaRPr lang="en-US" sz="1050" dirty="0"/>
          </a:p>
        </p:txBody>
      </p:sp>
      <p:sp>
        <p:nvSpPr>
          <p:cNvPr id="21" name="Shape 18"/>
          <p:cNvSpPr/>
          <p:nvPr/>
        </p:nvSpPr>
        <p:spPr>
          <a:xfrm>
            <a:off x="8714232" y="3246120"/>
            <a:ext cx="1536192" cy="365760"/>
          </a:xfrm>
          <a:prstGeom prst="roundRect">
            <a:avLst>
              <a:gd name="adj" fmla="val 12500"/>
            </a:avLst>
          </a:prstGeom>
          <a:solidFill>
            <a:srgbClr val="E4E0D4"/>
          </a:solidFill>
        </p:spPr>
        <p:txBody>
          <a:bodyPr/>
          <a:lstStyle/>
          <a:p>
            <a:endParaRPr lang="en-US"/>
          </a:p>
        </p:txBody>
      </p:sp>
      <p:sp>
        <p:nvSpPr>
          <p:cNvPr id="22" name="Text 19"/>
          <p:cNvSpPr txBox="1"/>
          <p:nvPr/>
        </p:nvSpPr>
        <p:spPr>
          <a:xfrm>
            <a:off x="8714232" y="3246120"/>
            <a:ext cx="1536192" cy="365760"/>
          </a:xfrm>
          <a:prstGeom prst="rect">
            <a:avLst/>
          </a:prstGeom>
          <a:noFill/>
        </p:spPr>
        <p:txBody>
          <a:bodyPr wrap="square" lIns="36576" tIns="18288" rIns="36576" bIns="18288" rtlCol="0" anchor="ctr">
            <a:normAutofit/>
          </a:bodyPr>
          <a:lstStyle/>
          <a:p>
            <a:pPr marL="0" indent="0" algn="ctr">
              <a:lnSpc>
                <a:spcPct val="95000"/>
              </a:lnSpc>
              <a:buNone/>
            </a:pPr>
            <a:r>
              <a:rPr lang="en-US" sz="1312" b="1" dirty="0">
                <a:solidFill>
                  <a:srgbClr val="1B3350"/>
                </a:solidFill>
                <a:latin typeface="Calibri" pitchFamily="34" charset="0"/>
                <a:ea typeface="Calibri" pitchFamily="34" charset="0"/>
                <a:cs typeface="Calibri" pitchFamily="34" charset="0"/>
              </a:rPr>
              <a:t>hearing record</a:t>
            </a:r>
            <a:endParaRPr lang="en-US" sz="1050" dirty="0"/>
          </a:p>
        </p:txBody>
      </p:sp>
      <p:sp>
        <p:nvSpPr>
          <p:cNvPr id="23" name="Shape 20"/>
          <p:cNvSpPr/>
          <p:nvPr/>
        </p:nvSpPr>
        <p:spPr>
          <a:xfrm>
            <a:off x="10387584" y="3246120"/>
            <a:ext cx="1188720" cy="365760"/>
          </a:xfrm>
          <a:prstGeom prst="roundRect">
            <a:avLst>
              <a:gd name="adj" fmla="val 12500"/>
            </a:avLst>
          </a:prstGeom>
          <a:solidFill>
            <a:srgbClr val="E4E0D4"/>
          </a:solidFill>
        </p:spPr>
        <p:txBody>
          <a:bodyPr/>
          <a:lstStyle/>
          <a:p>
            <a:endParaRPr lang="en-US"/>
          </a:p>
        </p:txBody>
      </p:sp>
      <p:sp>
        <p:nvSpPr>
          <p:cNvPr id="24" name="Text 21"/>
          <p:cNvSpPr txBox="1"/>
          <p:nvPr/>
        </p:nvSpPr>
        <p:spPr>
          <a:xfrm>
            <a:off x="10387584" y="3246120"/>
            <a:ext cx="1188720" cy="365760"/>
          </a:xfrm>
          <a:prstGeom prst="rect">
            <a:avLst/>
          </a:prstGeom>
          <a:noFill/>
        </p:spPr>
        <p:txBody>
          <a:bodyPr wrap="square" lIns="36576" tIns="18288" rIns="36576" bIns="18288" rtlCol="0" anchor="ctr">
            <a:normAutofit/>
          </a:bodyPr>
          <a:lstStyle/>
          <a:p>
            <a:pPr marL="0" indent="0" algn="ctr">
              <a:lnSpc>
                <a:spcPct val="95000"/>
              </a:lnSpc>
              <a:buNone/>
            </a:pPr>
            <a:r>
              <a:rPr lang="en-US" sz="1312" b="1" dirty="0">
                <a:solidFill>
                  <a:srgbClr val="1B3350"/>
                </a:solidFill>
                <a:latin typeface="Calibri" pitchFamily="34" charset="0"/>
                <a:ea typeface="Calibri" pitchFamily="34" charset="0"/>
                <a:cs typeface="Calibri" pitchFamily="34" charset="0"/>
              </a:rPr>
              <a:t>conditions</a:t>
            </a:r>
            <a:endParaRPr lang="en-US" sz="1050" dirty="0"/>
          </a:p>
        </p:txBody>
      </p:sp>
      <p:sp>
        <p:nvSpPr>
          <p:cNvPr id="25" name="Shape 22"/>
          <p:cNvSpPr/>
          <p:nvPr/>
        </p:nvSpPr>
        <p:spPr>
          <a:xfrm>
            <a:off x="4114800" y="3886200"/>
            <a:ext cx="7589520" cy="2377440"/>
          </a:xfrm>
          <a:prstGeom prst="roundRect">
            <a:avLst>
              <a:gd name="adj" fmla="val 2667"/>
            </a:avLst>
          </a:prstGeom>
          <a:solidFill>
            <a:srgbClr val="FFFFFF"/>
          </a:solidFill>
          <a:ln w="12700">
            <a:solidFill>
              <a:srgbClr val="D8D4C8"/>
            </a:solidFill>
            <a:prstDash val="solid"/>
          </a:ln>
        </p:spPr>
        <p:txBody>
          <a:bodyPr/>
          <a:lstStyle/>
          <a:p>
            <a:endParaRPr lang="en-US"/>
          </a:p>
        </p:txBody>
      </p:sp>
      <p:sp>
        <p:nvSpPr>
          <p:cNvPr id="26" name="Text 23"/>
          <p:cNvSpPr txBox="1"/>
          <p:nvPr/>
        </p:nvSpPr>
        <p:spPr>
          <a:xfrm>
            <a:off x="4434840" y="4069080"/>
            <a:ext cx="6949440" cy="365760"/>
          </a:xfrm>
          <a:prstGeom prst="rect">
            <a:avLst/>
          </a:prstGeom>
          <a:noFill/>
        </p:spPr>
        <p:txBody>
          <a:bodyPr wrap="square" lIns="36576" tIns="18288" rIns="36576" bIns="18288" rtlCol="0" anchor="ctr">
            <a:normAutofit/>
          </a:bodyPr>
          <a:lstStyle/>
          <a:p>
            <a:pPr marL="0" indent="0">
              <a:lnSpc>
                <a:spcPct val="95000"/>
              </a:lnSpc>
              <a:buNone/>
            </a:pPr>
            <a:r>
              <a:rPr lang="en-US" sz="1839" b="1" dirty="0">
                <a:solidFill>
                  <a:srgbClr val="1B3350"/>
                </a:solidFill>
                <a:latin typeface="Georgia" pitchFamily="34" charset="0"/>
                <a:ea typeface="Georgia" pitchFamily="34" charset="0"/>
                <a:cs typeface="Georgia" pitchFamily="34" charset="0"/>
              </a:rPr>
              <a:t>Phase 2: Local Decision Matrices / Checklists</a:t>
            </a:r>
            <a:endParaRPr lang="en-US" sz="1600" dirty="0"/>
          </a:p>
        </p:txBody>
      </p:sp>
      <p:sp>
        <p:nvSpPr>
          <p:cNvPr id="27" name="Shape 24"/>
          <p:cNvSpPr/>
          <p:nvPr/>
        </p:nvSpPr>
        <p:spPr>
          <a:xfrm>
            <a:off x="4663440" y="4892040"/>
            <a:ext cx="6217920" cy="0"/>
          </a:xfrm>
          <a:prstGeom prst="line">
            <a:avLst/>
          </a:prstGeom>
          <a:noFill/>
          <a:ln w="25400">
            <a:solidFill>
              <a:srgbClr val="C99A3E"/>
            </a:solidFill>
            <a:prstDash val="solid"/>
            <a:tailEnd type="triangle"/>
          </a:ln>
        </p:spPr>
        <p:txBody>
          <a:bodyPr/>
          <a:lstStyle/>
          <a:p>
            <a:endParaRPr lang="en-US"/>
          </a:p>
        </p:txBody>
      </p:sp>
      <p:sp>
        <p:nvSpPr>
          <p:cNvPr id="28" name="Shape 25"/>
          <p:cNvSpPr/>
          <p:nvPr/>
        </p:nvSpPr>
        <p:spPr>
          <a:xfrm>
            <a:off x="4462272" y="4690872"/>
            <a:ext cx="402336" cy="402336"/>
          </a:xfrm>
          <a:prstGeom prst="ellipse">
            <a:avLst/>
          </a:prstGeom>
          <a:solidFill>
            <a:srgbClr val="C99A3E"/>
          </a:solidFill>
        </p:spPr>
        <p:txBody>
          <a:bodyPr/>
          <a:lstStyle/>
          <a:p>
            <a:endParaRPr lang="en-US"/>
          </a:p>
        </p:txBody>
      </p:sp>
      <p:sp>
        <p:nvSpPr>
          <p:cNvPr id="29" name="Text 26"/>
          <p:cNvSpPr txBox="1"/>
          <p:nvPr/>
        </p:nvSpPr>
        <p:spPr>
          <a:xfrm>
            <a:off x="4462272" y="4690872"/>
            <a:ext cx="402336" cy="402336"/>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1</a:t>
            </a:r>
            <a:endParaRPr lang="en-US" sz="1200" dirty="0"/>
          </a:p>
        </p:txBody>
      </p:sp>
      <p:sp>
        <p:nvSpPr>
          <p:cNvPr id="30" name="Text 27"/>
          <p:cNvSpPr txBox="1"/>
          <p:nvPr/>
        </p:nvSpPr>
        <p:spPr>
          <a:xfrm>
            <a:off x="3840480" y="5166360"/>
            <a:ext cx="1645920" cy="45720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Data center</a:t>
            </a:r>
            <a:endParaRPr lang="en-US" sz="1200" dirty="0"/>
          </a:p>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development</a:t>
            </a:r>
            <a:endParaRPr lang="en-US" sz="1200" dirty="0"/>
          </a:p>
        </p:txBody>
      </p:sp>
      <p:sp>
        <p:nvSpPr>
          <p:cNvPr id="31" name="Shape 28"/>
          <p:cNvSpPr/>
          <p:nvPr/>
        </p:nvSpPr>
        <p:spPr>
          <a:xfrm>
            <a:off x="7114032" y="4690872"/>
            <a:ext cx="402336" cy="402336"/>
          </a:xfrm>
          <a:prstGeom prst="ellipse">
            <a:avLst/>
          </a:prstGeom>
          <a:solidFill>
            <a:srgbClr val="C99A3E"/>
          </a:solidFill>
        </p:spPr>
        <p:txBody>
          <a:bodyPr/>
          <a:lstStyle/>
          <a:p>
            <a:endParaRPr lang="en-US"/>
          </a:p>
        </p:txBody>
      </p:sp>
      <p:sp>
        <p:nvSpPr>
          <p:cNvPr id="32" name="Text 29"/>
          <p:cNvSpPr txBox="1"/>
          <p:nvPr/>
        </p:nvSpPr>
        <p:spPr>
          <a:xfrm>
            <a:off x="7114032" y="4690872"/>
            <a:ext cx="402336" cy="402336"/>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2</a:t>
            </a:r>
            <a:endParaRPr lang="en-US" sz="1200" dirty="0"/>
          </a:p>
        </p:txBody>
      </p:sp>
      <p:sp>
        <p:nvSpPr>
          <p:cNvPr id="33" name="Text 30"/>
          <p:cNvSpPr txBox="1"/>
          <p:nvPr/>
        </p:nvSpPr>
        <p:spPr>
          <a:xfrm>
            <a:off x="6492240" y="5166360"/>
            <a:ext cx="1645920" cy="45720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Solar energy</a:t>
            </a:r>
            <a:endParaRPr lang="en-US" sz="1200" dirty="0"/>
          </a:p>
        </p:txBody>
      </p:sp>
      <p:sp>
        <p:nvSpPr>
          <p:cNvPr id="34" name="Shape 31"/>
          <p:cNvSpPr/>
          <p:nvPr/>
        </p:nvSpPr>
        <p:spPr>
          <a:xfrm>
            <a:off x="9765792" y="4690872"/>
            <a:ext cx="402336" cy="402336"/>
          </a:xfrm>
          <a:prstGeom prst="ellipse">
            <a:avLst/>
          </a:prstGeom>
          <a:solidFill>
            <a:srgbClr val="C99A3E"/>
          </a:solidFill>
        </p:spPr>
        <p:txBody>
          <a:bodyPr/>
          <a:lstStyle/>
          <a:p>
            <a:endParaRPr lang="en-US"/>
          </a:p>
        </p:txBody>
      </p:sp>
      <p:sp>
        <p:nvSpPr>
          <p:cNvPr id="35" name="Text 32"/>
          <p:cNvSpPr txBox="1"/>
          <p:nvPr/>
        </p:nvSpPr>
        <p:spPr>
          <a:xfrm>
            <a:off x="9765792" y="4690872"/>
            <a:ext cx="402336" cy="402336"/>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3</a:t>
            </a:r>
            <a:endParaRPr lang="en-US" sz="1200" dirty="0"/>
          </a:p>
        </p:txBody>
      </p:sp>
      <p:sp>
        <p:nvSpPr>
          <p:cNvPr id="36" name="Text 33"/>
          <p:cNvSpPr txBox="1"/>
          <p:nvPr/>
        </p:nvSpPr>
        <p:spPr>
          <a:xfrm>
            <a:off x="9144000" y="5166360"/>
            <a:ext cx="1645920" cy="45720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Wind energy</a:t>
            </a:r>
            <a:endParaRPr lang="en-US" sz="1200" dirty="0"/>
          </a:p>
        </p:txBody>
      </p:sp>
      <p:sp>
        <p:nvSpPr>
          <p:cNvPr id="37" name="Text 34"/>
          <p:cNvSpPr txBox="1"/>
          <p:nvPr/>
        </p:nvSpPr>
        <p:spPr>
          <a:xfrm>
            <a:off x="4434840" y="5669280"/>
            <a:ext cx="6949440" cy="457200"/>
          </a:xfrm>
          <a:prstGeom prst="rect">
            <a:avLst/>
          </a:prstGeom>
          <a:noFill/>
        </p:spPr>
        <p:txBody>
          <a:bodyPr wrap="square" lIns="36576" tIns="18288" rIns="36576" bIns="18288" rtlCol="0" anchor="ctr">
            <a:normAutofit/>
          </a:bodyPr>
          <a:lstStyle/>
          <a:p>
            <a:pPr marL="0" indent="0">
              <a:lnSpc>
                <a:spcPct val="95000"/>
              </a:lnSpc>
              <a:buNone/>
            </a:pPr>
            <a:r>
              <a:rPr lang="en-US" sz="1400" dirty="0">
                <a:solidFill>
                  <a:srgbClr val="444444"/>
                </a:solidFill>
                <a:latin typeface="Calibri" pitchFamily="34" charset="0"/>
                <a:ea typeface="Calibri" pitchFamily="34" charset="0"/>
                <a:cs typeface="Calibri" pitchFamily="34" charset="0"/>
              </a:rPr>
              <a:t>Purpose: give planning commissions and county boards a practical way to evaluate key local considerations before acting on conditional use permits.</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99433" y="228600"/>
            <a:ext cx="917942" cy="917942"/>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Why This Matters</a:t>
            </a:r>
            <a:endParaRPr lang="en-US" sz="3000" dirty="0"/>
          </a:p>
        </p:txBody>
      </p:sp>
      <p:sp>
        <p:nvSpPr>
          <p:cNvPr id="6" name="Text 3"/>
          <p:cNvSpPr txBox="1"/>
          <p:nvPr/>
        </p:nvSpPr>
        <p:spPr>
          <a:xfrm>
            <a:off x="457200" y="1234440"/>
            <a:ext cx="11247120" cy="502920"/>
          </a:xfrm>
          <a:prstGeom prst="rect">
            <a:avLst/>
          </a:prstGeom>
          <a:noFill/>
        </p:spPr>
        <p:txBody>
          <a:bodyPr wrap="square" rtlCol="0" anchor="ctr"/>
          <a:lstStyle/>
          <a:p>
            <a:pPr marL="0" indent="0">
              <a:buNone/>
            </a:pPr>
            <a:endParaRPr lang="en-US" sz="1400" dirty="0"/>
          </a:p>
        </p:txBody>
      </p:sp>
      <p:sp>
        <p:nvSpPr>
          <p:cNvPr id="7" name="Shape 4"/>
          <p:cNvSpPr/>
          <p:nvPr/>
        </p:nvSpPr>
        <p:spPr>
          <a:xfrm>
            <a:off x="457200" y="1325880"/>
            <a:ext cx="5257800" cy="5166360"/>
          </a:xfrm>
          <a:prstGeom prst="rect">
            <a:avLst/>
          </a:prstGeom>
          <a:solidFill>
            <a:srgbClr val="1B3350"/>
          </a:solidFill>
        </p:spPr>
        <p:txBody>
          <a:bodyPr/>
          <a:lstStyle/>
          <a:p>
            <a:endParaRPr lang="en-US"/>
          </a:p>
        </p:txBody>
      </p:sp>
      <p:sp>
        <p:nvSpPr>
          <p:cNvPr id="8" name="Text 5"/>
          <p:cNvSpPr txBox="1"/>
          <p:nvPr/>
        </p:nvSpPr>
        <p:spPr>
          <a:xfrm>
            <a:off x="777240" y="1600200"/>
            <a:ext cx="4617720" cy="1188720"/>
          </a:xfrm>
          <a:prstGeom prst="rect">
            <a:avLst/>
          </a:prstGeom>
          <a:noFill/>
        </p:spPr>
        <p:txBody>
          <a:bodyPr wrap="square" lIns="36576" tIns="18288" rIns="36576" bIns="18288" rtlCol="0" anchor="ctr">
            <a:normAutofit/>
          </a:bodyPr>
          <a:lstStyle/>
          <a:p>
            <a:pPr marL="0" indent="0">
              <a:lnSpc>
                <a:spcPct val="95000"/>
              </a:lnSpc>
              <a:buNone/>
            </a:pPr>
            <a:r>
              <a:rPr lang="en-US" sz="1725" dirty="0">
                <a:solidFill>
                  <a:srgbClr val="FFFFFF"/>
                </a:solidFill>
                <a:latin typeface="Calibri" pitchFamily="34" charset="0"/>
                <a:ea typeface="Calibri" pitchFamily="34" charset="0"/>
                <a:cs typeface="Calibri" pitchFamily="34" charset="0"/>
              </a:rPr>
              <a:t>Nebraska counties are being asked to evaluate large, capital-intensive projects — data centers, energy facilities, industries and more —  impacting agricultural ground.</a:t>
            </a:r>
            <a:endParaRPr lang="en-US" sz="1500" dirty="0"/>
          </a:p>
        </p:txBody>
      </p:sp>
      <p:sp>
        <p:nvSpPr>
          <p:cNvPr id="9" name="Text 6"/>
          <p:cNvSpPr txBox="1"/>
          <p:nvPr/>
        </p:nvSpPr>
        <p:spPr>
          <a:xfrm>
            <a:off x="777240" y="3291840"/>
            <a:ext cx="4617720" cy="1188720"/>
          </a:xfrm>
          <a:prstGeom prst="rect">
            <a:avLst/>
          </a:prstGeom>
          <a:noFill/>
        </p:spPr>
        <p:txBody>
          <a:bodyPr wrap="square" lIns="36576" tIns="18288" rIns="36576" bIns="18288" rtlCol="0" anchor="ctr">
            <a:normAutofit/>
          </a:bodyPr>
          <a:lstStyle/>
          <a:p>
            <a:pPr marL="0" indent="0">
              <a:lnSpc>
                <a:spcPct val="95000"/>
              </a:lnSpc>
              <a:buNone/>
            </a:pPr>
            <a:r>
              <a:rPr lang="en-US" sz="1725" i="1" dirty="0">
                <a:solidFill>
                  <a:srgbClr val="C99A3E"/>
                </a:solidFill>
                <a:latin typeface="Georgia" pitchFamily="34" charset="0"/>
                <a:ea typeface="Georgia" pitchFamily="34" charset="0"/>
                <a:cs typeface="Georgia" pitchFamily="34" charset="0"/>
              </a:rPr>
              <a:t>“Navigating county land use should be a collaborative process.” Randy Obermeier, York County Commissioner</a:t>
            </a:r>
            <a:endParaRPr lang="en-US" sz="1500" dirty="0"/>
          </a:p>
        </p:txBody>
      </p:sp>
      <p:sp>
        <p:nvSpPr>
          <p:cNvPr id="10" name="Text 7"/>
          <p:cNvSpPr txBox="1"/>
          <p:nvPr/>
        </p:nvSpPr>
        <p:spPr>
          <a:xfrm>
            <a:off x="777240" y="4846320"/>
            <a:ext cx="4617720" cy="1005840"/>
          </a:xfrm>
          <a:prstGeom prst="rect">
            <a:avLst/>
          </a:prstGeom>
          <a:noFill/>
        </p:spPr>
        <p:txBody>
          <a:bodyPr wrap="square" lIns="36576" tIns="18288" rIns="36576" bIns="18288" rtlCol="0" anchor="ctr">
            <a:normAutofit/>
          </a:bodyPr>
          <a:lstStyle/>
          <a:p>
            <a:pPr marL="0" indent="0">
              <a:lnSpc>
                <a:spcPct val="95000"/>
              </a:lnSpc>
              <a:buNone/>
            </a:pPr>
            <a:r>
              <a:rPr lang="en-US" sz="1550" dirty="0">
                <a:solidFill>
                  <a:srgbClr val="DDE3E8"/>
                </a:solidFill>
                <a:latin typeface="Calibri" pitchFamily="34" charset="0"/>
                <a:ea typeface="Calibri" pitchFamily="34" charset="0"/>
                <a:cs typeface="Calibri" pitchFamily="34" charset="0"/>
              </a:rPr>
              <a:t>Bringing new industry to the county takes building real partnerships and earning the trust — the buy-in — of our neighbors.</a:t>
            </a:r>
            <a:endParaRPr lang="en-US" sz="1300" dirty="0"/>
          </a:p>
        </p:txBody>
      </p:sp>
      <p:sp>
        <p:nvSpPr>
          <p:cNvPr id="11" name="Shape 8"/>
          <p:cNvSpPr/>
          <p:nvPr/>
        </p:nvSpPr>
        <p:spPr>
          <a:xfrm>
            <a:off x="5943600" y="1325880"/>
            <a:ext cx="54864" cy="1554480"/>
          </a:xfrm>
          <a:prstGeom prst="rect">
            <a:avLst/>
          </a:prstGeom>
          <a:solidFill>
            <a:srgbClr val="C99A3E"/>
          </a:solidFill>
        </p:spPr>
        <p:txBody>
          <a:bodyPr/>
          <a:lstStyle/>
          <a:p>
            <a:endParaRPr lang="en-US"/>
          </a:p>
        </p:txBody>
      </p:sp>
      <p:sp>
        <p:nvSpPr>
          <p:cNvPr id="12" name="Shape 9"/>
          <p:cNvSpPr/>
          <p:nvPr/>
        </p:nvSpPr>
        <p:spPr>
          <a:xfrm>
            <a:off x="5998464" y="1325880"/>
            <a:ext cx="5705856" cy="1554480"/>
          </a:xfrm>
          <a:prstGeom prst="rect">
            <a:avLst/>
          </a:prstGeom>
          <a:solidFill>
            <a:srgbClr val="F0EDE3"/>
          </a:solidFill>
        </p:spPr>
        <p:txBody>
          <a:bodyPr/>
          <a:lstStyle/>
          <a:p>
            <a:endParaRPr lang="en-US"/>
          </a:p>
        </p:txBody>
      </p:sp>
      <p:sp>
        <p:nvSpPr>
          <p:cNvPr id="13" name="Text 10"/>
          <p:cNvSpPr txBox="1"/>
          <p:nvPr/>
        </p:nvSpPr>
        <p:spPr>
          <a:xfrm>
            <a:off x="6263640" y="1508760"/>
            <a:ext cx="516636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Significant public interest</a:t>
            </a:r>
            <a:endParaRPr lang="en-US" sz="1400" dirty="0"/>
          </a:p>
        </p:txBody>
      </p:sp>
      <p:sp>
        <p:nvSpPr>
          <p:cNvPr id="14" name="Text 11"/>
          <p:cNvSpPr txBox="1"/>
          <p:nvPr/>
        </p:nvSpPr>
        <p:spPr>
          <a:xfrm>
            <a:off x="6263640" y="1920240"/>
            <a:ext cx="5166360" cy="8229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These proposals draw substantial community attention and involve competing property-rights concerns.</a:t>
            </a:r>
            <a:endParaRPr lang="en-US" sz="1200" dirty="0"/>
          </a:p>
        </p:txBody>
      </p:sp>
      <p:sp>
        <p:nvSpPr>
          <p:cNvPr id="15" name="Shape 12"/>
          <p:cNvSpPr/>
          <p:nvPr/>
        </p:nvSpPr>
        <p:spPr>
          <a:xfrm>
            <a:off x="5943600" y="3081528"/>
            <a:ext cx="54864" cy="1554480"/>
          </a:xfrm>
          <a:prstGeom prst="rect">
            <a:avLst/>
          </a:prstGeom>
          <a:solidFill>
            <a:srgbClr val="C99A3E"/>
          </a:solidFill>
        </p:spPr>
        <p:txBody>
          <a:bodyPr/>
          <a:lstStyle/>
          <a:p>
            <a:endParaRPr lang="en-US"/>
          </a:p>
        </p:txBody>
      </p:sp>
      <p:sp>
        <p:nvSpPr>
          <p:cNvPr id="16" name="Shape 13"/>
          <p:cNvSpPr/>
          <p:nvPr/>
        </p:nvSpPr>
        <p:spPr>
          <a:xfrm>
            <a:off x="5998464" y="3081528"/>
            <a:ext cx="5705856" cy="1554480"/>
          </a:xfrm>
          <a:prstGeom prst="rect">
            <a:avLst/>
          </a:prstGeom>
          <a:solidFill>
            <a:srgbClr val="F0EDE3"/>
          </a:solidFill>
        </p:spPr>
        <p:txBody>
          <a:bodyPr/>
          <a:lstStyle/>
          <a:p>
            <a:endParaRPr lang="en-US"/>
          </a:p>
        </p:txBody>
      </p:sp>
      <p:sp>
        <p:nvSpPr>
          <p:cNvPr id="17" name="Text 14"/>
          <p:cNvSpPr txBox="1"/>
          <p:nvPr/>
        </p:nvSpPr>
        <p:spPr>
          <a:xfrm>
            <a:off x="6263640" y="3264408"/>
            <a:ext cx="516636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Legally defensible decisions</a:t>
            </a:r>
            <a:endParaRPr lang="en-US" sz="1400" dirty="0"/>
          </a:p>
        </p:txBody>
      </p:sp>
      <p:sp>
        <p:nvSpPr>
          <p:cNvPr id="18" name="Text 15"/>
          <p:cNvSpPr txBox="1"/>
          <p:nvPr/>
        </p:nvSpPr>
        <p:spPr>
          <a:xfrm>
            <a:off x="6263640" y="3675888"/>
            <a:ext cx="5166360" cy="8229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LB663 and existing case law require decisions grounded in adopted standards and evidence — not sentiment alone.</a:t>
            </a:r>
            <a:endParaRPr lang="en-US" sz="1200" dirty="0"/>
          </a:p>
        </p:txBody>
      </p:sp>
      <p:sp>
        <p:nvSpPr>
          <p:cNvPr id="19" name="Shape 16"/>
          <p:cNvSpPr/>
          <p:nvPr/>
        </p:nvSpPr>
        <p:spPr>
          <a:xfrm>
            <a:off x="5943600" y="4837176"/>
            <a:ext cx="54864" cy="1554480"/>
          </a:xfrm>
          <a:prstGeom prst="rect">
            <a:avLst/>
          </a:prstGeom>
          <a:solidFill>
            <a:srgbClr val="C99A3E"/>
          </a:solidFill>
        </p:spPr>
        <p:txBody>
          <a:bodyPr/>
          <a:lstStyle/>
          <a:p>
            <a:endParaRPr lang="en-US"/>
          </a:p>
        </p:txBody>
      </p:sp>
      <p:sp>
        <p:nvSpPr>
          <p:cNvPr id="20" name="Shape 17"/>
          <p:cNvSpPr/>
          <p:nvPr/>
        </p:nvSpPr>
        <p:spPr>
          <a:xfrm>
            <a:off x="5998464" y="4837176"/>
            <a:ext cx="5705856" cy="1554480"/>
          </a:xfrm>
          <a:prstGeom prst="rect">
            <a:avLst/>
          </a:prstGeom>
          <a:solidFill>
            <a:srgbClr val="F0EDE3"/>
          </a:solidFill>
        </p:spPr>
        <p:txBody>
          <a:bodyPr/>
          <a:lstStyle/>
          <a:p>
            <a:endParaRPr lang="en-US"/>
          </a:p>
        </p:txBody>
      </p:sp>
      <p:sp>
        <p:nvSpPr>
          <p:cNvPr id="21" name="Text 18"/>
          <p:cNvSpPr txBox="1"/>
          <p:nvPr/>
        </p:nvSpPr>
        <p:spPr>
          <a:xfrm>
            <a:off x="6263640" y="5020056"/>
            <a:ext cx="516636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Local voice, alongside the state</a:t>
            </a:r>
            <a:endParaRPr lang="en-US" sz="1400" dirty="0"/>
          </a:p>
        </p:txBody>
      </p:sp>
      <p:sp>
        <p:nvSpPr>
          <p:cNvPr id="22" name="Text 19"/>
          <p:cNvSpPr txBox="1"/>
          <p:nvPr/>
        </p:nvSpPr>
        <p:spPr>
          <a:xfrm>
            <a:off x="6263640" y="5431536"/>
            <a:ext cx="5166360" cy="8229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Counties retain independent zoning authority even as state and federal reviews run in parallel.</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72800" y="228599"/>
            <a:ext cx="944575" cy="944575"/>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Nebraska's Growth Story</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Population and economic growth are real, and geographically concentrated</a:t>
            </a:r>
            <a:endParaRPr lang="en-US" sz="1400" dirty="0"/>
          </a:p>
        </p:txBody>
      </p:sp>
      <p:sp>
        <p:nvSpPr>
          <p:cNvPr id="7" name="Shape 4"/>
          <p:cNvSpPr/>
          <p:nvPr/>
        </p:nvSpPr>
        <p:spPr>
          <a:xfrm>
            <a:off x="457200" y="1874520"/>
            <a:ext cx="3566160" cy="1051560"/>
          </a:xfrm>
          <a:prstGeom prst="roundRect">
            <a:avLst>
              <a:gd name="adj" fmla="val 5217"/>
            </a:avLst>
          </a:prstGeom>
          <a:solidFill>
            <a:srgbClr val="F0EDE3"/>
          </a:solidFill>
        </p:spPr>
        <p:txBody>
          <a:bodyPr/>
          <a:lstStyle/>
          <a:p>
            <a:endParaRPr lang="en-US"/>
          </a:p>
        </p:txBody>
      </p:sp>
      <p:sp>
        <p:nvSpPr>
          <p:cNvPr id="8" name="Text 5"/>
          <p:cNvSpPr txBox="1"/>
          <p:nvPr/>
        </p:nvSpPr>
        <p:spPr>
          <a:xfrm>
            <a:off x="731520" y="1984248"/>
            <a:ext cx="3017520" cy="457200"/>
          </a:xfrm>
          <a:prstGeom prst="rect">
            <a:avLst/>
          </a:prstGeom>
          <a:noFill/>
        </p:spPr>
        <p:txBody>
          <a:bodyPr wrap="square" lIns="36576" tIns="18288" rIns="36576" bIns="18288" rtlCol="0" anchor="ctr">
            <a:normAutofit lnSpcReduction="10000"/>
          </a:bodyPr>
          <a:lstStyle/>
          <a:p>
            <a:pPr marL="0" indent="0">
              <a:lnSpc>
                <a:spcPct val="95000"/>
              </a:lnSpc>
              <a:buNone/>
            </a:pPr>
            <a:r>
              <a:rPr lang="en-US" sz="2990" b="1" dirty="0">
                <a:solidFill>
                  <a:srgbClr val="1B3350"/>
                </a:solidFill>
                <a:latin typeface="Georgia" pitchFamily="34" charset="0"/>
                <a:ea typeface="Georgia" pitchFamily="34" charset="0"/>
                <a:cs typeface="Georgia" pitchFamily="34" charset="0"/>
              </a:rPr>
              <a:t>+17.6%</a:t>
            </a:r>
            <a:endParaRPr lang="en-US" sz="2600" dirty="0"/>
          </a:p>
        </p:txBody>
      </p:sp>
      <p:sp>
        <p:nvSpPr>
          <p:cNvPr id="9" name="Text 6"/>
          <p:cNvSpPr txBox="1"/>
          <p:nvPr/>
        </p:nvSpPr>
        <p:spPr>
          <a:xfrm>
            <a:off x="731520" y="2441448"/>
            <a:ext cx="3108960" cy="457200"/>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Population growth, 2002–2022 — roughly 1.7M to 2.0M residents</a:t>
            </a:r>
            <a:endParaRPr lang="en-US" sz="1050" dirty="0"/>
          </a:p>
        </p:txBody>
      </p:sp>
      <p:sp>
        <p:nvSpPr>
          <p:cNvPr id="10" name="Shape 7"/>
          <p:cNvSpPr/>
          <p:nvPr/>
        </p:nvSpPr>
        <p:spPr>
          <a:xfrm>
            <a:off x="4160520" y="1874520"/>
            <a:ext cx="3566160" cy="1051560"/>
          </a:xfrm>
          <a:prstGeom prst="roundRect">
            <a:avLst>
              <a:gd name="adj" fmla="val 5217"/>
            </a:avLst>
          </a:prstGeom>
          <a:solidFill>
            <a:srgbClr val="F0EDE3"/>
          </a:solidFill>
        </p:spPr>
        <p:txBody>
          <a:bodyPr/>
          <a:lstStyle/>
          <a:p>
            <a:endParaRPr lang="en-US"/>
          </a:p>
        </p:txBody>
      </p:sp>
      <p:sp>
        <p:nvSpPr>
          <p:cNvPr id="11" name="Text 8"/>
          <p:cNvSpPr txBox="1"/>
          <p:nvPr/>
        </p:nvSpPr>
        <p:spPr>
          <a:xfrm>
            <a:off x="4434840" y="1984248"/>
            <a:ext cx="3017520" cy="457200"/>
          </a:xfrm>
          <a:prstGeom prst="rect">
            <a:avLst/>
          </a:prstGeom>
          <a:noFill/>
        </p:spPr>
        <p:txBody>
          <a:bodyPr wrap="square" lIns="36576" tIns="18288" rIns="36576" bIns="18288" rtlCol="0" anchor="ctr">
            <a:normAutofit lnSpcReduction="10000"/>
          </a:bodyPr>
          <a:lstStyle/>
          <a:p>
            <a:pPr marL="0" indent="0">
              <a:lnSpc>
                <a:spcPct val="95000"/>
              </a:lnSpc>
              <a:buNone/>
            </a:pPr>
            <a:r>
              <a:rPr lang="en-US" sz="2990" b="1" dirty="0">
                <a:solidFill>
                  <a:srgbClr val="1B3350"/>
                </a:solidFill>
                <a:latin typeface="Georgia" pitchFamily="34" charset="0"/>
                <a:ea typeface="Georgia" pitchFamily="34" charset="0"/>
                <a:cs typeface="Georgia" pitchFamily="34" charset="0"/>
              </a:rPr>
              <a:t>$152B</a:t>
            </a:r>
            <a:endParaRPr lang="en-US" sz="2600" dirty="0"/>
          </a:p>
        </p:txBody>
      </p:sp>
      <p:sp>
        <p:nvSpPr>
          <p:cNvPr id="12" name="Text 9"/>
          <p:cNvSpPr txBox="1"/>
          <p:nvPr/>
        </p:nvSpPr>
        <p:spPr>
          <a:xfrm>
            <a:off x="4434840" y="2441448"/>
            <a:ext cx="3108960" cy="457200"/>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2022 state GDP — nearly double 2002's $77B</a:t>
            </a:r>
            <a:endParaRPr lang="en-US" sz="1050" dirty="0"/>
          </a:p>
        </p:txBody>
      </p:sp>
      <p:sp>
        <p:nvSpPr>
          <p:cNvPr id="13" name="Shape 10"/>
          <p:cNvSpPr/>
          <p:nvPr/>
        </p:nvSpPr>
        <p:spPr>
          <a:xfrm>
            <a:off x="7863840" y="1874520"/>
            <a:ext cx="3840480" cy="1051560"/>
          </a:xfrm>
          <a:prstGeom prst="roundRect">
            <a:avLst>
              <a:gd name="adj" fmla="val 5217"/>
            </a:avLst>
          </a:prstGeom>
          <a:solidFill>
            <a:srgbClr val="1B3350"/>
          </a:solidFill>
        </p:spPr>
        <p:txBody>
          <a:bodyPr/>
          <a:lstStyle/>
          <a:p>
            <a:endParaRPr lang="en-US"/>
          </a:p>
        </p:txBody>
      </p:sp>
      <p:sp>
        <p:nvSpPr>
          <p:cNvPr id="14" name="Text 11"/>
          <p:cNvSpPr txBox="1"/>
          <p:nvPr/>
        </p:nvSpPr>
        <p:spPr>
          <a:xfrm>
            <a:off x="8138160" y="1984248"/>
            <a:ext cx="3017520" cy="457200"/>
          </a:xfrm>
          <a:prstGeom prst="rect">
            <a:avLst/>
          </a:prstGeom>
          <a:noFill/>
        </p:spPr>
        <p:txBody>
          <a:bodyPr wrap="square" lIns="36576" tIns="18288" rIns="36576" bIns="18288" rtlCol="0" anchor="ctr">
            <a:normAutofit lnSpcReduction="10000"/>
          </a:bodyPr>
          <a:lstStyle/>
          <a:p>
            <a:pPr marL="0" indent="0">
              <a:lnSpc>
                <a:spcPct val="95000"/>
              </a:lnSpc>
              <a:buNone/>
            </a:pPr>
            <a:r>
              <a:rPr lang="en-US" sz="2990" b="1" dirty="0">
                <a:solidFill>
                  <a:srgbClr val="C99A3E"/>
                </a:solidFill>
                <a:latin typeface="Georgia" pitchFamily="34" charset="0"/>
                <a:ea typeface="Georgia" pitchFamily="34" charset="0"/>
                <a:cs typeface="Georgia" pitchFamily="34" charset="0"/>
              </a:rPr>
              <a:t>70%</a:t>
            </a:r>
            <a:endParaRPr lang="en-US" sz="2600" dirty="0"/>
          </a:p>
        </p:txBody>
      </p:sp>
      <p:sp>
        <p:nvSpPr>
          <p:cNvPr id="15" name="Text 12"/>
          <p:cNvSpPr txBox="1"/>
          <p:nvPr/>
        </p:nvSpPr>
        <p:spPr>
          <a:xfrm>
            <a:off x="8138160" y="2441448"/>
            <a:ext cx="3383280" cy="457200"/>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DDE3E8"/>
                </a:solidFill>
                <a:latin typeface="Calibri" pitchFamily="34" charset="0"/>
                <a:ea typeface="Calibri" pitchFamily="34" charset="0"/>
                <a:cs typeface="Calibri" pitchFamily="34" charset="0"/>
              </a:rPr>
              <a:t>of Nebraskans live along the I-80 corridor</a:t>
            </a:r>
            <a:endParaRPr lang="en-US" sz="1050" dirty="0"/>
          </a:p>
        </p:txBody>
      </p:sp>
      <p:sp>
        <p:nvSpPr>
          <p:cNvPr id="16" name="Text 13"/>
          <p:cNvSpPr txBox="1"/>
          <p:nvPr/>
        </p:nvSpPr>
        <p:spPr>
          <a:xfrm>
            <a:off x="457200" y="3200400"/>
            <a:ext cx="7315200" cy="320040"/>
          </a:xfrm>
          <a:prstGeom prst="rect">
            <a:avLst/>
          </a:prstGeom>
          <a:noFill/>
        </p:spPr>
        <p:txBody>
          <a:bodyPr wrap="square" lIns="36576" tIns="18288" rIns="36576" bIns="18288" rtlCol="0" anchor="ctr">
            <a:normAutofit/>
          </a:bodyPr>
          <a:lstStyle/>
          <a:p>
            <a:pPr marL="0" indent="0">
              <a:lnSpc>
                <a:spcPct val="95000"/>
              </a:lnSpc>
              <a:buNone/>
            </a:pPr>
            <a:r>
              <a:rPr lang="en-US" sz="1550" b="1" dirty="0">
                <a:solidFill>
                  <a:srgbClr val="1B3350"/>
                </a:solidFill>
                <a:latin typeface="Calibri" pitchFamily="34" charset="0"/>
                <a:ea typeface="Calibri" pitchFamily="34" charset="0"/>
                <a:cs typeface="Calibri" pitchFamily="34" charset="0"/>
              </a:rPr>
              <a:t>Fastest-Growing Nebraska Counties (population growth, 2000–2022)</a:t>
            </a:r>
            <a:endParaRPr lang="en-US" sz="1300" dirty="0"/>
          </a:p>
        </p:txBody>
      </p:sp>
      <p:sp>
        <p:nvSpPr>
          <p:cNvPr id="17" name="Text 14"/>
          <p:cNvSpPr txBox="1"/>
          <p:nvPr/>
        </p:nvSpPr>
        <p:spPr>
          <a:xfrm>
            <a:off x="457200" y="3657600"/>
            <a:ext cx="1005840" cy="292608"/>
          </a:xfrm>
          <a:prstGeom prst="rect">
            <a:avLst/>
          </a:prstGeom>
          <a:noFill/>
        </p:spPr>
        <p:txBody>
          <a:bodyPr wrap="square" lIns="36576" tIns="18288" rIns="36576" bIns="18288" rtlCol="0" anchor="ctr">
            <a:normAutofit/>
          </a:bodyPr>
          <a:lstStyle/>
          <a:p>
            <a:pPr marL="0" indent="0" algn="r">
              <a:lnSpc>
                <a:spcPct val="95000"/>
              </a:lnSpc>
              <a:buNone/>
            </a:pPr>
            <a:r>
              <a:rPr lang="en-US" sz="1439" b="1" dirty="0">
                <a:solidFill>
                  <a:srgbClr val="1B3350"/>
                </a:solidFill>
                <a:latin typeface="Calibri" pitchFamily="34" charset="0"/>
                <a:ea typeface="Calibri" pitchFamily="34" charset="0"/>
                <a:cs typeface="Calibri" pitchFamily="34" charset="0"/>
              </a:rPr>
              <a:t>Madison</a:t>
            </a:r>
            <a:endParaRPr lang="en-US" sz="1200" dirty="0"/>
          </a:p>
        </p:txBody>
      </p:sp>
      <p:sp>
        <p:nvSpPr>
          <p:cNvPr id="18" name="Shape 15"/>
          <p:cNvSpPr/>
          <p:nvPr/>
        </p:nvSpPr>
        <p:spPr>
          <a:xfrm>
            <a:off x="1554480" y="3657600"/>
            <a:ext cx="1258645" cy="292608"/>
          </a:xfrm>
          <a:prstGeom prst="rect">
            <a:avLst/>
          </a:prstGeom>
          <a:solidFill>
            <a:srgbClr val="6E7B3D"/>
          </a:solidFill>
        </p:spPr>
        <p:txBody>
          <a:bodyPr/>
          <a:lstStyle/>
          <a:p>
            <a:endParaRPr lang="en-US"/>
          </a:p>
        </p:txBody>
      </p:sp>
      <p:sp>
        <p:nvSpPr>
          <p:cNvPr id="19" name="Text 16"/>
          <p:cNvSpPr txBox="1"/>
          <p:nvPr/>
        </p:nvSpPr>
        <p:spPr>
          <a:xfrm>
            <a:off x="2904565" y="3657600"/>
            <a:ext cx="731520" cy="292608"/>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12%</a:t>
            </a:r>
            <a:endParaRPr lang="en-US" sz="1200" dirty="0"/>
          </a:p>
        </p:txBody>
      </p:sp>
      <p:sp>
        <p:nvSpPr>
          <p:cNvPr id="20" name="Text 17"/>
          <p:cNvSpPr txBox="1"/>
          <p:nvPr/>
        </p:nvSpPr>
        <p:spPr>
          <a:xfrm>
            <a:off x="457200" y="4169664"/>
            <a:ext cx="1005840" cy="292608"/>
          </a:xfrm>
          <a:prstGeom prst="rect">
            <a:avLst/>
          </a:prstGeom>
          <a:noFill/>
        </p:spPr>
        <p:txBody>
          <a:bodyPr wrap="square" lIns="36576" tIns="18288" rIns="36576" bIns="18288" rtlCol="0" anchor="ctr">
            <a:normAutofit/>
          </a:bodyPr>
          <a:lstStyle/>
          <a:p>
            <a:pPr marL="0" indent="0" algn="r">
              <a:lnSpc>
                <a:spcPct val="95000"/>
              </a:lnSpc>
              <a:buNone/>
            </a:pPr>
            <a:r>
              <a:rPr lang="en-US" sz="1439" b="1" dirty="0">
                <a:solidFill>
                  <a:srgbClr val="1B3350"/>
                </a:solidFill>
                <a:latin typeface="Calibri" pitchFamily="34" charset="0"/>
                <a:ea typeface="Calibri" pitchFamily="34" charset="0"/>
                <a:cs typeface="Calibri" pitchFamily="34" charset="0"/>
              </a:rPr>
              <a:t>Buffalo</a:t>
            </a:r>
            <a:endParaRPr lang="en-US" sz="1200" dirty="0"/>
          </a:p>
        </p:txBody>
      </p:sp>
      <p:sp>
        <p:nvSpPr>
          <p:cNvPr id="21" name="Shape 18"/>
          <p:cNvSpPr/>
          <p:nvPr/>
        </p:nvSpPr>
        <p:spPr>
          <a:xfrm>
            <a:off x="1554480" y="4169664"/>
            <a:ext cx="1363532" cy="292608"/>
          </a:xfrm>
          <a:prstGeom prst="rect">
            <a:avLst/>
          </a:prstGeom>
          <a:solidFill>
            <a:srgbClr val="6E7B3D"/>
          </a:solidFill>
        </p:spPr>
        <p:txBody>
          <a:bodyPr/>
          <a:lstStyle/>
          <a:p>
            <a:endParaRPr lang="en-US"/>
          </a:p>
        </p:txBody>
      </p:sp>
      <p:sp>
        <p:nvSpPr>
          <p:cNvPr id="22" name="Text 19"/>
          <p:cNvSpPr txBox="1"/>
          <p:nvPr/>
        </p:nvSpPr>
        <p:spPr>
          <a:xfrm>
            <a:off x="3009452" y="4169664"/>
            <a:ext cx="731520" cy="292608"/>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13%</a:t>
            </a:r>
            <a:endParaRPr lang="en-US" sz="1200" dirty="0"/>
          </a:p>
        </p:txBody>
      </p:sp>
      <p:sp>
        <p:nvSpPr>
          <p:cNvPr id="23" name="Text 20"/>
          <p:cNvSpPr txBox="1"/>
          <p:nvPr/>
        </p:nvSpPr>
        <p:spPr>
          <a:xfrm>
            <a:off x="457200" y="4681728"/>
            <a:ext cx="1005840" cy="292608"/>
          </a:xfrm>
          <a:prstGeom prst="rect">
            <a:avLst/>
          </a:prstGeom>
          <a:noFill/>
        </p:spPr>
        <p:txBody>
          <a:bodyPr wrap="square" lIns="36576" tIns="18288" rIns="36576" bIns="18288" rtlCol="0" anchor="ctr">
            <a:normAutofit/>
          </a:bodyPr>
          <a:lstStyle/>
          <a:p>
            <a:pPr marL="0" indent="0" algn="r">
              <a:lnSpc>
                <a:spcPct val="95000"/>
              </a:lnSpc>
              <a:buNone/>
            </a:pPr>
            <a:r>
              <a:rPr lang="en-US" sz="1439" b="1" dirty="0">
                <a:solidFill>
                  <a:srgbClr val="1B3350"/>
                </a:solidFill>
                <a:latin typeface="Calibri" pitchFamily="34" charset="0"/>
                <a:ea typeface="Calibri" pitchFamily="34" charset="0"/>
                <a:cs typeface="Calibri" pitchFamily="34" charset="0"/>
              </a:rPr>
              <a:t>Douglas</a:t>
            </a:r>
            <a:endParaRPr lang="en-US" sz="1200" dirty="0"/>
          </a:p>
        </p:txBody>
      </p:sp>
      <p:sp>
        <p:nvSpPr>
          <p:cNvPr id="24" name="Shape 21"/>
          <p:cNvSpPr/>
          <p:nvPr/>
        </p:nvSpPr>
        <p:spPr>
          <a:xfrm>
            <a:off x="1554480" y="4681728"/>
            <a:ext cx="1887967" cy="292608"/>
          </a:xfrm>
          <a:prstGeom prst="rect">
            <a:avLst/>
          </a:prstGeom>
          <a:solidFill>
            <a:srgbClr val="6E7B3D"/>
          </a:solidFill>
        </p:spPr>
        <p:txBody>
          <a:bodyPr/>
          <a:lstStyle/>
          <a:p>
            <a:endParaRPr lang="en-US"/>
          </a:p>
        </p:txBody>
      </p:sp>
      <p:sp>
        <p:nvSpPr>
          <p:cNvPr id="25" name="Text 22"/>
          <p:cNvSpPr txBox="1"/>
          <p:nvPr/>
        </p:nvSpPr>
        <p:spPr>
          <a:xfrm>
            <a:off x="3533887" y="4681728"/>
            <a:ext cx="731520" cy="292608"/>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18%</a:t>
            </a:r>
            <a:endParaRPr lang="en-US" sz="1200" dirty="0"/>
          </a:p>
        </p:txBody>
      </p:sp>
      <p:sp>
        <p:nvSpPr>
          <p:cNvPr id="26" name="Text 23"/>
          <p:cNvSpPr txBox="1"/>
          <p:nvPr/>
        </p:nvSpPr>
        <p:spPr>
          <a:xfrm>
            <a:off x="457200" y="5193792"/>
            <a:ext cx="1005840" cy="292608"/>
          </a:xfrm>
          <a:prstGeom prst="rect">
            <a:avLst/>
          </a:prstGeom>
          <a:noFill/>
        </p:spPr>
        <p:txBody>
          <a:bodyPr wrap="square" lIns="36576" tIns="18288" rIns="36576" bIns="18288" rtlCol="0" anchor="ctr">
            <a:normAutofit/>
          </a:bodyPr>
          <a:lstStyle/>
          <a:p>
            <a:pPr marL="0" indent="0" algn="r">
              <a:lnSpc>
                <a:spcPct val="95000"/>
              </a:lnSpc>
              <a:buNone/>
            </a:pPr>
            <a:r>
              <a:rPr lang="en-US" sz="1439" b="1" dirty="0">
                <a:solidFill>
                  <a:srgbClr val="1B3350"/>
                </a:solidFill>
                <a:latin typeface="Calibri" pitchFamily="34" charset="0"/>
                <a:ea typeface="Calibri" pitchFamily="34" charset="0"/>
                <a:cs typeface="Calibri" pitchFamily="34" charset="0"/>
              </a:rPr>
              <a:t>Lancaster</a:t>
            </a:r>
            <a:endParaRPr lang="en-US" sz="1200" dirty="0"/>
          </a:p>
        </p:txBody>
      </p:sp>
      <p:sp>
        <p:nvSpPr>
          <p:cNvPr id="27" name="Shape 24"/>
          <p:cNvSpPr/>
          <p:nvPr/>
        </p:nvSpPr>
        <p:spPr>
          <a:xfrm>
            <a:off x="1554480" y="5193792"/>
            <a:ext cx="3566160" cy="292608"/>
          </a:xfrm>
          <a:prstGeom prst="rect">
            <a:avLst/>
          </a:prstGeom>
          <a:solidFill>
            <a:srgbClr val="6E7B3D"/>
          </a:solidFill>
        </p:spPr>
        <p:txBody>
          <a:bodyPr/>
          <a:lstStyle/>
          <a:p>
            <a:endParaRPr lang="en-US"/>
          </a:p>
        </p:txBody>
      </p:sp>
      <p:sp>
        <p:nvSpPr>
          <p:cNvPr id="28" name="Text 25"/>
          <p:cNvSpPr txBox="1"/>
          <p:nvPr/>
        </p:nvSpPr>
        <p:spPr>
          <a:xfrm>
            <a:off x="5212080" y="5193792"/>
            <a:ext cx="731520" cy="292608"/>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34%</a:t>
            </a:r>
            <a:endParaRPr lang="en-US" sz="1200" dirty="0"/>
          </a:p>
        </p:txBody>
      </p:sp>
      <p:sp>
        <p:nvSpPr>
          <p:cNvPr id="29" name="Text 26"/>
          <p:cNvSpPr txBox="1"/>
          <p:nvPr/>
        </p:nvSpPr>
        <p:spPr>
          <a:xfrm>
            <a:off x="457200" y="5705856"/>
            <a:ext cx="1005840" cy="292608"/>
          </a:xfrm>
          <a:prstGeom prst="rect">
            <a:avLst/>
          </a:prstGeom>
          <a:noFill/>
        </p:spPr>
        <p:txBody>
          <a:bodyPr wrap="square" lIns="36576" tIns="18288" rIns="36576" bIns="18288" rtlCol="0" anchor="ctr">
            <a:normAutofit/>
          </a:bodyPr>
          <a:lstStyle/>
          <a:p>
            <a:pPr marL="0" indent="0" algn="r">
              <a:lnSpc>
                <a:spcPct val="95000"/>
              </a:lnSpc>
              <a:buNone/>
            </a:pPr>
            <a:r>
              <a:rPr lang="en-US" sz="1439" b="1" dirty="0">
                <a:solidFill>
                  <a:srgbClr val="1B3350"/>
                </a:solidFill>
                <a:latin typeface="Calibri" pitchFamily="34" charset="0"/>
                <a:ea typeface="Calibri" pitchFamily="34" charset="0"/>
                <a:cs typeface="Calibri" pitchFamily="34" charset="0"/>
              </a:rPr>
              <a:t>Sarpy</a:t>
            </a:r>
            <a:endParaRPr lang="en-US" sz="1200" dirty="0"/>
          </a:p>
        </p:txBody>
      </p:sp>
      <p:sp>
        <p:nvSpPr>
          <p:cNvPr id="30" name="Shape 27"/>
          <p:cNvSpPr/>
          <p:nvPr/>
        </p:nvSpPr>
        <p:spPr>
          <a:xfrm>
            <a:off x="1554480" y="5705856"/>
            <a:ext cx="7132320" cy="292608"/>
          </a:xfrm>
          <a:prstGeom prst="rect">
            <a:avLst/>
          </a:prstGeom>
          <a:solidFill>
            <a:srgbClr val="C99A3E"/>
          </a:solidFill>
        </p:spPr>
        <p:txBody>
          <a:bodyPr/>
          <a:lstStyle/>
          <a:p>
            <a:endParaRPr lang="en-US"/>
          </a:p>
        </p:txBody>
      </p:sp>
      <p:sp>
        <p:nvSpPr>
          <p:cNvPr id="31" name="Text 28"/>
          <p:cNvSpPr txBox="1"/>
          <p:nvPr/>
        </p:nvSpPr>
        <p:spPr>
          <a:xfrm>
            <a:off x="8778240" y="5705856"/>
            <a:ext cx="731520" cy="292608"/>
          </a:xfrm>
          <a:prstGeom prst="rect">
            <a:avLst/>
          </a:prstGeom>
          <a:noFill/>
        </p:spPr>
        <p:txBody>
          <a:bodyPr wrap="square" lIns="36576" tIns="18288" rIns="36576" bIns="18288" rtlCol="0" anchor="ctr">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68%</a:t>
            </a:r>
            <a:endParaRPr lang="en-US" sz="1200" dirty="0"/>
          </a:p>
        </p:txBody>
      </p:sp>
      <p:sp>
        <p:nvSpPr>
          <p:cNvPr id="32" name="Text 29"/>
          <p:cNvSpPr txBox="1"/>
          <p:nvPr/>
        </p:nvSpPr>
        <p:spPr>
          <a:xfrm>
            <a:off x="457200" y="6309360"/>
            <a:ext cx="10515600" cy="365760"/>
          </a:xfrm>
          <a:prstGeom prst="rect">
            <a:avLst/>
          </a:prstGeom>
          <a:noFill/>
        </p:spPr>
        <p:txBody>
          <a:bodyPr wrap="square" lIns="36576" tIns="18288" rIns="36576" bIns="18288" rtlCol="0" anchor="ctr">
            <a:normAutofit fontScale="92500"/>
          </a:bodyPr>
          <a:lstStyle/>
          <a:p>
            <a:pPr marL="0" indent="0">
              <a:lnSpc>
                <a:spcPct val="95000"/>
              </a:lnSpc>
              <a:buNone/>
            </a:pPr>
            <a:r>
              <a:rPr lang="en-US" sz="1375" i="1" dirty="0">
                <a:solidFill>
                  <a:srgbClr val="6B7280"/>
                </a:solidFill>
                <a:latin typeface="Calibri" pitchFamily="34" charset="0"/>
                <a:ea typeface="Calibri" pitchFamily="34" charset="0"/>
                <a:cs typeface="Calibri" pitchFamily="34" charset="0"/>
              </a:rPr>
              <a:t>Nebraska sees an estimated 5,000–10,000 acres transition from agricultural to other uses each year — a gradual, ongoing pattern, not a sudden shift.</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1050438" y="228599"/>
            <a:ext cx="866937" cy="866937"/>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County Participation</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Generally, each county wants a share of growth. Whether it can capture that opportunity often comes down to a handful of capacity constraints.</a:t>
            </a:r>
            <a:endParaRPr lang="en-US" sz="1400" dirty="0"/>
          </a:p>
        </p:txBody>
      </p:sp>
      <p:sp>
        <p:nvSpPr>
          <p:cNvPr id="7" name="Shape 4"/>
          <p:cNvSpPr/>
          <p:nvPr/>
        </p:nvSpPr>
        <p:spPr>
          <a:xfrm>
            <a:off x="457200" y="1965960"/>
            <a:ext cx="5440680" cy="1691640"/>
          </a:xfrm>
          <a:prstGeom prst="roundRect">
            <a:avLst>
              <a:gd name="adj" fmla="val 3243"/>
            </a:avLst>
          </a:prstGeom>
          <a:solidFill>
            <a:srgbClr val="1B3350"/>
          </a:solidFill>
        </p:spPr>
        <p:txBody>
          <a:bodyPr/>
          <a:lstStyle/>
          <a:p>
            <a:endParaRPr lang="en-US"/>
          </a:p>
        </p:txBody>
      </p:sp>
      <p:sp>
        <p:nvSpPr>
          <p:cNvPr id="8" name="Text 5"/>
          <p:cNvSpPr txBox="1"/>
          <p:nvPr/>
        </p:nvSpPr>
        <p:spPr>
          <a:xfrm>
            <a:off x="731520" y="216712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C99A3E"/>
                </a:solidFill>
                <a:latin typeface="Calibri" pitchFamily="34" charset="0"/>
                <a:ea typeface="Calibri" pitchFamily="34" charset="0"/>
                <a:cs typeface="Calibri" pitchFamily="34" charset="0"/>
              </a:rPr>
              <a:t>Housing</a:t>
            </a:r>
            <a:endParaRPr lang="en-US" sz="1500" dirty="0"/>
          </a:p>
        </p:txBody>
      </p:sp>
      <p:sp>
        <p:nvSpPr>
          <p:cNvPr id="9" name="Text 6"/>
          <p:cNvSpPr txBox="1"/>
          <p:nvPr/>
        </p:nvSpPr>
        <p:spPr>
          <a:xfrm>
            <a:off x="731520" y="262432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FFFFFF"/>
                </a:solidFill>
                <a:latin typeface="Calibri" pitchFamily="34" charset="0"/>
                <a:ea typeface="Calibri" pitchFamily="34" charset="0"/>
                <a:cs typeface="Calibri" pitchFamily="34" charset="0"/>
              </a:rPr>
              <a:t>A shortage of workforce and housing limits how many new employees, contractors, or residents a county can actually absorb.</a:t>
            </a:r>
            <a:endParaRPr lang="en-US" sz="1250" dirty="0"/>
          </a:p>
        </p:txBody>
      </p:sp>
      <p:sp>
        <p:nvSpPr>
          <p:cNvPr id="10" name="Shape 7"/>
          <p:cNvSpPr/>
          <p:nvPr/>
        </p:nvSpPr>
        <p:spPr>
          <a:xfrm>
            <a:off x="6263640" y="1965960"/>
            <a:ext cx="5440680" cy="1691640"/>
          </a:xfrm>
          <a:prstGeom prst="roundRect">
            <a:avLst>
              <a:gd name="adj" fmla="val 3243"/>
            </a:avLst>
          </a:prstGeom>
          <a:solidFill>
            <a:srgbClr val="F0EDE3"/>
          </a:solidFill>
        </p:spPr>
        <p:txBody>
          <a:bodyPr/>
          <a:lstStyle/>
          <a:p>
            <a:endParaRPr lang="en-US"/>
          </a:p>
        </p:txBody>
      </p:sp>
      <p:sp>
        <p:nvSpPr>
          <p:cNvPr id="11" name="Text 8"/>
          <p:cNvSpPr txBox="1"/>
          <p:nvPr/>
        </p:nvSpPr>
        <p:spPr>
          <a:xfrm>
            <a:off x="6537960" y="216712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Childcare</a:t>
            </a:r>
            <a:endParaRPr lang="en-US" sz="1500" dirty="0"/>
          </a:p>
        </p:txBody>
      </p:sp>
      <p:sp>
        <p:nvSpPr>
          <p:cNvPr id="12" name="Text 9"/>
          <p:cNvSpPr txBox="1"/>
          <p:nvPr/>
        </p:nvSpPr>
        <p:spPr>
          <a:xfrm>
            <a:off x="6537960" y="262432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444444"/>
                </a:solidFill>
                <a:latin typeface="Calibri" pitchFamily="34" charset="0"/>
                <a:ea typeface="Calibri" pitchFamily="34" charset="0"/>
                <a:cs typeface="Calibri" pitchFamily="34" charset="0"/>
              </a:rPr>
              <a:t>Limited childcare capacity keeps working-age parents on the sidelines of the labor force, narrowing the workforce even when jobs are available.</a:t>
            </a:r>
            <a:endParaRPr lang="en-US" sz="1250" dirty="0"/>
          </a:p>
        </p:txBody>
      </p:sp>
      <p:sp>
        <p:nvSpPr>
          <p:cNvPr id="13" name="Shape 10"/>
          <p:cNvSpPr/>
          <p:nvPr/>
        </p:nvSpPr>
        <p:spPr>
          <a:xfrm>
            <a:off x="457200" y="3886200"/>
            <a:ext cx="5440680" cy="1691640"/>
          </a:xfrm>
          <a:prstGeom prst="roundRect">
            <a:avLst>
              <a:gd name="adj" fmla="val 3243"/>
            </a:avLst>
          </a:prstGeom>
          <a:solidFill>
            <a:srgbClr val="1B3350"/>
          </a:solidFill>
        </p:spPr>
        <p:txBody>
          <a:bodyPr/>
          <a:lstStyle/>
          <a:p>
            <a:endParaRPr lang="en-US"/>
          </a:p>
        </p:txBody>
      </p:sp>
      <p:sp>
        <p:nvSpPr>
          <p:cNvPr id="14" name="Text 11"/>
          <p:cNvSpPr txBox="1"/>
          <p:nvPr/>
        </p:nvSpPr>
        <p:spPr>
          <a:xfrm>
            <a:off x="731520" y="408736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C99A3E"/>
                </a:solidFill>
                <a:latin typeface="Calibri" pitchFamily="34" charset="0"/>
                <a:ea typeface="Calibri" pitchFamily="34" charset="0"/>
                <a:cs typeface="Calibri" pitchFamily="34" charset="0"/>
              </a:rPr>
              <a:t>Broadband Connectivity</a:t>
            </a:r>
            <a:endParaRPr lang="en-US" sz="1500" dirty="0"/>
          </a:p>
        </p:txBody>
      </p:sp>
      <p:sp>
        <p:nvSpPr>
          <p:cNvPr id="15" name="Text 12"/>
          <p:cNvSpPr txBox="1"/>
          <p:nvPr/>
        </p:nvSpPr>
        <p:spPr>
          <a:xfrm>
            <a:off x="731520" y="454456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FFFFFF"/>
                </a:solidFill>
                <a:latin typeface="Calibri" pitchFamily="34" charset="0"/>
                <a:ea typeface="Calibri" pitchFamily="34" charset="0"/>
                <a:cs typeface="Calibri" pitchFamily="34" charset="0"/>
              </a:rPr>
              <a:t>Reliable broadband for industry, remote work, telehealth, and modern agriculture — and remains uneven across rural Nebraska despite state and federal investment.</a:t>
            </a:r>
            <a:endParaRPr lang="en-US" sz="1250" dirty="0"/>
          </a:p>
        </p:txBody>
      </p:sp>
      <p:sp>
        <p:nvSpPr>
          <p:cNvPr id="16" name="Shape 13"/>
          <p:cNvSpPr/>
          <p:nvPr/>
        </p:nvSpPr>
        <p:spPr>
          <a:xfrm>
            <a:off x="6263640" y="3886200"/>
            <a:ext cx="5440680" cy="1691640"/>
          </a:xfrm>
          <a:prstGeom prst="roundRect">
            <a:avLst>
              <a:gd name="adj" fmla="val 3243"/>
            </a:avLst>
          </a:prstGeom>
          <a:solidFill>
            <a:srgbClr val="F0EDE3"/>
          </a:solidFill>
        </p:spPr>
        <p:txBody>
          <a:bodyPr/>
          <a:lstStyle/>
          <a:p>
            <a:endParaRPr lang="en-US" dirty="0"/>
          </a:p>
        </p:txBody>
      </p:sp>
      <p:sp>
        <p:nvSpPr>
          <p:cNvPr id="17" name="Text 14"/>
          <p:cNvSpPr txBox="1"/>
          <p:nvPr/>
        </p:nvSpPr>
        <p:spPr>
          <a:xfrm>
            <a:off x="6537960" y="408736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Infrastructure</a:t>
            </a:r>
            <a:endParaRPr lang="en-US" sz="1500" dirty="0"/>
          </a:p>
        </p:txBody>
      </p:sp>
      <p:sp>
        <p:nvSpPr>
          <p:cNvPr id="21" name="Text 14"/>
          <p:cNvSpPr txBox="1"/>
          <p:nvPr/>
        </p:nvSpPr>
        <p:spPr>
          <a:xfrm>
            <a:off x="6537960" y="4526280"/>
            <a:ext cx="5044440" cy="571930"/>
          </a:xfrm>
          <a:prstGeom prst="rect">
            <a:avLst/>
          </a:prstGeom>
          <a:noFill/>
        </p:spPr>
        <p:txBody>
          <a:bodyPr wrap="square" lIns="36576" tIns="18288" rIns="36576" bIns="18288" rtlCol="0" anchor="ctr">
            <a:normAutofit fontScale="92500" lnSpcReduction="20000"/>
          </a:bodyPr>
          <a:lstStyle/>
          <a:p>
            <a:pPr marL="0" indent="0">
              <a:lnSpc>
                <a:spcPct val="95000"/>
              </a:lnSpc>
              <a:buNone/>
            </a:pPr>
            <a:r>
              <a:rPr lang="en-US" sz="1500" dirty="0"/>
              <a:t>Potential electrical grid capacity, water supply, wastewater management, rail, public transit as well as roads and bridges engineered for agricultural loads, not industrial.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869283" y="245007"/>
            <a:ext cx="963993" cy="963993"/>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One Size Does Not Fit All</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Nebraska's 93 counties don't share one land-use profile. A standard built for one county can misfire in another.</a:t>
            </a:r>
            <a:endParaRPr lang="en-US" sz="1400" dirty="0"/>
          </a:p>
        </p:txBody>
      </p:sp>
      <p:sp>
        <p:nvSpPr>
          <p:cNvPr id="7" name="Shape 4"/>
          <p:cNvSpPr/>
          <p:nvPr/>
        </p:nvSpPr>
        <p:spPr>
          <a:xfrm>
            <a:off x="457200" y="1965960"/>
            <a:ext cx="5440680" cy="2514600"/>
          </a:xfrm>
          <a:prstGeom prst="roundRect">
            <a:avLst>
              <a:gd name="adj" fmla="val 2182"/>
            </a:avLst>
          </a:prstGeom>
          <a:solidFill>
            <a:srgbClr val="1B3350"/>
          </a:solidFill>
        </p:spPr>
        <p:txBody>
          <a:bodyPr/>
          <a:lstStyle/>
          <a:p>
            <a:endParaRPr lang="en-US"/>
          </a:p>
        </p:txBody>
      </p:sp>
      <p:sp>
        <p:nvSpPr>
          <p:cNvPr id="8" name="Text 5"/>
          <p:cNvSpPr txBox="1"/>
          <p:nvPr/>
        </p:nvSpPr>
        <p:spPr>
          <a:xfrm>
            <a:off x="731520" y="2148840"/>
            <a:ext cx="4892040" cy="32004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C99A3E"/>
                </a:solidFill>
                <a:latin typeface="Calibri" pitchFamily="34" charset="0"/>
                <a:ea typeface="Calibri" pitchFamily="34" charset="0"/>
                <a:cs typeface="Calibri" pitchFamily="34" charset="0"/>
              </a:rPr>
              <a:t>SARPY COUNTY</a:t>
            </a:r>
            <a:endParaRPr lang="en-US" sz="1400" dirty="0"/>
          </a:p>
        </p:txBody>
      </p:sp>
      <p:sp>
        <p:nvSpPr>
          <p:cNvPr id="9" name="Text 6"/>
          <p:cNvSpPr txBox="1"/>
          <p:nvPr/>
        </p:nvSpPr>
        <p:spPr>
          <a:xfrm>
            <a:off x="731520" y="2514600"/>
            <a:ext cx="4892040" cy="548640"/>
          </a:xfrm>
          <a:prstGeom prst="rect">
            <a:avLst/>
          </a:prstGeom>
          <a:noFill/>
        </p:spPr>
        <p:txBody>
          <a:bodyPr wrap="square" lIns="36576" tIns="18288" rIns="36576" bIns="18288" rtlCol="0" anchor="ctr">
            <a:normAutofit/>
          </a:bodyPr>
          <a:lstStyle/>
          <a:p>
            <a:pPr marL="0" indent="0">
              <a:lnSpc>
                <a:spcPct val="95000"/>
              </a:lnSpc>
              <a:buNone/>
            </a:pPr>
            <a:r>
              <a:rPr lang="en-US" sz="1400" i="1" dirty="0">
                <a:solidFill>
                  <a:srgbClr val="B7C2CC"/>
                </a:solidFill>
                <a:latin typeface="Calibri" pitchFamily="34" charset="0"/>
                <a:ea typeface="Calibri" pitchFamily="34" charset="0"/>
                <a:cs typeface="Calibri" pitchFamily="34" charset="0"/>
              </a:rPr>
              <a:t>Omaha-metro edge  •  +68% population since 2000 — the fastest-growing county in the state</a:t>
            </a:r>
            <a:endParaRPr lang="en-US" sz="1150" dirty="0"/>
          </a:p>
        </p:txBody>
      </p:sp>
      <p:sp>
        <p:nvSpPr>
          <p:cNvPr id="10" name="Text 7"/>
          <p:cNvSpPr txBox="1"/>
          <p:nvPr/>
        </p:nvSpPr>
        <p:spPr>
          <a:xfrm>
            <a:off x="731520" y="3200400"/>
            <a:ext cx="4892040" cy="1188720"/>
          </a:xfrm>
          <a:prstGeom prst="rect">
            <a:avLst/>
          </a:prstGeom>
          <a:noFill/>
        </p:spPr>
        <p:txBody>
          <a:bodyPr wrap="square" lIns="36576" tIns="18288" rIns="36576" bIns="18288" rtlCol="0" anchor="t">
            <a:normAutofit/>
          </a:bodyPr>
          <a:lstStyle/>
          <a:p>
            <a:pPr marL="285750" indent="-285750">
              <a:lnSpc>
                <a:spcPct val="95000"/>
              </a:lnSpc>
              <a:spcAft>
                <a:spcPts val="800"/>
              </a:spcAft>
              <a:buSzPct val="100000"/>
              <a:buFont typeface="Arial" pitchFamily="34" charset="0" panose="020B0604020202020204"/>
              <a:buChar char="•"/>
            </a:pPr>
            <a:r>
              <a:rPr lang="en-US" sz="1500" dirty="0">
                <a:solidFill>
                  <a:srgbClr val="FFFFFF"/>
                </a:solidFill>
                <a:latin typeface="Calibri" pitchFamily="34" charset="0"/>
                <a:ea typeface="Calibri" pitchFamily="34" charset="0"/>
                <a:cs typeface="Calibri" pitchFamily="34" charset="0"/>
              </a:rPr>
              <a:t>Dense existing utility, water &amp; sewer, and road networks</a:t>
            </a:r>
            <a:endParaRPr lang="en-US" sz="1250" dirty="0"/>
          </a:p>
          <a:p>
            <a:pPr marL="285750" indent="-285750">
              <a:lnSpc>
                <a:spcPct val="95000"/>
              </a:lnSpc>
              <a:spcAft>
                <a:spcPts val="800"/>
              </a:spcAft>
              <a:buSzPct val="100000"/>
              <a:buFont typeface="Arial" pitchFamily="34" charset="0" panose="020B0604020202020204"/>
              <a:buChar char="•"/>
            </a:pPr>
            <a:r>
              <a:rPr lang="en-US" sz="1500" dirty="0">
                <a:solidFill>
                  <a:srgbClr val="FFFFFF"/>
                </a:solidFill>
                <a:latin typeface="Calibri" pitchFamily="34" charset="0"/>
                <a:ea typeface="Calibri" pitchFamily="34" charset="0"/>
                <a:cs typeface="Calibri" pitchFamily="34" charset="0"/>
              </a:rPr>
              <a:t>Development pressure at the urban-rural interface</a:t>
            </a:r>
            <a:endParaRPr lang="en-US" sz="1250" dirty="0"/>
          </a:p>
          <a:p>
            <a:pPr marL="285750" indent="-285750">
              <a:lnSpc>
                <a:spcPct val="95000"/>
              </a:lnSpc>
              <a:spcAft>
                <a:spcPts val="800"/>
              </a:spcAft>
              <a:buSzPct val="100000"/>
              <a:buFont typeface="Arial" pitchFamily="34" charset="0" panose="020B0604020202020204"/>
              <a:buChar char="•"/>
            </a:pPr>
            <a:r>
              <a:rPr lang="en-US" sz="1500" dirty="0">
                <a:solidFill>
                  <a:srgbClr val="FFFFFF"/>
                </a:solidFill>
                <a:latin typeface="Calibri" pitchFamily="34" charset="0"/>
                <a:ea typeface="Calibri" pitchFamily="34" charset="0"/>
                <a:cs typeface="Calibri" pitchFamily="34" charset="0"/>
              </a:rPr>
              <a:t>Neighbors are often subdivisions and small acreages</a:t>
            </a:r>
            <a:endParaRPr lang="en-US" sz="1250" dirty="0"/>
          </a:p>
        </p:txBody>
      </p:sp>
      <p:sp>
        <p:nvSpPr>
          <p:cNvPr id="11" name="Shape 8"/>
          <p:cNvSpPr/>
          <p:nvPr/>
        </p:nvSpPr>
        <p:spPr>
          <a:xfrm>
            <a:off x="6309360" y="1965960"/>
            <a:ext cx="5440680" cy="2514600"/>
          </a:xfrm>
          <a:prstGeom prst="roundRect">
            <a:avLst>
              <a:gd name="adj" fmla="val 2182"/>
            </a:avLst>
          </a:prstGeom>
          <a:solidFill>
            <a:srgbClr val="F0EDE3"/>
          </a:solidFill>
        </p:spPr>
        <p:txBody>
          <a:bodyPr/>
          <a:lstStyle/>
          <a:p>
            <a:endParaRPr lang="en-US"/>
          </a:p>
        </p:txBody>
      </p:sp>
      <p:sp>
        <p:nvSpPr>
          <p:cNvPr id="12" name="Text 9"/>
          <p:cNvSpPr txBox="1"/>
          <p:nvPr/>
        </p:nvSpPr>
        <p:spPr>
          <a:xfrm>
            <a:off x="6583680" y="2148840"/>
            <a:ext cx="4892040" cy="32004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Lincoln County</a:t>
            </a:r>
            <a:endParaRPr lang="en-US" sz="1400" dirty="0"/>
          </a:p>
        </p:txBody>
      </p:sp>
      <p:sp>
        <p:nvSpPr>
          <p:cNvPr id="13" name="Text 10"/>
          <p:cNvSpPr txBox="1"/>
          <p:nvPr/>
        </p:nvSpPr>
        <p:spPr>
          <a:xfrm>
            <a:off x="6583680" y="2514600"/>
            <a:ext cx="4892040" cy="548640"/>
          </a:xfrm>
          <a:prstGeom prst="rect">
            <a:avLst/>
          </a:prstGeom>
          <a:noFill/>
        </p:spPr>
        <p:txBody>
          <a:bodyPr wrap="square" lIns="36576" tIns="18288" rIns="36576" bIns="18288" rtlCol="0" anchor="ctr">
            <a:normAutofit/>
          </a:bodyPr>
          <a:lstStyle/>
          <a:p>
            <a:pPr marL="0" indent="0">
              <a:lnSpc>
                <a:spcPct val="95000"/>
              </a:lnSpc>
              <a:buNone/>
            </a:pPr>
            <a:r>
              <a:rPr lang="en-US" sz="1400" i="1" dirty="0">
                <a:solidFill>
                  <a:srgbClr val="6B7280"/>
                </a:solidFill>
                <a:latin typeface="Calibri" pitchFamily="34" charset="0"/>
                <a:ea typeface="Calibri" pitchFamily="34" charset="0"/>
                <a:cs typeface="Calibri" pitchFamily="34" charset="0"/>
              </a:rPr>
              <a:t>West-central Nebraska  •  large, predominantly rural and agricultural land base</a:t>
            </a:r>
            <a:endParaRPr lang="en-US" sz="1150" dirty="0"/>
          </a:p>
        </p:txBody>
      </p:sp>
      <p:sp>
        <p:nvSpPr>
          <p:cNvPr id="14" name="Text 11"/>
          <p:cNvSpPr txBox="1"/>
          <p:nvPr/>
        </p:nvSpPr>
        <p:spPr>
          <a:xfrm>
            <a:off x="6583680" y="3200400"/>
            <a:ext cx="4892040" cy="1188720"/>
          </a:xfrm>
          <a:prstGeom prst="rect">
            <a:avLst/>
          </a:prstGeom>
          <a:noFill/>
        </p:spPr>
        <p:txBody>
          <a:bodyPr wrap="square" lIns="36576" tIns="18288" rIns="36576" bIns="18288" rtlCol="0" anchor="t">
            <a:normAutofit lnSpcReduction="10000"/>
          </a:bodyPr>
          <a:lstStyle/>
          <a:p>
            <a:pPr marL="285750" indent="-285750">
              <a:lnSpc>
                <a:spcPct val="95000"/>
              </a:lnSpc>
              <a:spcAft>
                <a:spcPts val="600"/>
              </a:spcAft>
              <a:buSzPct val="100000"/>
              <a:buFont typeface="Arial" pitchFamily="34" charset="0" panose="020B0604020202020204"/>
              <a:buChar char="•"/>
            </a:pPr>
            <a:r>
              <a:rPr lang="en-US" sz="1500" dirty="0">
                <a:solidFill>
                  <a:srgbClr val="444444"/>
                </a:solidFill>
                <a:latin typeface="Calibri" pitchFamily="34" charset="0"/>
                <a:ea typeface="Calibri" pitchFamily="34" charset="0"/>
                <a:cs typeface="Calibri" pitchFamily="34" charset="0"/>
              </a:rPr>
              <a:t>Working farms and ranches as the predominant neighboring use</a:t>
            </a:r>
            <a:endParaRPr lang="en-US" sz="1250" dirty="0"/>
          </a:p>
          <a:p>
            <a:pPr marL="285750" indent="-285750">
              <a:lnSpc>
                <a:spcPct val="95000"/>
              </a:lnSpc>
              <a:spcAft>
                <a:spcPts val="600"/>
              </a:spcAft>
              <a:buSzPct val="100000"/>
              <a:buFont typeface="Arial" pitchFamily="34" charset="0" panose="020B0604020202020204"/>
              <a:buChar char="•"/>
            </a:pPr>
            <a:r>
              <a:rPr lang="en-US" sz="1500" dirty="0">
                <a:solidFill>
                  <a:srgbClr val="444444"/>
                </a:solidFill>
                <a:latin typeface="Calibri" pitchFamily="34" charset="0"/>
                <a:ea typeface="Calibri" pitchFamily="34" charset="0"/>
                <a:cs typeface="Calibri" pitchFamily="34" charset="0"/>
              </a:rPr>
              <a:t>Proposed siting areas may have county roads and bridge networks built for agricultural, not industrial loads</a:t>
            </a:r>
            <a:endParaRPr lang="en-US" sz="1250" dirty="0"/>
          </a:p>
          <a:p>
            <a:pPr marL="285750" indent="-285750">
              <a:lnSpc>
                <a:spcPct val="95000"/>
              </a:lnSpc>
              <a:spcAft>
                <a:spcPts val="600"/>
              </a:spcAft>
              <a:buSzPct val="100000"/>
              <a:buFont typeface="Arial" pitchFamily="34" charset="0" panose="020B0604020202020204"/>
              <a:buChar char="•"/>
            </a:pPr>
            <a:r>
              <a:rPr lang="en-US" sz="1500" dirty="0">
                <a:solidFill>
                  <a:srgbClr val="444444"/>
                </a:solidFill>
                <a:latin typeface="Calibri" pitchFamily="34" charset="0"/>
                <a:ea typeface="Calibri" pitchFamily="34" charset="0"/>
                <a:cs typeface="Calibri" pitchFamily="34" charset="0"/>
              </a:rPr>
              <a:t>Existing water restrictions for residents</a:t>
            </a:r>
            <a:endParaRPr lang="en-US" sz="1250" dirty="0"/>
          </a:p>
        </p:txBody>
      </p:sp>
      <p:sp>
        <p:nvSpPr>
          <p:cNvPr id="15" name="Shape 12"/>
          <p:cNvSpPr/>
          <p:nvPr/>
        </p:nvSpPr>
        <p:spPr>
          <a:xfrm>
            <a:off x="457200" y="4709160"/>
            <a:ext cx="11292840" cy="1234440"/>
          </a:xfrm>
          <a:prstGeom prst="roundRect">
            <a:avLst>
              <a:gd name="adj" fmla="val 5926"/>
            </a:avLst>
          </a:prstGeom>
          <a:solidFill>
            <a:srgbClr val="F2E4C4"/>
          </a:solidFill>
          <a:ln w="15875">
            <a:solidFill>
              <a:srgbClr val="C99A3E"/>
            </a:solidFill>
            <a:prstDash val="solid"/>
          </a:ln>
        </p:spPr>
        <p:txBody>
          <a:bodyPr/>
          <a:lstStyle/>
          <a:p>
            <a:endParaRPr lang="en-US"/>
          </a:p>
        </p:txBody>
      </p:sp>
      <p:sp>
        <p:nvSpPr>
          <p:cNvPr id="16" name="Text 13"/>
          <p:cNvSpPr txBox="1"/>
          <p:nvPr/>
        </p:nvSpPr>
        <p:spPr>
          <a:xfrm>
            <a:off x="777240" y="4846320"/>
            <a:ext cx="10652760" cy="960120"/>
          </a:xfrm>
          <a:prstGeom prst="rect">
            <a:avLst/>
          </a:prstGeom>
          <a:noFill/>
        </p:spPr>
        <p:txBody>
          <a:bodyPr wrap="square" lIns="36576" tIns="18288" rIns="36576" bIns="18288" rtlCol="0" anchor="ctr">
            <a:normAutofit/>
          </a:bodyPr>
          <a:lstStyle/>
          <a:p>
            <a:pPr marL="0" indent="0">
              <a:lnSpc>
                <a:spcPct val="95000"/>
              </a:lnSpc>
              <a:buNone/>
            </a:pPr>
            <a:r>
              <a:rPr lang="en-US" sz="1593" dirty="0">
                <a:solidFill>
                  <a:srgbClr val="002060"/>
                </a:solidFill>
                <a:latin typeface="Calibri" pitchFamily="34" charset="0"/>
                <a:ea typeface="Calibri" pitchFamily="34" charset="0"/>
                <a:cs typeface="Calibri" pitchFamily="34" charset="0"/>
              </a:rPr>
              <a:t>A single statewide standard for setbacks, road capacity, or infrastructure conditions would either overburden a county like Lincoln or under-protect a county like Sarpy. Locally adopted standards, grounded in each county's own comprehensive plan, are how both get it right.</a:t>
            </a:r>
            <a:endParaRPr lang="en-US" sz="1350" dirty="0">
              <a:solidFill>
                <a:srgbClr val="00206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21042" y="228599"/>
            <a:ext cx="996333" cy="996333"/>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Comprehensive Plans Are the Foundation</a:t>
            </a:r>
            <a:endParaRPr lang="en-US" sz="3000" dirty="0"/>
          </a:p>
        </p:txBody>
      </p:sp>
      <p:sp>
        <p:nvSpPr>
          <p:cNvPr id="6" name="Text 3"/>
          <p:cNvSpPr txBox="1"/>
          <p:nvPr/>
        </p:nvSpPr>
        <p:spPr>
          <a:xfrm>
            <a:off x="457200" y="1234440"/>
            <a:ext cx="11247120" cy="685800"/>
          </a:xfrm>
          <a:prstGeom prst="rect">
            <a:avLst/>
          </a:prstGeom>
          <a:noFill/>
        </p:spPr>
        <p:txBody>
          <a:bodyPr wrap="square" lIns="36576" tIns="18288" rIns="36576" bIns="18288" rtlCol="0" anchor="ctr">
            <a:normAutofit/>
          </a:bodyPr>
          <a:lstStyle/>
          <a:p>
            <a:pPr marL="0" indent="0">
              <a:lnSpc>
                <a:spcPct val="95000"/>
              </a:lnSpc>
              <a:buNone/>
            </a:pPr>
            <a:r>
              <a:rPr lang="en-US" sz="1550" i="1" dirty="0">
                <a:solidFill>
                  <a:srgbClr val="444444"/>
                </a:solidFill>
                <a:latin typeface="Calibri" pitchFamily="34" charset="0"/>
                <a:ea typeface="Calibri" pitchFamily="34" charset="0"/>
                <a:cs typeface="Calibri" pitchFamily="34" charset="0"/>
              </a:rPr>
              <a:t>Neb. Rev. Stat. § 23-114.03: zoning may be adopted only after a county adopts a comprehensive development plan and receives the planning commission's recommendation. All zoning must stay consistent with that plan.</a:t>
            </a:r>
            <a:endParaRPr lang="en-US" sz="1300" dirty="0"/>
          </a:p>
        </p:txBody>
      </p:sp>
      <p:sp>
        <p:nvSpPr>
          <p:cNvPr id="7" name="Shape 4"/>
          <p:cNvSpPr/>
          <p:nvPr/>
        </p:nvSpPr>
        <p:spPr>
          <a:xfrm>
            <a:off x="457200" y="2148840"/>
            <a:ext cx="3566160" cy="1600200"/>
          </a:xfrm>
          <a:prstGeom prst="roundRect">
            <a:avLst>
              <a:gd name="adj" fmla="val 3429"/>
            </a:avLst>
          </a:prstGeom>
          <a:solidFill>
            <a:srgbClr val="F0EDE3"/>
          </a:solidFill>
        </p:spPr>
        <p:txBody>
          <a:bodyPr/>
          <a:lstStyle/>
          <a:p>
            <a:endParaRPr lang="en-US"/>
          </a:p>
        </p:txBody>
      </p:sp>
      <p:sp>
        <p:nvSpPr>
          <p:cNvPr id="8" name="Shape 5"/>
          <p:cNvSpPr/>
          <p:nvPr/>
        </p:nvSpPr>
        <p:spPr>
          <a:xfrm>
            <a:off x="731520" y="2350008"/>
            <a:ext cx="502920" cy="502920"/>
          </a:xfrm>
          <a:prstGeom prst="ellipse">
            <a:avLst/>
          </a:prstGeom>
          <a:solidFill>
            <a:srgbClr val="6E7B3D"/>
          </a:solidFill>
        </p:spPr>
        <p:txBody>
          <a:bodyPr/>
          <a:lstStyle/>
          <a:p>
            <a:endParaRPr lang="en-US"/>
          </a:p>
        </p:txBody>
      </p:sp>
      <p:sp>
        <p:nvSpPr>
          <p:cNvPr id="9" name="Text 6"/>
          <p:cNvSpPr txBox="1"/>
          <p:nvPr/>
        </p:nvSpPr>
        <p:spPr>
          <a:xfrm>
            <a:off x="731520" y="2350008"/>
            <a:ext cx="502920" cy="50292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1</a:t>
            </a:r>
            <a:endParaRPr lang="en-US" sz="1500" dirty="0"/>
          </a:p>
        </p:txBody>
      </p:sp>
      <p:sp>
        <p:nvSpPr>
          <p:cNvPr id="10" name="Text 7"/>
          <p:cNvSpPr txBox="1"/>
          <p:nvPr/>
        </p:nvSpPr>
        <p:spPr>
          <a:xfrm>
            <a:off x="1311214" y="2359152"/>
            <a:ext cx="2437825" cy="502920"/>
          </a:xfrm>
          <a:prstGeom prst="rect">
            <a:avLst/>
          </a:prstGeom>
          <a:noFill/>
        </p:spPr>
        <p:txBody>
          <a:bodyPr wrap="square" lIns="36576" tIns="18288" rIns="36576" bIns="18288" rtlCol="0" anchor="ctr">
            <a:normAutofit/>
          </a:bodyPr>
          <a:lstStyle/>
          <a:p>
            <a:pPr marL="0" indent="0">
              <a:lnSpc>
                <a:spcPct val="95000"/>
              </a:lnSpc>
              <a:buNone/>
            </a:pPr>
            <a:r>
              <a:rPr lang="en-US" sz="1593" b="1" dirty="0">
                <a:solidFill>
                  <a:srgbClr val="1B3350"/>
                </a:solidFill>
                <a:latin typeface="Calibri" pitchFamily="34" charset="0"/>
                <a:ea typeface="Calibri" pitchFamily="34" charset="0"/>
                <a:cs typeface="Calibri" pitchFamily="34" charset="0"/>
              </a:rPr>
              <a:t>Long-Range Vision</a:t>
            </a:r>
            <a:endParaRPr lang="en-US" sz="1350" dirty="0"/>
          </a:p>
        </p:txBody>
      </p:sp>
      <p:sp>
        <p:nvSpPr>
          <p:cNvPr id="11" name="Text 8"/>
          <p:cNvSpPr txBox="1"/>
          <p:nvPr/>
        </p:nvSpPr>
        <p:spPr>
          <a:xfrm>
            <a:off x="731520" y="3004148"/>
            <a:ext cx="3089982" cy="601693"/>
          </a:xfrm>
          <a:prstGeom prst="rect">
            <a:avLst/>
          </a:prstGeom>
          <a:noFill/>
        </p:spPr>
        <p:txBody>
          <a:bodyPr wrap="square" lIns="36576" tIns="18288" rIns="36576" bIns="18288" rtlCol="0" anchor="ctr">
            <a:normAutofit fontScale="70000" lnSpcReduction="20000"/>
          </a:bodyPr>
          <a:lstStyle/>
          <a:p>
            <a:pPr marL="0" indent="0">
              <a:lnSpc>
                <a:spcPct val="95000"/>
              </a:lnSpc>
              <a:buNone/>
            </a:pPr>
            <a:r>
              <a:rPr lang="en-US" sz="2200" dirty="0">
                <a:solidFill>
                  <a:srgbClr val="444444"/>
                </a:solidFill>
                <a:latin typeface="Calibri" pitchFamily="34" charset="0"/>
                <a:ea typeface="Calibri" pitchFamily="34" charset="0"/>
                <a:cs typeface="Calibri" pitchFamily="34" charset="0"/>
              </a:rPr>
              <a:t>A 10–20 year, data-driven policy guide for land use, transportation, utilities, housing, and public facilities</a:t>
            </a:r>
            <a:r>
              <a:rPr lang="en-US" sz="1312" dirty="0">
                <a:solidFill>
                  <a:srgbClr val="444444"/>
                </a:solidFill>
                <a:latin typeface="Calibri" pitchFamily="34" charset="0"/>
                <a:ea typeface="Calibri" pitchFamily="34" charset="0"/>
                <a:cs typeface="Calibri" pitchFamily="34" charset="0"/>
              </a:rPr>
              <a:t>.</a:t>
            </a:r>
            <a:endParaRPr lang="en-US" sz="1050" dirty="0"/>
          </a:p>
        </p:txBody>
      </p:sp>
      <p:sp>
        <p:nvSpPr>
          <p:cNvPr id="12" name="Shape 9"/>
          <p:cNvSpPr/>
          <p:nvPr/>
        </p:nvSpPr>
        <p:spPr>
          <a:xfrm>
            <a:off x="4315968" y="2148840"/>
            <a:ext cx="3566160" cy="1600200"/>
          </a:xfrm>
          <a:prstGeom prst="roundRect">
            <a:avLst>
              <a:gd name="adj" fmla="val 3429"/>
            </a:avLst>
          </a:prstGeom>
          <a:solidFill>
            <a:srgbClr val="F0EDE3"/>
          </a:solidFill>
        </p:spPr>
        <p:txBody>
          <a:bodyPr/>
          <a:lstStyle/>
          <a:p>
            <a:endParaRPr lang="en-US"/>
          </a:p>
        </p:txBody>
      </p:sp>
      <p:sp>
        <p:nvSpPr>
          <p:cNvPr id="13" name="Shape 10"/>
          <p:cNvSpPr/>
          <p:nvPr/>
        </p:nvSpPr>
        <p:spPr>
          <a:xfrm>
            <a:off x="4590288" y="2350008"/>
            <a:ext cx="502920" cy="502920"/>
          </a:xfrm>
          <a:prstGeom prst="ellipse">
            <a:avLst/>
          </a:prstGeom>
          <a:solidFill>
            <a:srgbClr val="6E7B3D"/>
          </a:solidFill>
        </p:spPr>
        <p:txBody>
          <a:bodyPr/>
          <a:lstStyle/>
          <a:p>
            <a:endParaRPr lang="en-US"/>
          </a:p>
        </p:txBody>
      </p:sp>
      <p:sp>
        <p:nvSpPr>
          <p:cNvPr id="14" name="Text 11"/>
          <p:cNvSpPr txBox="1"/>
          <p:nvPr/>
        </p:nvSpPr>
        <p:spPr>
          <a:xfrm>
            <a:off x="4590288" y="2350008"/>
            <a:ext cx="502920" cy="50292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2</a:t>
            </a:r>
            <a:endParaRPr lang="en-US" sz="1500" dirty="0"/>
          </a:p>
        </p:txBody>
      </p:sp>
      <p:sp>
        <p:nvSpPr>
          <p:cNvPr id="15" name="Text 12"/>
          <p:cNvSpPr txBox="1"/>
          <p:nvPr/>
        </p:nvSpPr>
        <p:spPr>
          <a:xfrm>
            <a:off x="5417388" y="2468880"/>
            <a:ext cx="2190419" cy="320040"/>
          </a:xfrm>
          <a:prstGeom prst="rect">
            <a:avLst/>
          </a:prstGeom>
          <a:noFill/>
        </p:spPr>
        <p:txBody>
          <a:bodyPr wrap="square" lIns="36576" tIns="18288" rIns="36576" bIns="18288" rtlCol="0" anchor="ctr">
            <a:normAutofit/>
          </a:bodyPr>
          <a:lstStyle/>
          <a:p>
            <a:pPr marL="0" indent="0">
              <a:lnSpc>
                <a:spcPct val="95000"/>
              </a:lnSpc>
              <a:buNone/>
            </a:pPr>
            <a:r>
              <a:rPr lang="en-US" sz="1593" b="1" dirty="0">
                <a:solidFill>
                  <a:srgbClr val="1B3350"/>
                </a:solidFill>
                <a:latin typeface="Calibri" pitchFamily="34" charset="0"/>
                <a:ea typeface="Calibri" pitchFamily="34" charset="0"/>
                <a:cs typeface="Calibri" pitchFamily="34" charset="0"/>
              </a:rPr>
              <a:t>Legal Grounding</a:t>
            </a:r>
            <a:endParaRPr lang="en-US" sz="1350" dirty="0"/>
          </a:p>
        </p:txBody>
      </p:sp>
      <p:sp>
        <p:nvSpPr>
          <p:cNvPr id="16" name="Text 13"/>
          <p:cNvSpPr txBox="1"/>
          <p:nvPr/>
        </p:nvSpPr>
        <p:spPr>
          <a:xfrm>
            <a:off x="4590288" y="3054096"/>
            <a:ext cx="3017520" cy="551745"/>
          </a:xfrm>
          <a:prstGeom prst="rect">
            <a:avLst/>
          </a:prstGeom>
          <a:noFill/>
        </p:spPr>
        <p:txBody>
          <a:bodyPr wrap="square" lIns="36576" tIns="18288" rIns="36576" bIns="18288" rtlCol="0" anchor="ctr">
            <a:normAutofit lnSpcReduction="10000"/>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Zoning must rest on a rational nexus — a real connection between the regulation and its public-welfare purpose.</a:t>
            </a:r>
            <a:endParaRPr lang="en-US" sz="1050" dirty="0"/>
          </a:p>
        </p:txBody>
      </p:sp>
      <p:sp>
        <p:nvSpPr>
          <p:cNvPr id="17" name="Shape 14"/>
          <p:cNvSpPr/>
          <p:nvPr/>
        </p:nvSpPr>
        <p:spPr>
          <a:xfrm>
            <a:off x="8174736" y="2148840"/>
            <a:ext cx="3566160" cy="1600200"/>
          </a:xfrm>
          <a:prstGeom prst="roundRect">
            <a:avLst>
              <a:gd name="adj" fmla="val 3429"/>
            </a:avLst>
          </a:prstGeom>
          <a:solidFill>
            <a:srgbClr val="F0EDE3"/>
          </a:solidFill>
        </p:spPr>
        <p:txBody>
          <a:bodyPr/>
          <a:lstStyle/>
          <a:p>
            <a:endParaRPr lang="en-US"/>
          </a:p>
        </p:txBody>
      </p:sp>
      <p:sp>
        <p:nvSpPr>
          <p:cNvPr id="18" name="Shape 15"/>
          <p:cNvSpPr/>
          <p:nvPr/>
        </p:nvSpPr>
        <p:spPr>
          <a:xfrm>
            <a:off x="8449056" y="2350008"/>
            <a:ext cx="502920" cy="502920"/>
          </a:xfrm>
          <a:prstGeom prst="ellipse">
            <a:avLst/>
          </a:prstGeom>
          <a:solidFill>
            <a:srgbClr val="6E7B3D"/>
          </a:solidFill>
        </p:spPr>
        <p:txBody>
          <a:bodyPr/>
          <a:lstStyle/>
          <a:p>
            <a:endParaRPr lang="en-US"/>
          </a:p>
        </p:txBody>
      </p:sp>
      <p:sp>
        <p:nvSpPr>
          <p:cNvPr id="19" name="Text 16"/>
          <p:cNvSpPr txBox="1"/>
          <p:nvPr/>
        </p:nvSpPr>
        <p:spPr>
          <a:xfrm>
            <a:off x="8449056" y="2350008"/>
            <a:ext cx="502920" cy="50292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3</a:t>
            </a:r>
            <a:endParaRPr lang="en-US" sz="1500" dirty="0"/>
          </a:p>
        </p:txBody>
      </p:sp>
      <p:sp>
        <p:nvSpPr>
          <p:cNvPr id="20" name="Text 17"/>
          <p:cNvSpPr txBox="1"/>
          <p:nvPr/>
        </p:nvSpPr>
        <p:spPr>
          <a:xfrm>
            <a:off x="9057736" y="2350008"/>
            <a:ext cx="2408840" cy="494140"/>
          </a:xfrm>
          <a:prstGeom prst="rect">
            <a:avLst/>
          </a:prstGeom>
          <a:noFill/>
        </p:spPr>
        <p:txBody>
          <a:bodyPr wrap="square" lIns="36576" tIns="18288" rIns="36576" bIns="18288" rtlCol="0" anchor="ctr">
            <a:normAutofit/>
          </a:bodyPr>
          <a:lstStyle/>
          <a:p>
            <a:pPr marL="0" indent="0">
              <a:lnSpc>
                <a:spcPct val="95000"/>
              </a:lnSpc>
              <a:buNone/>
            </a:pPr>
            <a:r>
              <a:rPr lang="en-US" sz="1593" b="1" dirty="0">
                <a:solidFill>
                  <a:srgbClr val="1B3350"/>
                </a:solidFill>
                <a:latin typeface="Calibri" pitchFamily="34" charset="0"/>
                <a:ea typeface="Calibri" pitchFamily="34" charset="0"/>
                <a:cs typeface="Calibri" pitchFamily="34" charset="0"/>
              </a:rPr>
              <a:t>Protects the Tax Base</a:t>
            </a:r>
            <a:endParaRPr lang="en-US" sz="1350" dirty="0"/>
          </a:p>
        </p:txBody>
      </p:sp>
      <p:sp>
        <p:nvSpPr>
          <p:cNvPr id="21" name="Text 18"/>
          <p:cNvSpPr txBox="1"/>
          <p:nvPr/>
        </p:nvSpPr>
        <p:spPr>
          <a:xfrm>
            <a:off x="8449056" y="2852928"/>
            <a:ext cx="3017520" cy="850392"/>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Among the plan's statutory purposes: protecting the tax base and fostering the state's agriculture and other industries.</a:t>
            </a:r>
            <a:endParaRPr lang="en-US" sz="1050" dirty="0"/>
          </a:p>
        </p:txBody>
      </p:sp>
      <p:sp>
        <p:nvSpPr>
          <p:cNvPr id="22" name="Text 19"/>
          <p:cNvSpPr txBox="1"/>
          <p:nvPr/>
        </p:nvSpPr>
        <p:spPr>
          <a:xfrm>
            <a:off x="457200" y="4023360"/>
            <a:ext cx="6949440" cy="32004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Zoning vs. Conditional Use Permits</a:t>
            </a:r>
            <a:endParaRPr lang="en-US" sz="1500" dirty="0"/>
          </a:p>
        </p:txBody>
      </p:sp>
      <p:sp>
        <p:nvSpPr>
          <p:cNvPr id="23" name="Text 20"/>
          <p:cNvSpPr txBox="1"/>
          <p:nvPr/>
        </p:nvSpPr>
        <p:spPr>
          <a:xfrm>
            <a:off x="457200" y="4434840"/>
            <a:ext cx="6949440" cy="1280160"/>
          </a:xfrm>
          <a:prstGeom prst="rect">
            <a:avLst/>
          </a:prstGeom>
          <a:noFill/>
        </p:spPr>
        <p:txBody>
          <a:bodyPr wrap="square" lIns="36576" tIns="18288" rIns="36576" bIns="18288" rtlCol="0" anchor="t">
            <a:normAutofit/>
          </a:bodyPr>
          <a:lstStyle/>
          <a:p>
            <a:pPr marL="0" indent="0">
              <a:lnSpc>
                <a:spcPct val="95000"/>
              </a:lnSpc>
              <a:buNone/>
            </a:pPr>
            <a:r>
              <a:rPr lang="en-US" sz="1550" b="1" dirty="0">
                <a:solidFill>
                  <a:srgbClr val="6E7B3D"/>
                </a:solidFill>
                <a:latin typeface="Calibri" pitchFamily="34" charset="0"/>
                <a:ea typeface="Calibri" pitchFamily="34" charset="0"/>
                <a:cs typeface="Calibri" pitchFamily="34" charset="0"/>
              </a:rPr>
              <a:t>Zoning</a:t>
            </a:r>
            <a:r>
              <a:rPr lang="en-US" sz="1550" dirty="0">
                <a:solidFill>
                  <a:srgbClr val="444444"/>
                </a:solidFill>
                <a:latin typeface="Calibri" pitchFamily="34" charset="0"/>
                <a:ea typeface="Calibri" pitchFamily="34" charset="0"/>
                <a:cs typeface="Calibri" pitchFamily="34" charset="0"/>
              </a:rPr>
              <a:t> sets the baseline framework for a district. </a:t>
            </a:r>
            <a:r>
              <a:rPr lang="en-US" sz="1550" b="1" dirty="0">
                <a:solidFill>
                  <a:srgbClr val="6E7B3D"/>
                </a:solidFill>
                <a:latin typeface="Calibri" pitchFamily="34" charset="0"/>
                <a:ea typeface="Calibri" pitchFamily="34" charset="0"/>
                <a:cs typeface="Calibri" pitchFamily="34" charset="0"/>
              </a:rPr>
              <a:t>A conditional use permit (CUP)</a:t>
            </a:r>
            <a:r>
              <a:rPr lang="en-US" sz="1550" dirty="0">
                <a:solidFill>
                  <a:srgbClr val="444444"/>
                </a:solidFill>
                <a:latin typeface="Calibri" pitchFamily="34" charset="0"/>
                <a:ea typeface="Calibri" pitchFamily="34" charset="0"/>
                <a:cs typeface="Calibri" pitchFamily="34" charset="0"/>
              </a:rPr>
              <a:t> allows a specific use — like a large-scale data center — within that district, subject to conditions that protect neighbors and the public interest.</a:t>
            </a:r>
            <a:endParaRPr lang="en-US" sz="1300" dirty="0"/>
          </a:p>
        </p:txBody>
      </p:sp>
      <p:sp>
        <p:nvSpPr>
          <p:cNvPr id="24" name="Shape 21"/>
          <p:cNvSpPr/>
          <p:nvPr/>
        </p:nvSpPr>
        <p:spPr>
          <a:xfrm>
            <a:off x="7818120" y="4023360"/>
            <a:ext cx="3886200" cy="1691640"/>
          </a:xfrm>
          <a:prstGeom prst="roundRect">
            <a:avLst>
              <a:gd name="adj" fmla="val 3243"/>
            </a:avLst>
          </a:prstGeom>
          <a:solidFill>
            <a:srgbClr val="1B3350"/>
          </a:solidFill>
        </p:spPr>
        <p:txBody>
          <a:bodyPr/>
          <a:lstStyle/>
          <a:p>
            <a:endParaRPr lang="en-US"/>
          </a:p>
        </p:txBody>
      </p:sp>
      <p:sp>
        <p:nvSpPr>
          <p:cNvPr id="25" name="Text 22"/>
          <p:cNvSpPr txBox="1"/>
          <p:nvPr/>
        </p:nvSpPr>
        <p:spPr>
          <a:xfrm>
            <a:off x="7818120" y="4251960"/>
            <a:ext cx="3886200" cy="548640"/>
          </a:xfrm>
          <a:prstGeom prst="rect">
            <a:avLst/>
          </a:prstGeom>
          <a:noFill/>
        </p:spPr>
        <p:txBody>
          <a:bodyPr wrap="square" lIns="36576" tIns="18288" rIns="36576" bIns="18288" rtlCol="0" anchor="ctr">
            <a:normAutofit/>
          </a:bodyPr>
          <a:lstStyle/>
          <a:p>
            <a:pPr marL="0" indent="0" algn="ctr">
              <a:lnSpc>
                <a:spcPct val="95000"/>
              </a:lnSpc>
              <a:buNone/>
            </a:pPr>
            <a:r>
              <a:rPr lang="en-US" sz="2990" b="1" dirty="0">
                <a:solidFill>
                  <a:srgbClr val="C99A3E"/>
                </a:solidFill>
                <a:latin typeface="Georgia" pitchFamily="34" charset="0"/>
                <a:ea typeface="Georgia" pitchFamily="34" charset="0"/>
                <a:cs typeface="Georgia" pitchFamily="34" charset="0"/>
              </a:rPr>
              <a:t>83 of 93</a:t>
            </a:r>
            <a:endParaRPr lang="en-US" sz="2600" dirty="0"/>
          </a:p>
        </p:txBody>
      </p:sp>
      <p:sp>
        <p:nvSpPr>
          <p:cNvPr id="26" name="Text 23"/>
          <p:cNvSpPr txBox="1"/>
          <p:nvPr/>
        </p:nvSpPr>
        <p:spPr>
          <a:xfrm>
            <a:off x="8092440" y="4846320"/>
            <a:ext cx="3337560" cy="731520"/>
          </a:xfrm>
          <a:prstGeom prst="rect">
            <a:avLst/>
          </a:prstGeom>
          <a:noFill/>
        </p:spPr>
        <p:txBody>
          <a:bodyPr wrap="square" lIns="36576" tIns="18288" rIns="36576" bIns="18288" rtlCol="0" anchor="ctr">
            <a:normAutofit/>
          </a:bodyPr>
          <a:lstStyle/>
          <a:p>
            <a:pPr marL="0" indent="0" algn="ctr">
              <a:lnSpc>
                <a:spcPct val="95000"/>
              </a:lnSpc>
              <a:buNone/>
            </a:pPr>
            <a:r>
              <a:rPr lang="en-US" sz="1375" dirty="0">
                <a:solidFill>
                  <a:srgbClr val="FFFFFF"/>
                </a:solidFill>
                <a:latin typeface="Calibri" pitchFamily="34" charset="0"/>
                <a:ea typeface="Calibri" pitchFamily="34" charset="0"/>
                <a:cs typeface="Calibri" pitchFamily="34" charset="0"/>
              </a:rPr>
              <a:t>Nebraska counties (89%) have adopted zoning and a comprehensive development plan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860657" y="228600"/>
            <a:ext cx="1056718" cy="1056718"/>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LB663 (2026): Permit Review Requirements</a:t>
            </a:r>
            <a:endParaRPr lang="en-US" sz="3000" dirty="0"/>
          </a:p>
        </p:txBody>
      </p:sp>
      <p:sp>
        <p:nvSpPr>
          <p:cNvPr id="6" name="Shape 3"/>
          <p:cNvSpPr/>
          <p:nvPr/>
        </p:nvSpPr>
        <p:spPr>
          <a:xfrm>
            <a:off x="457200" y="1463040"/>
            <a:ext cx="5440680" cy="1691640"/>
          </a:xfrm>
          <a:prstGeom prst="roundRect">
            <a:avLst>
              <a:gd name="adj" fmla="val 3243"/>
            </a:avLst>
          </a:prstGeom>
          <a:solidFill>
            <a:srgbClr val="1B3350"/>
          </a:solidFill>
        </p:spPr>
        <p:txBody>
          <a:bodyPr/>
          <a:lstStyle/>
          <a:p>
            <a:endParaRPr lang="en-US"/>
          </a:p>
        </p:txBody>
      </p:sp>
      <p:sp>
        <p:nvSpPr>
          <p:cNvPr id="7" name="Text 4"/>
          <p:cNvSpPr txBox="1"/>
          <p:nvPr/>
        </p:nvSpPr>
        <p:spPr>
          <a:xfrm>
            <a:off x="731520" y="166420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11" b="1" dirty="0">
                <a:solidFill>
                  <a:srgbClr val="C99A3E"/>
                </a:solidFill>
                <a:latin typeface="Calibri" pitchFamily="34" charset="0"/>
                <a:ea typeface="Calibri" pitchFamily="34" charset="0"/>
                <a:cs typeface="Calibri" pitchFamily="34" charset="0"/>
              </a:rPr>
              <a:t>The “Shot Clock”</a:t>
            </a:r>
            <a:endParaRPr lang="en-US" sz="1450" dirty="0"/>
          </a:p>
        </p:txBody>
      </p:sp>
      <p:sp>
        <p:nvSpPr>
          <p:cNvPr id="8" name="Text 5"/>
          <p:cNvSpPr txBox="1"/>
          <p:nvPr/>
        </p:nvSpPr>
        <p:spPr>
          <a:xfrm>
            <a:off x="731520" y="212140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FFFFFF"/>
                </a:solidFill>
                <a:latin typeface="Calibri" pitchFamily="34" charset="0"/>
                <a:ea typeface="Calibri" pitchFamily="34" charset="0"/>
                <a:cs typeface="Calibri" pitchFamily="34" charset="0"/>
              </a:rPr>
              <a:t>Counties must act on conditional use permit and special exception applications within statutory deadlines — or the application is automatically approved.</a:t>
            </a:r>
            <a:endParaRPr lang="en-US" sz="1250" dirty="0"/>
          </a:p>
        </p:txBody>
      </p:sp>
      <p:sp>
        <p:nvSpPr>
          <p:cNvPr id="9" name="Shape 6"/>
          <p:cNvSpPr/>
          <p:nvPr/>
        </p:nvSpPr>
        <p:spPr>
          <a:xfrm>
            <a:off x="6263640" y="1463040"/>
            <a:ext cx="5440680" cy="1691640"/>
          </a:xfrm>
          <a:prstGeom prst="roundRect">
            <a:avLst>
              <a:gd name="adj" fmla="val 3243"/>
            </a:avLst>
          </a:prstGeom>
          <a:solidFill>
            <a:srgbClr val="F0EDE3"/>
          </a:solidFill>
        </p:spPr>
        <p:txBody>
          <a:bodyPr/>
          <a:lstStyle/>
          <a:p>
            <a:endParaRPr lang="en-US"/>
          </a:p>
        </p:txBody>
      </p:sp>
      <p:sp>
        <p:nvSpPr>
          <p:cNvPr id="10" name="Text 7"/>
          <p:cNvSpPr txBox="1"/>
          <p:nvPr/>
        </p:nvSpPr>
        <p:spPr>
          <a:xfrm>
            <a:off x="6537960" y="166420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11" b="1" dirty="0">
                <a:solidFill>
                  <a:srgbClr val="1B3350"/>
                </a:solidFill>
                <a:latin typeface="Calibri" pitchFamily="34" charset="0"/>
                <a:ea typeface="Calibri" pitchFamily="34" charset="0"/>
                <a:cs typeface="Calibri" pitchFamily="34" charset="0"/>
              </a:rPr>
              <a:t>Evidence-Based Decisions</a:t>
            </a:r>
            <a:endParaRPr lang="en-US" sz="1450" dirty="0"/>
          </a:p>
        </p:txBody>
      </p:sp>
      <p:sp>
        <p:nvSpPr>
          <p:cNvPr id="11" name="Text 8"/>
          <p:cNvSpPr txBox="1"/>
          <p:nvPr/>
        </p:nvSpPr>
        <p:spPr>
          <a:xfrm>
            <a:off x="6537960" y="212140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444444"/>
                </a:solidFill>
                <a:latin typeface="Calibri" pitchFamily="34" charset="0"/>
                <a:ea typeface="Calibri" pitchFamily="34" charset="0"/>
                <a:cs typeface="Calibri" pitchFamily="34" charset="0"/>
              </a:rPr>
              <a:t>Decisions must rest on adopted zoning regulations and documented findings — not subjective preference or opposition alone.</a:t>
            </a:r>
            <a:endParaRPr lang="en-US" sz="1250" dirty="0"/>
          </a:p>
        </p:txBody>
      </p:sp>
      <p:sp>
        <p:nvSpPr>
          <p:cNvPr id="12" name="Shape 9"/>
          <p:cNvSpPr/>
          <p:nvPr/>
        </p:nvSpPr>
        <p:spPr>
          <a:xfrm>
            <a:off x="457200" y="3383280"/>
            <a:ext cx="5440680" cy="1691640"/>
          </a:xfrm>
          <a:prstGeom prst="roundRect">
            <a:avLst>
              <a:gd name="adj" fmla="val 3243"/>
            </a:avLst>
          </a:prstGeom>
          <a:solidFill>
            <a:srgbClr val="1B3350"/>
          </a:solidFill>
        </p:spPr>
        <p:txBody>
          <a:bodyPr/>
          <a:lstStyle/>
          <a:p>
            <a:endParaRPr lang="en-US"/>
          </a:p>
        </p:txBody>
      </p:sp>
      <p:sp>
        <p:nvSpPr>
          <p:cNvPr id="13" name="Text 10"/>
          <p:cNvSpPr txBox="1"/>
          <p:nvPr/>
        </p:nvSpPr>
        <p:spPr>
          <a:xfrm>
            <a:off x="731520" y="358444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11" b="1" dirty="0">
                <a:solidFill>
                  <a:srgbClr val="C99A3E"/>
                </a:solidFill>
                <a:latin typeface="Calibri" pitchFamily="34" charset="0"/>
                <a:ea typeface="Calibri" pitchFamily="34" charset="0"/>
                <a:cs typeface="Calibri" pitchFamily="34" charset="0"/>
              </a:rPr>
              <a:t>Independent Processes</a:t>
            </a:r>
            <a:endParaRPr lang="en-US" sz="1450" dirty="0"/>
          </a:p>
        </p:txBody>
      </p:sp>
      <p:sp>
        <p:nvSpPr>
          <p:cNvPr id="14" name="Text 11"/>
          <p:cNvSpPr txBox="1"/>
          <p:nvPr/>
        </p:nvSpPr>
        <p:spPr>
          <a:xfrm>
            <a:off x="731520" y="404164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FFFFFF"/>
                </a:solidFill>
                <a:latin typeface="Calibri" pitchFamily="34" charset="0"/>
                <a:ea typeface="Calibri" pitchFamily="34" charset="0"/>
                <a:cs typeface="Calibri" pitchFamily="34" charset="0"/>
              </a:rPr>
              <a:t>Counties cannot require applicants to secure separate state or federal permits before making a zoning decision.</a:t>
            </a:r>
            <a:endParaRPr lang="en-US" sz="1250" dirty="0"/>
          </a:p>
        </p:txBody>
      </p:sp>
      <p:sp>
        <p:nvSpPr>
          <p:cNvPr id="15" name="Shape 12"/>
          <p:cNvSpPr/>
          <p:nvPr/>
        </p:nvSpPr>
        <p:spPr>
          <a:xfrm>
            <a:off x="6263640" y="3383280"/>
            <a:ext cx="5440680" cy="1691640"/>
          </a:xfrm>
          <a:prstGeom prst="roundRect">
            <a:avLst>
              <a:gd name="adj" fmla="val 3243"/>
            </a:avLst>
          </a:prstGeom>
          <a:solidFill>
            <a:srgbClr val="F0EDE3"/>
          </a:solidFill>
        </p:spPr>
        <p:txBody>
          <a:bodyPr/>
          <a:lstStyle/>
          <a:p>
            <a:endParaRPr lang="en-US"/>
          </a:p>
        </p:txBody>
      </p:sp>
      <p:sp>
        <p:nvSpPr>
          <p:cNvPr id="16" name="Text 13"/>
          <p:cNvSpPr txBox="1"/>
          <p:nvPr/>
        </p:nvSpPr>
        <p:spPr>
          <a:xfrm>
            <a:off x="6537960" y="358444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711" b="1" dirty="0">
                <a:solidFill>
                  <a:srgbClr val="1B3350"/>
                </a:solidFill>
                <a:latin typeface="Calibri" pitchFamily="34" charset="0"/>
                <a:ea typeface="Calibri" pitchFamily="34" charset="0"/>
                <a:cs typeface="Calibri" pitchFamily="34" charset="0"/>
              </a:rPr>
              <a:t>Mandatory Education</a:t>
            </a:r>
            <a:endParaRPr lang="en-US" sz="1450" dirty="0"/>
          </a:p>
        </p:txBody>
      </p:sp>
      <p:sp>
        <p:nvSpPr>
          <p:cNvPr id="17" name="Text 14"/>
          <p:cNvSpPr txBox="1"/>
          <p:nvPr/>
        </p:nvSpPr>
        <p:spPr>
          <a:xfrm>
            <a:off x="6537960" y="404164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500" dirty="0">
                <a:solidFill>
                  <a:srgbClr val="444444"/>
                </a:solidFill>
                <a:latin typeface="Calibri" pitchFamily="34" charset="0"/>
                <a:ea typeface="Calibri" pitchFamily="34" charset="0"/>
                <a:cs typeface="Calibri" pitchFamily="34" charset="0"/>
              </a:rPr>
              <a:t>County attorneys, planning commissioners, and county board members must complete two hours of zoning/permitting education per term.</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1007306" y="228599"/>
            <a:ext cx="910069" cy="910069"/>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The Value Proposition of Local Decision-Making</a:t>
            </a:r>
            <a:endParaRPr lang="en-US" sz="3000" dirty="0"/>
          </a:p>
        </p:txBody>
      </p:sp>
      <p:sp>
        <p:nvSpPr>
          <p:cNvPr id="6" name="Shape 3"/>
          <p:cNvSpPr/>
          <p:nvPr/>
        </p:nvSpPr>
        <p:spPr>
          <a:xfrm>
            <a:off x="457200" y="1463040"/>
            <a:ext cx="5440680" cy="1691640"/>
          </a:xfrm>
          <a:prstGeom prst="roundRect">
            <a:avLst>
              <a:gd name="adj" fmla="val 3243"/>
            </a:avLst>
          </a:prstGeom>
          <a:solidFill>
            <a:srgbClr val="1B3350"/>
          </a:solidFill>
        </p:spPr>
        <p:txBody>
          <a:bodyPr/>
          <a:lstStyle/>
          <a:p>
            <a:endParaRPr lang="en-US"/>
          </a:p>
        </p:txBody>
      </p:sp>
      <p:sp>
        <p:nvSpPr>
          <p:cNvPr id="7" name="Text 4"/>
          <p:cNvSpPr txBox="1"/>
          <p:nvPr/>
        </p:nvSpPr>
        <p:spPr>
          <a:xfrm>
            <a:off x="731520" y="166420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C99A3E"/>
                </a:solidFill>
                <a:latin typeface="Calibri" pitchFamily="34" charset="0"/>
                <a:ea typeface="Calibri" pitchFamily="34" charset="0"/>
                <a:cs typeface="Calibri" pitchFamily="34" charset="0"/>
              </a:rPr>
              <a:t>Boots on the Ground</a:t>
            </a:r>
            <a:endParaRPr lang="en-US" sz="1400" dirty="0"/>
          </a:p>
        </p:txBody>
      </p:sp>
      <p:sp>
        <p:nvSpPr>
          <p:cNvPr id="8" name="Text 5"/>
          <p:cNvSpPr txBox="1"/>
          <p:nvPr/>
        </p:nvSpPr>
        <p:spPr>
          <a:xfrm>
            <a:off x="731520" y="212140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439" dirty="0">
                <a:solidFill>
                  <a:srgbClr val="FFFFFF"/>
                </a:solidFill>
                <a:latin typeface="Calibri" pitchFamily="34" charset="0"/>
                <a:ea typeface="Calibri" pitchFamily="34" charset="0"/>
                <a:cs typeface="Calibri" pitchFamily="34" charset="0"/>
              </a:rPr>
              <a:t>County planning staff and boards know their roads, soil, water, and neighbors — the practical detail a statewide standard can't see.</a:t>
            </a:r>
            <a:endParaRPr lang="en-US" sz="1200" dirty="0"/>
          </a:p>
        </p:txBody>
      </p:sp>
      <p:sp>
        <p:nvSpPr>
          <p:cNvPr id="9" name="Shape 6"/>
          <p:cNvSpPr/>
          <p:nvPr/>
        </p:nvSpPr>
        <p:spPr>
          <a:xfrm>
            <a:off x="6263640" y="1463040"/>
            <a:ext cx="5440680" cy="1691640"/>
          </a:xfrm>
          <a:prstGeom prst="roundRect">
            <a:avLst>
              <a:gd name="adj" fmla="val 3243"/>
            </a:avLst>
          </a:prstGeom>
          <a:solidFill>
            <a:srgbClr val="F0EDE3"/>
          </a:solidFill>
        </p:spPr>
        <p:txBody>
          <a:bodyPr/>
          <a:lstStyle/>
          <a:p>
            <a:endParaRPr lang="en-US"/>
          </a:p>
        </p:txBody>
      </p:sp>
      <p:sp>
        <p:nvSpPr>
          <p:cNvPr id="10" name="Text 7"/>
          <p:cNvSpPr txBox="1"/>
          <p:nvPr/>
        </p:nvSpPr>
        <p:spPr>
          <a:xfrm>
            <a:off x="6537960" y="166420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Economic Development, Many Forms</a:t>
            </a:r>
            <a:endParaRPr lang="en-US" sz="1400" dirty="0"/>
          </a:p>
        </p:txBody>
      </p:sp>
      <p:sp>
        <p:nvSpPr>
          <p:cNvPr id="11" name="Text 8"/>
          <p:cNvSpPr txBox="1"/>
          <p:nvPr/>
        </p:nvSpPr>
        <p:spPr>
          <a:xfrm>
            <a:off x="6537960" y="2121408"/>
            <a:ext cx="4892040" cy="850392"/>
          </a:xfrm>
          <a:prstGeom prst="rect">
            <a:avLst/>
          </a:prstGeom>
          <a:noFill/>
        </p:spPr>
        <p:txBody>
          <a:bodyPr wrap="square" lIns="36576" tIns="18288" rIns="36576" bIns="18288" rtlCol="0" anchor="t">
            <a:normAutofit lnSpcReduction="10000"/>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Agriculture, energy, tourism, small business, industry and data infrastructure involve land use consideration with economic impact. Local officials with the input of residents weigh that full mix for their own community.</a:t>
            </a:r>
            <a:endParaRPr lang="en-US" sz="1200" dirty="0"/>
          </a:p>
        </p:txBody>
      </p:sp>
      <p:sp>
        <p:nvSpPr>
          <p:cNvPr id="12" name="Shape 9"/>
          <p:cNvSpPr/>
          <p:nvPr/>
        </p:nvSpPr>
        <p:spPr>
          <a:xfrm>
            <a:off x="457200" y="3383280"/>
            <a:ext cx="5440680" cy="1691640"/>
          </a:xfrm>
          <a:prstGeom prst="roundRect">
            <a:avLst>
              <a:gd name="adj" fmla="val 3243"/>
            </a:avLst>
          </a:prstGeom>
          <a:solidFill>
            <a:srgbClr val="1B3350"/>
          </a:solidFill>
        </p:spPr>
        <p:txBody>
          <a:bodyPr/>
          <a:lstStyle/>
          <a:p>
            <a:endParaRPr lang="en-US"/>
          </a:p>
        </p:txBody>
      </p:sp>
      <p:sp>
        <p:nvSpPr>
          <p:cNvPr id="13" name="Text 10"/>
          <p:cNvSpPr txBox="1"/>
          <p:nvPr/>
        </p:nvSpPr>
        <p:spPr>
          <a:xfrm>
            <a:off x="731520" y="358444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C99A3E"/>
                </a:solidFill>
                <a:latin typeface="Calibri" pitchFamily="34" charset="0"/>
                <a:ea typeface="Calibri" pitchFamily="34" charset="0"/>
                <a:cs typeface="Calibri" pitchFamily="34" charset="0"/>
              </a:rPr>
              <a:t>Community Engagement Is the Success Factor</a:t>
            </a:r>
            <a:endParaRPr lang="en-US" sz="1400" dirty="0"/>
          </a:p>
        </p:txBody>
      </p:sp>
      <p:sp>
        <p:nvSpPr>
          <p:cNvPr id="14" name="Text 11"/>
          <p:cNvSpPr txBox="1"/>
          <p:nvPr/>
        </p:nvSpPr>
        <p:spPr>
          <a:xfrm>
            <a:off x="731520" y="4041648"/>
            <a:ext cx="4892040" cy="850392"/>
          </a:xfrm>
          <a:prstGeom prst="rect">
            <a:avLst/>
          </a:prstGeom>
          <a:noFill/>
        </p:spPr>
        <p:txBody>
          <a:bodyPr wrap="square" lIns="36576" tIns="18288" rIns="36576" bIns="18288" rtlCol="0" anchor="t">
            <a:normAutofit/>
          </a:bodyPr>
          <a:lstStyle/>
          <a:p>
            <a:pPr marL="0" indent="0">
              <a:lnSpc>
                <a:spcPct val="95000"/>
              </a:lnSpc>
              <a:buNone/>
            </a:pPr>
            <a:r>
              <a:rPr lang="en-US" sz="1439" dirty="0">
                <a:solidFill>
                  <a:srgbClr val="FFFFFF"/>
                </a:solidFill>
                <a:latin typeface="Calibri" pitchFamily="34" charset="0"/>
                <a:ea typeface="Calibri" pitchFamily="34" charset="0"/>
                <a:cs typeface="Calibri" pitchFamily="34" charset="0"/>
              </a:rPr>
              <a:t>Ongoing conversations with neighbors — participating and non-participating — are what harmonize new development into a community. </a:t>
            </a:r>
            <a:endParaRPr lang="en-US" sz="1200" dirty="0"/>
          </a:p>
        </p:txBody>
      </p:sp>
      <p:sp>
        <p:nvSpPr>
          <p:cNvPr id="15" name="Shape 12"/>
          <p:cNvSpPr/>
          <p:nvPr/>
        </p:nvSpPr>
        <p:spPr>
          <a:xfrm>
            <a:off x="6263640" y="3383280"/>
            <a:ext cx="5440680" cy="1691640"/>
          </a:xfrm>
          <a:prstGeom prst="roundRect">
            <a:avLst>
              <a:gd name="adj" fmla="val 3243"/>
            </a:avLst>
          </a:prstGeom>
          <a:solidFill>
            <a:srgbClr val="F0EDE3"/>
          </a:solidFill>
        </p:spPr>
        <p:txBody>
          <a:bodyPr/>
          <a:lstStyle/>
          <a:p>
            <a:endParaRPr lang="en-US"/>
          </a:p>
        </p:txBody>
      </p:sp>
      <p:sp>
        <p:nvSpPr>
          <p:cNvPr id="16" name="Text 13"/>
          <p:cNvSpPr txBox="1"/>
          <p:nvPr/>
        </p:nvSpPr>
        <p:spPr>
          <a:xfrm>
            <a:off x="6537960" y="3584448"/>
            <a:ext cx="489204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Learning From Peers</a:t>
            </a:r>
            <a:endParaRPr lang="en-US" sz="1400" dirty="0"/>
          </a:p>
        </p:txBody>
      </p:sp>
      <p:sp>
        <p:nvSpPr>
          <p:cNvPr id="17" name="Text 14"/>
          <p:cNvSpPr txBox="1"/>
          <p:nvPr/>
        </p:nvSpPr>
        <p:spPr>
          <a:xfrm>
            <a:off x="6537960" y="4041648"/>
            <a:ext cx="4892040" cy="850392"/>
          </a:xfrm>
          <a:prstGeom prst="rect">
            <a:avLst/>
          </a:prstGeom>
          <a:noFill/>
        </p:spPr>
        <p:txBody>
          <a:bodyPr wrap="square" lIns="36576" tIns="18288" rIns="36576" bIns="18288" rtlCol="0" anchor="t">
            <a:normAutofit lnSpcReduction="10000"/>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Nebraska counties are watching and learning about what's working — and what isn't — for participating and non-participating landowners in other states, and adapting local standards accordingly.</a:t>
            </a:r>
            <a:endParaRPr lang="en-US" sz="1200" dirty="0"/>
          </a:p>
        </p:txBody>
      </p:sp>
      <p:sp>
        <p:nvSpPr>
          <p:cNvPr id="18" name="Text 15"/>
          <p:cNvSpPr txBox="1"/>
          <p:nvPr/>
        </p:nvSpPr>
        <p:spPr>
          <a:xfrm>
            <a:off x="457200" y="5394960"/>
            <a:ext cx="10789920" cy="841938"/>
          </a:xfrm>
          <a:prstGeom prst="rect">
            <a:avLst/>
          </a:prstGeom>
          <a:noFill/>
        </p:spPr>
        <p:txBody>
          <a:bodyPr wrap="square" lIns="36576" tIns="18288" rIns="36576" bIns="18288" rtlCol="0" anchor="ctr">
            <a:normAutofit/>
          </a:bodyPr>
          <a:lstStyle/>
          <a:p>
            <a:pPr marL="0" indent="0">
              <a:lnSpc>
                <a:spcPct val="95000"/>
              </a:lnSpc>
              <a:buNone/>
            </a:pPr>
            <a:r>
              <a:rPr lang="en-US" sz="1400" i="1" dirty="0">
                <a:solidFill>
                  <a:srgbClr val="6B7280"/>
                </a:solidFill>
                <a:latin typeface="Calibri" pitchFamily="34" charset="0"/>
                <a:ea typeface="Calibri" pitchFamily="34" charset="0"/>
                <a:cs typeface="Calibri" pitchFamily="34" charset="0"/>
              </a:rPr>
              <a:t>More than 500 bills to preempt county land-use authority were introduced across 40 states in 2025 National Association of County Officials (NACo).</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29668" y="228599"/>
            <a:ext cx="987707" cy="987707"/>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Building Partnerships &amp; Neighboring Buy-In</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New industry succeeds locally when it's built on trust — with residents, with neighboring landowners, and with the agricultural identity many of our communities take pride in.</a:t>
            </a:r>
            <a:endParaRPr lang="en-US" sz="1400" dirty="0"/>
          </a:p>
        </p:txBody>
      </p:sp>
      <p:sp>
        <p:nvSpPr>
          <p:cNvPr id="7" name="Shape 4"/>
          <p:cNvSpPr/>
          <p:nvPr/>
        </p:nvSpPr>
        <p:spPr>
          <a:xfrm>
            <a:off x="457200" y="1874520"/>
            <a:ext cx="3566160" cy="1691640"/>
          </a:xfrm>
          <a:prstGeom prst="roundRect">
            <a:avLst>
              <a:gd name="adj" fmla="val 3243"/>
            </a:avLst>
          </a:prstGeom>
          <a:solidFill>
            <a:srgbClr val="F0EDE3"/>
          </a:solidFill>
        </p:spPr>
        <p:txBody>
          <a:bodyPr/>
          <a:lstStyle/>
          <a:p>
            <a:endParaRPr lang="en-US"/>
          </a:p>
        </p:txBody>
      </p:sp>
      <p:sp>
        <p:nvSpPr>
          <p:cNvPr id="8" name="Text 5"/>
          <p:cNvSpPr txBox="1"/>
          <p:nvPr/>
        </p:nvSpPr>
        <p:spPr>
          <a:xfrm>
            <a:off x="731520" y="207568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Engage Early</a:t>
            </a:r>
            <a:endParaRPr lang="en-US" sz="1400" dirty="0"/>
          </a:p>
        </p:txBody>
      </p:sp>
      <p:sp>
        <p:nvSpPr>
          <p:cNvPr id="9" name="Text 6"/>
          <p:cNvSpPr txBox="1"/>
          <p:nvPr/>
        </p:nvSpPr>
        <p:spPr>
          <a:xfrm>
            <a:off x="731520" y="2532888"/>
            <a:ext cx="3017520" cy="850392"/>
          </a:xfrm>
          <a:prstGeom prst="rect">
            <a:avLst/>
          </a:prstGeom>
          <a:noFill/>
        </p:spPr>
        <p:txBody>
          <a:bodyPr wrap="square" lIns="36576" tIns="18288" rIns="36576" bIns="18288" rtlCol="0" anchor="t">
            <a:normAutofit lnSpcReduction="10000"/>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Encourage applicants to talk with all stakeholders including non-participating landowners before formal hearings, not after.</a:t>
            </a:r>
            <a:endParaRPr lang="en-US" sz="1200" dirty="0"/>
          </a:p>
        </p:txBody>
      </p:sp>
      <p:sp>
        <p:nvSpPr>
          <p:cNvPr id="10" name="Shape 7"/>
          <p:cNvSpPr/>
          <p:nvPr/>
        </p:nvSpPr>
        <p:spPr>
          <a:xfrm>
            <a:off x="4315968" y="1874520"/>
            <a:ext cx="3566160" cy="1691640"/>
          </a:xfrm>
          <a:prstGeom prst="roundRect">
            <a:avLst>
              <a:gd name="adj" fmla="val 3243"/>
            </a:avLst>
          </a:prstGeom>
          <a:solidFill>
            <a:srgbClr val="1B3350"/>
          </a:solidFill>
        </p:spPr>
        <p:txBody>
          <a:bodyPr/>
          <a:lstStyle/>
          <a:p>
            <a:endParaRPr lang="en-US"/>
          </a:p>
        </p:txBody>
      </p:sp>
      <p:sp>
        <p:nvSpPr>
          <p:cNvPr id="11" name="Text 8"/>
          <p:cNvSpPr txBox="1"/>
          <p:nvPr/>
        </p:nvSpPr>
        <p:spPr>
          <a:xfrm>
            <a:off x="4590288" y="207568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C99A3E"/>
                </a:solidFill>
                <a:latin typeface="Calibri" pitchFamily="34" charset="0"/>
                <a:ea typeface="Calibri" pitchFamily="34" charset="0"/>
                <a:cs typeface="Calibri" pitchFamily="34" charset="0"/>
              </a:rPr>
              <a:t>Protect What Residents Value</a:t>
            </a:r>
            <a:endParaRPr lang="en-US" sz="1400" dirty="0"/>
          </a:p>
        </p:txBody>
      </p:sp>
      <p:sp>
        <p:nvSpPr>
          <p:cNvPr id="12" name="Text 9"/>
          <p:cNvSpPr txBox="1"/>
          <p:nvPr/>
        </p:nvSpPr>
        <p:spPr>
          <a:xfrm>
            <a:off x="4590288" y="2532888"/>
            <a:ext cx="3017520" cy="850392"/>
          </a:xfrm>
          <a:prstGeom prst="rect">
            <a:avLst/>
          </a:prstGeom>
          <a:noFill/>
        </p:spPr>
        <p:txBody>
          <a:bodyPr wrap="square" lIns="36576" tIns="18288" rIns="36576" bIns="18288" rtlCol="0" anchor="t">
            <a:normAutofit/>
          </a:bodyPr>
          <a:lstStyle/>
          <a:p>
            <a:pPr marL="0" indent="0">
              <a:lnSpc>
                <a:spcPct val="95000"/>
              </a:lnSpc>
              <a:buNone/>
            </a:pPr>
            <a:r>
              <a:rPr lang="en-US" sz="1439" dirty="0">
                <a:solidFill>
                  <a:srgbClr val="FFFFFF"/>
                </a:solidFill>
                <a:latin typeface="Calibri" pitchFamily="34" charset="0"/>
                <a:ea typeface="Calibri" pitchFamily="34" charset="0"/>
                <a:cs typeface="Calibri" pitchFamily="34" charset="0"/>
              </a:rPr>
              <a:t>Weigh agricultural and land-use compatibility alongside the county's comprehensive plan.</a:t>
            </a:r>
            <a:endParaRPr lang="en-US" sz="1200" dirty="0"/>
          </a:p>
        </p:txBody>
      </p:sp>
      <p:sp>
        <p:nvSpPr>
          <p:cNvPr id="13" name="Shape 10"/>
          <p:cNvSpPr/>
          <p:nvPr/>
        </p:nvSpPr>
        <p:spPr>
          <a:xfrm>
            <a:off x="8174736" y="1874520"/>
            <a:ext cx="3566160" cy="1691640"/>
          </a:xfrm>
          <a:prstGeom prst="roundRect">
            <a:avLst>
              <a:gd name="adj" fmla="val 3243"/>
            </a:avLst>
          </a:prstGeom>
          <a:solidFill>
            <a:srgbClr val="F0EDE3"/>
          </a:solidFill>
        </p:spPr>
        <p:txBody>
          <a:bodyPr/>
          <a:lstStyle/>
          <a:p>
            <a:endParaRPr lang="en-US"/>
          </a:p>
        </p:txBody>
      </p:sp>
      <p:sp>
        <p:nvSpPr>
          <p:cNvPr id="14" name="Text 11"/>
          <p:cNvSpPr txBox="1"/>
          <p:nvPr/>
        </p:nvSpPr>
        <p:spPr>
          <a:xfrm>
            <a:off x="8449056" y="207568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Show Your Work</a:t>
            </a:r>
            <a:endParaRPr lang="en-US" sz="1400" dirty="0"/>
          </a:p>
        </p:txBody>
      </p:sp>
      <p:sp>
        <p:nvSpPr>
          <p:cNvPr id="15" name="Text 12"/>
          <p:cNvSpPr txBox="1"/>
          <p:nvPr/>
        </p:nvSpPr>
        <p:spPr>
          <a:xfrm>
            <a:off x="8449056" y="2532888"/>
            <a:ext cx="3017520" cy="850392"/>
          </a:xfrm>
          <a:prstGeom prst="rect">
            <a:avLst/>
          </a:prstGeom>
          <a:noFill/>
        </p:spPr>
        <p:txBody>
          <a:bodyPr wrap="square" lIns="36576" tIns="18288" rIns="36576" bIns="18288" rtlCol="0" anchor="t">
            <a:normAutofit lnSpcReduction="10000"/>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Ground every decision in adopted standards and a documented public record — the basis of a defensible outcome.</a:t>
            </a:r>
            <a:endParaRPr lang="en-US" sz="1200" dirty="0"/>
          </a:p>
        </p:txBody>
      </p:sp>
      <p:sp>
        <p:nvSpPr>
          <p:cNvPr id="16" name="Shape 13"/>
          <p:cNvSpPr/>
          <p:nvPr/>
        </p:nvSpPr>
        <p:spPr>
          <a:xfrm>
            <a:off x="457200" y="3886200"/>
            <a:ext cx="11247120" cy="2194560"/>
          </a:xfrm>
          <a:prstGeom prst="roundRect">
            <a:avLst>
              <a:gd name="adj" fmla="val 3333"/>
            </a:avLst>
          </a:prstGeom>
          <a:solidFill>
            <a:srgbClr val="E9EADB"/>
          </a:solidFill>
          <a:ln w="15875">
            <a:solidFill>
              <a:srgbClr val="6E7B3D"/>
            </a:solidFill>
            <a:prstDash val="solid"/>
          </a:ln>
        </p:spPr>
        <p:txBody>
          <a:bodyPr/>
          <a:lstStyle/>
          <a:p>
            <a:endParaRPr lang="en-US"/>
          </a:p>
        </p:txBody>
      </p:sp>
      <p:sp>
        <p:nvSpPr>
          <p:cNvPr id="17" name="Text 14"/>
          <p:cNvSpPr txBox="1"/>
          <p:nvPr/>
        </p:nvSpPr>
        <p:spPr>
          <a:xfrm>
            <a:off x="777240" y="4114800"/>
            <a:ext cx="7315200" cy="365760"/>
          </a:xfrm>
          <a:prstGeom prst="rect">
            <a:avLst/>
          </a:prstGeom>
          <a:noFill/>
        </p:spPr>
        <p:txBody>
          <a:bodyPr wrap="square" lIns="36576" tIns="18288" rIns="36576" bIns="18288" rtlCol="0" anchor="ctr">
            <a:normAutofit/>
          </a:bodyPr>
          <a:lstStyle/>
          <a:p>
            <a:pPr marL="0" indent="0">
              <a:lnSpc>
                <a:spcPct val="95000"/>
              </a:lnSpc>
              <a:buNone/>
            </a:pPr>
            <a:r>
              <a:rPr lang="en-US" sz="1711" b="1" dirty="0">
                <a:solidFill>
                  <a:srgbClr val="4B5A2A"/>
                </a:solidFill>
                <a:latin typeface="Calibri" pitchFamily="34" charset="0"/>
                <a:ea typeface="Calibri" pitchFamily="34" charset="0"/>
                <a:cs typeface="Calibri" pitchFamily="34" charset="0"/>
              </a:rPr>
              <a:t>Case Study — Hamilton County</a:t>
            </a:r>
            <a:endParaRPr lang="en-US" sz="1450" dirty="0"/>
          </a:p>
        </p:txBody>
      </p:sp>
      <p:sp>
        <p:nvSpPr>
          <p:cNvPr id="18" name="Text 15"/>
          <p:cNvSpPr txBox="1"/>
          <p:nvPr/>
        </p:nvSpPr>
        <p:spPr>
          <a:xfrm>
            <a:off x="777240" y="4572000"/>
            <a:ext cx="10607040" cy="1371600"/>
          </a:xfrm>
          <a:prstGeom prst="rect">
            <a:avLst/>
          </a:prstGeom>
          <a:noFill/>
        </p:spPr>
        <p:txBody>
          <a:bodyPr wrap="square" lIns="36576" tIns="18288" rIns="36576" bIns="18288" rtlCol="0" anchor="t">
            <a:normAutofit/>
          </a:bodyPr>
          <a:lstStyle/>
          <a:p>
            <a:pPr marL="0" indent="0">
              <a:lnSpc>
                <a:spcPct val="95000"/>
              </a:lnSpc>
              <a:buNone/>
            </a:pPr>
            <a:r>
              <a:rPr lang="en-US" sz="1550" i="1" dirty="0">
                <a:solidFill>
                  <a:srgbClr val="4B5A2A"/>
                </a:solidFill>
                <a:latin typeface="Calibri" pitchFamily="34" charset="0"/>
                <a:ea typeface="Calibri" pitchFamily="34" charset="0"/>
                <a:cs typeface="Calibri" pitchFamily="34" charset="0"/>
              </a:rPr>
              <a:t>“Hamilton County has some of the most productive farmland in the country, so people get very concerned when you start removing or impeding on that agricultural ground.”  — Commissioner Rich Nelson, on why data center water and power demands draw such close community attention.</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3" name="Image 0" descr="logo.png"/>
          <p:cNvPicPr>
            <a:picLocks noChangeAspect="1"/>
          </p:cNvPicPr>
          <p:nvPr/>
        </p:nvPicPr>
        <p:blipFill>
          <a:blip r:embed="rId1"/>
          <a:srcRect/>
          <a:stretch>
            <a:fillRect/>
          </a:stretch>
        </p:blipFill>
        <p:spPr>
          <a:xfrm>
            <a:off x="10929668" y="228599"/>
            <a:ext cx="987707" cy="987707"/>
          </a:xfrm>
          <a:prstGeom prst="rect">
            <a:avLst/>
          </a:prstGeom>
        </p:spPr>
      </p:pic>
      <p:sp>
        <p:nvSpPr>
          <p:cNvPr id="5" name="Text 2"/>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Public Hearings Create the Record</a:t>
            </a:r>
            <a:endParaRPr lang="en-US" sz="3000" dirty="0"/>
          </a:p>
        </p:txBody>
      </p:sp>
      <p:sp>
        <p:nvSpPr>
          <p:cNvPr id="8" name="Shape 5"/>
          <p:cNvSpPr/>
          <p:nvPr/>
        </p:nvSpPr>
        <p:spPr>
          <a:xfrm>
            <a:off x="457200" y="1600200"/>
            <a:ext cx="11247120" cy="777240"/>
          </a:xfrm>
          <a:prstGeom prst="roundRect">
            <a:avLst>
              <a:gd name="adj" fmla="val 9412"/>
            </a:avLst>
          </a:prstGeom>
          <a:solidFill>
            <a:srgbClr val="F2E4C4"/>
          </a:solidFill>
          <a:ln w="15875">
            <a:solidFill>
              <a:srgbClr val="C99A3E"/>
            </a:solidFill>
            <a:prstDash val="solid"/>
          </a:ln>
        </p:spPr>
        <p:txBody>
          <a:bodyPr/>
          <a:lstStyle/>
          <a:p>
            <a:endParaRPr lang="en-US"/>
          </a:p>
        </p:txBody>
      </p:sp>
      <p:sp>
        <p:nvSpPr>
          <p:cNvPr id="9" name="Text 6"/>
          <p:cNvSpPr txBox="1"/>
          <p:nvPr/>
        </p:nvSpPr>
        <p:spPr>
          <a:xfrm>
            <a:off x="777240" y="1737360"/>
            <a:ext cx="10607040" cy="502920"/>
          </a:xfrm>
          <a:prstGeom prst="rect">
            <a:avLst/>
          </a:prstGeom>
          <a:noFill/>
        </p:spPr>
        <p:txBody>
          <a:bodyPr wrap="square" lIns="36576" tIns="18288" rIns="36576" bIns="18288" rtlCol="0" anchor="ctr">
            <a:normAutofit/>
          </a:bodyPr>
          <a:lstStyle/>
          <a:p>
            <a:pPr marL="0" indent="0">
              <a:lnSpc>
                <a:spcPct val="95000"/>
              </a:lnSpc>
              <a:buNone/>
            </a:pPr>
            <a:r>
              <a:rPr lang="en-US" sz="1500" dirty="0">
                <a:solidFill>
                  <a:srgbClr val="002060"/>
                </a:solidFill>
                <a:latin typeface="Calibri" pitchFamily="34" charset="0"/>
                <a:ea typeface="Calibri" pitchFamily="34" charset="0"/>
                <a:cs typeface="Calibri" pitchFamily="34" charset="0"/>
              </a:rPr>
              <a:t>A public hearing gives residents, landowners, applicants, and county officials a shared place to put facts on the record before decisions shape the community where people live and work.</a:t>
            </a:r>
            <a:endParaRPr lang="en-US" sz="1250" dirty="0">
              <a:solidFill>
                <a:srgbClr val="002060"/>
              </a:solidFill>
            </a:endParaRPr>
          </a:p>
        </p:txBody>
      </p:sp>
      <p:sp>
        <p:nvSpPr>
          <p:cNvPr id="10" name="Shape 7"/>
          <p:cNvSpPr/>
          <p:nvPr/>
        </p:nvSpPr>
        <p:spPr>
          <a:xfrm>
            <a:off x="457200" y="2651760"/>
            <a:ext cx="1691640" cy="868680"/>
          </a:xfrm>
          <a:prstGeom prst="roundRect">
            <a:avLst>
              <a:gd name="adj" fmla="val 6316"/>
            </a:avLst>
          </a:prstGeom>
          <a:solidFill>
            <a:srgbClr val="1B3350"/>
          </a:solidFill>
        </p:spPr>
        <p:txBody>
          <a:bodyPr/>
          <a:lstStyle/>
          <a:p>
            <a:endParaRPr lang="en-US"/>
          </a:p>
        </p:txBody>
      </p:sp>
      <p:sp>
        <p:nvSpPr>
          <p:cNvPr id="11" name="Text 8"/>
          <p:cNvSpPr txBox="1"/>
          <p:nvPr/>
        </p:nvSpPr>
        <p:spPr>
          <a:xfrm>
            <a:off x="45720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FFFFFF"/>
                </a:solidFill>
                <a:latin typeface="Calibri" pitchFamily="34" charset="0"/>
                <a:ea typeface="Calibri" pitchFamily="34" charset="0"/>
                <a:cs typeface="Calibri" pitchFamily="34" charset="0"/>
              </a:rPr>
              <a:t>Notice</a:t>
            </a:r>
            <a:endParaRPr lang="en-US" sz="1250" dirty="0"/>
          </a:p>
        </p:txBody>
      </p:sp>
      <p:sp>
        <p:nvSpPr>
          <p:cNvPr id="12" name="Text 9"/>
          <p:cNvSpPr txBox="1"/>
          <p:nvPr/>
        </p:nvSpPr>
        <p:spPr>
          <a:xfrm>
            <a:off x="53035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B7C2CC"/>
                </a:solidFill>
                <a:latin typeface="Calibri" pitchFamily="34" charset="0"/>
                <a:ea typeface="Calibri" pitchFamily="34" charset="0"/>
                <a:cs typeface="Calibri" pitchFamily="34" charset="0"/>
              </a:rPr>
              <a:t>Make the issue visible</a:t>
            </a:r>
            <a:endParaRPr lang="en-US" sz="900" dirty="0"/>
          </a:p>
        </p:txBody>
      </p:sp>
      <p:sp>
        <p:nvSpPr>
          <p:cNvPr id="13" name="Shape 10"/>
          <p:cNvSpPr/>
          <p:nvPr/>
        </p:nvSpPr>
        <p:spPr>
          <a:xfrm>
            <a:off x="2331720" y="2651760"/>
            <a:ext cx="1691640" cy="868680"/>
          </a:xfrm>
          <a:prstGeom prst="roundRect">
            <a:avLst>
              <a:gd name="adj" fmla="val 6316"/>
            </a:avLst>
          </a:prstGeom>
          <a:solidFill>
            <a:srgbClr val="1B3350"/>
          </a:solidFill>
        </p:spPr>
        <p:txBody>
          <a:bodyPr/>
          <a:lstStyle/>
          <a:p>
            <a:endParaRPr lang="en-US"/>
          </a:p>
        </p:txBody>
      </p:sp>
      <p:sp>
        <p:nvSpPr>
          <p:cNvPr id="14" name="Text 11"/>
          <p:cNvSpPr txBox="1"/>
          <p:nvPr/>
        </p:nvSpPr>
        <p:spPr>
          <a:xfrm>
            <a:off x="233172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FFFFFF"/>
                </a:solidFill>
                <a:latin typeface="Calibri" pitchFamily="34" charset="0"/>
                <a:ea typeface="Calibri" pitchFamily="34" charset="0"/>
                <a:cs typeface="Calibri" pitchFamily="34" charset="0"/>
              </a:rPr>
              <a:t>Presentation</a:t>
            </a:r>
            <a:endParaRPr lang="en-US" sz="1250" dirty="0"/>
          </a:p>
        </p:txBody>
      </p:sp>
      <p:sp>
        <p:nvSpPr>
          <p:cNvPr id="15" name="Text 12"/>
          <p:cNvSpPr txBox="1"/>
          <p:nvPr/>
        </p:nvSpPr>
        <p:spPr>
          <a:xfrm>
            <a:off x="240487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B7C2CC"/>
                </a:solidFill>
                <a:latin typeface="Calibri" pitchFamily="34" charset="0"/>
                <a:ea typeface="Calibri" pitchFamily="34" charset="0"/>
                <a:cs typeface="Calibri" pitchFamily="34" charset="0"/>
              </a:rPr>
              <a:t>Explain the proposal</a:t>
            </a:r>
            <a:endParaRPr lang="en-US" sz="900" dirty="0"/>
          </a:p>
        </p:txBody>
      </p:sp>
      <p:sp>
        <p:nvSpPr>
          <p:cNvPr id="16" name="Shape 13"/>
          <p:cNvSpPr/>
          <p:nvPr/>
        </p:nvSpPr>
        <p:spPr>
          <a:xfrm>
            <a:off x="4206240" y="2651760"/>
            <a:ext cx="1691640" cy="868680"/>
          </a:xfrm>
          <a:prstGeom prst="roundRect">
            <a:avLst>
              <a:gd name="adj" fmla="val 6316"/>
            </a:avLst>
          </a:prstGeom>
          <a:solidFill>
            <a:srgbClr val="C99A3E"/>
          </a:solidFill>
        </p:spPr>
        <p:txBody>
          <a:bodyPr/>
          <a:lstStyle/>
          <a:p>
            <a:endParaRPr lang="en-US"/>
          </a:p>
        </p:txBody>
      </p:sp>
      <p:sp>
        <p:nvSpPr>
          <p:cNvPr id="17" name="Text 14"/>
          <p:cNvSpPr txBox="1"/>
          <p:nvPr/>
        </p:nvSpPr>
        <p:spPr>
          <a:xfrm>
            <a:off x="420624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1B3350"/>
                </a:solidFill>
                <a:latin typeface="Calibri" pitchFamily="34" charset="0"/>
                <a:ea typeface="Calibri" pitchFamily="34" charset="0"/>
                <a:cs typeface="Calibri" pitchFamily="34" charset="0"/>
              </a:rPr>
              <a:t>Public Input</a:t>
            </a:r>
            <a:endParaRPr lang="en-US" sz="1250" dirty="0"/>
          </a:p>
        </p:txBody>
      </p:sp>
      <p:sp>
        <p:nvSpPr>
          <p:cNvPr id="18" name="Text 15"/>
          <p:cNvSpPr txBox="1"/>
          <p:nvPr/>
        </p:nvSpPr>
        <p:spPr>
          <a:xfrm>
            <a:off x="427939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4A3A10"/>
                </a:solidFill>
                <a:latin typeface="Calibri" pitchFamily="34" charset="0"/>
                <a:ea typeface="Calibri" pitchFamily="34" charset="0"/>
                <a:cs typeface="Calibri" pitchFamily="34" charset="0"/>
              </a:rPr>
              <a:t>Hear local knowledge</a:t>
            </a:r>
            <a:endParaRPr lang="en-US" sz="900" dirty="0"/>
          </a:p>
        </p:txBody>
      </p:sp>
      <p:sp>
        <p:nvSpPr>
          <p:cNvPr id="19" name="Shape 16"/>
          <p:cNvSpPr/>
          <p:nvPr/>
        </p:nvSpPr>
        <p:spPr>
          <a:xfrm>
            <a:off x="6080760" y="2651760"/>
            <a:ext cx="1691640" cy="868680"/>
          </a:xfrm>
          <a:prstGeom prst="roundRect">
            <a:avLst>
              <a:gd name="adj" fmla="val 6316"/>
            </a:avLst>
          </a:prstGeom>
          <a:solidFill>
            <a:srgbClr val="1B3350"/>
          </a:solidFill>
        </p:spPr>
        <p:txBody>
          <a:bodyPr/>
          <a:lstStyle/>
          <a:p>
            <a:endParaRPr lang="en-US"/>
          </a:p>
        </p:txBody>
      </p:sp>
      <p:sp>
        <p:nvSpPr>
          <p:cNvPr id="20" name="Text 17"/>
          <p:cNvSpPr txBox="1"/>
          <p:nvPr/>
        </p:nvSpPr>
        <p:spPr>
          <a:xfrm>
            <a:off x="608076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FFFFFF"/>
                </a:solidFill>
                <a:latin typeface="Calibri" pitchFamily="34" charset="0"/>
                <a:ea typeface="Calibri" pitchFamily="34" charset="0"/>
                <a:cs typeface="Calibri" pitchFamily="34" charset="0"/>
              </a:rPr>
              <a:t>Questions</a:t>
            </a:r>
            <a:endParaRPr lang="en-US" sz="1250" dirty="0"/>
          </a:p>
        </p:txBody>
      </p:sp>
      <p:sp>
        <p:nvSpPr>
          <p:cNvPr id="21" name="Text 18"/>
          <p:cNvSpPr txBox="1"/>
          <p:nvPr/>
        </p:nvSpPr>
        <p:spPr>
          <a:xfrm>
            <a:off x="615391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B7C2CC"/>
                </a:solidFill>
                <a:latin typeface="Calibri" pitchFamily="34" charset="0"/>
                <a:ea typeface="Calibri" pitchFamily="34" charset="0"/>
                <a:cs typeface="Calibri" pitchFamily="34" charset="0"/>
              </a:rPr>
              <a:t>Test the record</a:t>
            </a:r>
            <a:endParaRPr lang="en-US" sz="900" dirty="0"/>
          </a:p>
        </p:txBody>
      </p:sp>
      <p:sp>
        <p:nvSpPr>
          <p:cNvPr id="22" name="Shape 19"/>
          <p:cNvSpPr/>
          <p:nvPr/>
        </p:nvSpPr>
        <p:spPr>
          <a:xfrm>
            <a:off x="7955280" y="2651760"/>
            <a:ext cx="1691640" cy="868680"/>
          </a:xfrm>
          <a:prstGeom prst="roundRect">
            <a:avLst>
              <a:gd name="adj" fmla="val 6316"/>
            </a:avLst>
          </a:prstGeom>
          <a:solidFill>
            <a:srgbClr val="1B3350"/>
          </a:solidFill>
        </p:spPr>
        <p:txBody>
          <a:bodyPr/>
          <a:lstStyle/>
          <a:p>
            <a:endParaRPr lang="en-US"/>
          </a:p>
        </p:txBody>
      </p:sp>
      <p:sp>
        <p:nvSpPr>
          <p:cNvPr id="23" name="Text 20"/>
          <p:cNvSpPr txBox="1"/>
          <p:nvPr/>
        </p:nvSpPr>
        <p:spPr>
          <a:xfrm>
            <a:off x="795528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FFFFFF"/>
                </a:solidFill>
                <a:latin typeface="Calibri" pitchFamily="34" charset="0"/>
                <a:ea typeface="Calibri" pitchFamily="34" charset="0"/>
                <a:cs typeface="Calibri" pitchFamily="34" charset="0"/>
              </a:rPr>
              <a:t>Findings</a:t>
            </a:r>
            <a:endParaRPr lang="en-US" sz="1250" dirty="0"/>
          </a:p>
        </p:txBody>
      </p:sp>
      <p:sp>
        <p:nvSpPr>
          <p:cNvPr id="24" name="Text 21"/>
          <p:cNvSpPr txBox="1"/>
          <p:nvPr/>
        </p:nvSpPr>
        <p:spPr>
          <a:xfrm>
            <a:off x="802843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B7C2CC"/>
                </a:solidFill>
                <a:latin typeface="Calibri" pitchFamily="34" charset="0"/>
                <a:ea typeface="Calibri" pitchFamily="34" charset="0"/>
                <a:cs typeface="Calibri" pitchFamily="34" charset="0"/>
              </a:rPr>
              <a:t>Apply standards</a:t>
            </a:r>
            <a:endParaRPr lang="en-US" sz="900" dirty="0"/>
          </a:p>
        </p:txBody>
      </p:sp>
      <p:sp>
        <p:nvSpPr>
          <p:cNvPr id="25" name="Shape 22"/>
          <p:cNvSpPr/>
          <p:nvPr/>
        </p:nvSpPr>
        <p:spPr>
          <a:xfrm>
            <a:off x="9829800" y="2651760"/>
            <a:ext cx="1691640" cy="868680"/>
          </a:xfrm>
          <a:prstGeom prst="roundRect">
            <a:avLst>
              <a:gd name="adj" fmla="val 6316"/>
            </a:avLst>
          </a:prstGeom>
          <a:solidFill>
            <a:srgbClr val="1B3350"/>
          </a:solidFill>
        </p:spPr>
        <p:txBody>
          <a:bodyPr/>
          <a:lstStyle/>
          <a:p>
            <a:endParaRPr lang="en-US"/>
          </a:p>
        </p:txBody>
      </p:sp>
      <p:sp>
        <p:nvSpPr>
          <p:cNvPr id="26" name="Text 23"/>
          <p:cNvSpPr txBox="1"/>
          <p:nvPr/>
        </p:nvSpPr>
        <p:spPr>
          <a:xfrm>
            <a:off x="9829800" y="2761488"/>
            <a:ext cx="1691640" cy="365760"/>
          </a:xfrm>
          <a:prstGeom prst="rect">
            <a:avLst/>
          </a:prstGeom>
          <a:noFill/>
        </p:spPr>
        <p:txBody>
          <a:bodyPr wrap="square" lIns="36576" tIns="18288" rIns="36576" bIns="18288" rtlCol="0" anchor="ctr">
            <a:normAutofit/>
          </a:bodyPr>
          <a:lstStyle/>
          <a:p>
            <a:pPr marL="0" indent="0" algn="ctr">
              <a:lnSpc>
                <a:spcPct val="95000"/>
              </a:lnSpc>
              <a:buNone/>
            </a:pPr>
            <a:r>
              <a:rPr lang="en-US" sz="1500" b="1" dirty="0">
                <a:solidFill>
                  <a:srgbClr val="FFFFFF"/>
                </a:solidFill>
                <a:latin typeface="Calibri" pitchFamily="34" charset="0"/>
                <a:ea typeface="Calibri" pitchFamily="34" charset="0"/>
                <a:cs typeface="Calibri" pitchFamily="34" charset="0"/>
              </a:rPr>
              <a:t>Decision</a:t>
            </a:r>
            <a:endParaRPr lang="en-US" sz="1250" dirty="0"/>
          </a:p>
        </p:txBody>
      </p:sp>
      <p:sp>
        <p:nvSpPr>
          <p:cNvPr id="27" name="Text 24"/>
          <p:cNvSpPr txBox="1"/>
          <p:nvPr/>
        </p:nvSpPr>
        <p:spPr>
          <a:xfrm>
            <a:off x="9902952" y="3108960"/>
            <a:ext cx="1545336" cy="475488"/>
          </a:xfrm>
          <a:prstGeom prst="rect">
            <a:avLst/>
          </a:prstGeom>
          <a:noFill/>
        </p:spPr>
        <p:txBody>
          <a:bodyPr wrap="square" lIns="36576" tIns="18288" rIns="36576" bIns="18288" rtlCol="0" anchor="ctr">
            <a:normAutofit/>
          </a:bodyPr>
          <a:lstStyle/>
          <a:p>
            <a:pPr marL="0" indent="0" algn="ctr">
              <a:lnSpc>
                <a:spcPct val="95000"/>
              </a:lnSpc>
              <a:buNone/>
            </a:pPr>
            <a:r>
              <a:rPr lang="en-US" sz="1170" dirty="0">
                <a:solidFill>
                  <a:srgbClr val="B7C2CC"/>
                </a:solidFill>
                <a:latin typeface="Calibri" pitchFamily="34" charset="0"/>
                <a:ea typeface="Calibri" pitchFamily="34" charset="0"/>
                <a:cs typeface="Calibri" pitchFamily="34" charset="0"/>
              </a:rPr>
              <a:t>Show the work</a:t>
            </a:r>
            <a:endParaRPr lang="en-US" sz="900" dirty="0"/>
          </a:p>
        </p:txBody>
      </p:sp>
      <p:sp>
        <p:nvSpPr>
          <p:cNvPr id="34" name="Shape 31"/>
          <p:cNvSpPr/>
          <p:nvPr/>
        </p:nvSpPr>
        <p:spPr>
          <a:xfrm>
            <a:off x="457200" y="3975652"/>
            <a:ext cx="11247120" cy="2236305"/>
          </a:xfrm>
          <a:prstGeom prst="rect">
            <a:avLst/>
          </a:prstGeom>
          <a:solidFill>
            <a:srgbClr val="1B3350"/>
          </a:solidFill>
        </p:spPr>
        <p:txBody>
          <a:bodyPr/>
          <a:lstStyle/>
          <a:p>
            <a:endParaRPr lang="en-US"/>
          </a:p>
        </p:txBody>
      </p:sp>
      <p:sp>
        <p:nvSpPr>
          <p:cNvPr id="35" name="Text 32"/>
          <p:cNvSpPr txBox="1"/>
          <p:nvPr/>
        </p:nvSpPr>
        <p:spPr>
          <a:xfrm>
            <a:off x="640080" y="4094923"/>
            <a:ext cx="10881360" cy="1997764"/>
          </a:xfrm>
          <a:prstGeom prst="rect">
            <a:avLst/>
          </a:prstGeom>
          <a:noFill/>
        </p:spPr>
        <p:txBody>
          <a:bodyPr wrap="square" lIns="36576" tIns="18288" rIns="36576" bIns="18288" rtlCol="0" anchor="ctr">
            <a:normAutofit/>
          </a:bodyPr>
          <a:lstStyle/>
          <a:p>
            <a:pPr algn="ctr">
              <a:lnSpc>
                <a:spcPct val="95000"/>
              </a:lnSpc>
            </a:pPr>
            <a:r>
              <a:rPr lang="en-US" sz="1652" i="1" dirty="0">
                <a:solidFill>
                  <a:srgbClr val="FFFFFF"/>
                </a:solidFill>
                <a:ea typeface="Calibri" pitchFamily="34" charset="0"/>
                <a:cs typeface="Calibri" pitchFamily="34" charset="0"/>
              </a:rPr>
              <a:t>Excerpt from Alexis de Tocqueville</a:t>
            </a:r>
          </a:p>
          <a:p>
            <a:pPr algn="just">
              <a:lnSpc>
                <a:spcPct val="95000"/>
              </a:lnSpc>
            </a:pPr>
            <a:r>
              <a:rPr lang="en-US" sz="1652" i="1" dirty="0">
                <a:solidFill>
                  <a:srgbClr val="FFFFFF"/>
                </a:solidFill>
                <a:ea typeface="Calibri" pitchFamily="34" charset="0"/>
                <a:cs typeface="Calibri" pitchFamily="34" charset="0"/>
              </a:rPr>
              <a:t> ,</a:t>
            </a:r>
            <a:r>
              <a:rPr lang="en-US" sz="1652" i="1" dirty="0">
                <a:solidFill>
                  <a:schemeClr val="bg1"/>
                </a:solidFill>
              </a:rPr>
              <a:t>the strength of free peoples resides in the local community. Local institutions are to liberty what primary schools are to science; they put it within the people’s reach; they teach people to appreciate its peaceful enjoyment and accustom them to make use of it. Without local institutions a nation may give itself a free government, but it has not got the spirit of liberty. Passing passions, momentary interest; or chance circumstances may give it the external shape of independence, but the despotic tendencies which have been driven into the interior of the body social will sooner or later break out on the surface.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72800" y="228599"/>
            <a:ext cx="944575" cy="944575"/>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Not All Data Centers Are Alike</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Clear project definitions let counties apply standards that are proportional to actual impact — from a hospital server room to a hyperscale campus.</a:t>
            </a:r>
            <a:endParaRPr lang="en-US" sz="1400" dirty="0"/>
          </a:p>
        </p:txBody>
      </p:sp>
      <p:sp>
        <p:nvSpPr>
          <p:cNvPr id="7" name="Shape 4"/>
          <p:cNvSpPr/>
          <p:nvPr/>
        </p:nvSpPr>
        <p:spPr>
          <a:xfrm>
            <a:off x="594360" y="3794760"/>
            <a:ext cx="2331720" cy="1463040"/>
          </a:xfrm>
          <a:prstGeom prst="roundRect">
            <a:avLst>
              <a:gd name="adj" fmla="val 3750"/>
            </a:avLst>
          </a:prstGeom>
          <a:solidFill>
            <a:srgbClr val="1B3350"/>
          </a:solidFill>
        </p:spPr>
        <p:txBody>
          <a:bodyPr/>
          <a:lstStyle/>
          <a:p>
            <a:endParaRPr lang="en-US"/>
          </a:p>
        </p:txBody>
      </p:sp>
      <p:sp>
        <p:nvSpPr>
          <p:cNvPr id="8" name="Text 5"/>
          <p:cNvSpPr txBox="1"/>
          <p:nvPr/>
        </p:nvSpPr>
        <p:spPr>
          <a:xfrm>
            <a:off x="594360" y="3794760"/>
            <a:ext cx="2331720" cy="1463040"/>
          </a:xfrm>
          <a:prstGeom prst="rect">
            <a:avLst/>
          </a:prstGeom>
          <a:noFill/>
        </p:spPr>
        <p:txBody>
          <a:bodyPr wrap="square" lIns="36576" tIns="18288" rIns="36576" bIns="18288" rtlCol="0" anchor="ctr">
            <a:normAutofit/>
          </a:bodyPr>
          <a:lstStyle/>
          <a:p>
            <a:pPr marL="0" indent="0" algn="ctr">
              <a:lnSpc>
                <a:spcPct val="95000"/>
              </a:lnSpc>
              <a:buNone/>
            </a:pPr>
            <a:r>
              <a:rPr lang="en-US" sz="1652" b="1" dirty="0">
                <a:solidFill>
                  <a:srgbClr val="FFFFFF"/>
                </a:solidFill>
                <a:latin typeface="Calibri" pitchFamily="34" charset="0"/>
                <a:ea typeface="Calibri" pitchFamily="34" charset="0"/>
                <a:cs typeface="Calibri" pitchFamily="34" charset="0"/>
              </a:rPr>
              <a:t>Small</a:t>
            </a:r>
            <a:endParaRPr lang="en-US" sz="1400" dirty="0"/>
          </a:p>
          <a:p>
            <a:pPr marL="0" indent="0" algn="ctr">
              <a:lnSpc>
                <a:spcPct val="95000"/>
              </a:lnSpc>
              <a:buNone/>
            </a:pPr>
            <a:r>
              <a:rPr lang="en-US" sz="1652" b="1" dirty="0">
                <a:solidFill>
                  <a:srgbClr val="FFFFFF"/>
                </a:solidFill>
                <a:latin typeface="Calibri" pitchFamily="34" charset="0"/>
                <a:ea typeface="Calibri" pitchFamily="34" charset="0"/>
                <a:cs typeface="Calibri" pitchFamily="34" charset="0"/>
              </a:rPr>
              <a:t>Enterprise</a:t>
            </a:r>
            <a:endParaRPr lang="en-US" sz="1400" dirty="0"/>
          </a:p>
        </p:txBody>
      </p:sp>
      <p:sp>
        <p:nvSpPr>
          <p:cNvPr id="9" name="Text 6"/>
          <p:cNvSpPr txBox="1"/>
          <p:nvPr/>
        </p:nvSpPr>
        <p:spPr>
          <a:xfrm>
            <a:off x="594360" y="5330952"/>
            <a:ext cx="2331720" cy="256032"/>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550" b="1" dirty="0">
                <a:solidFill>
                  <a:srgbClr val="1B3350"/>
                </a:solidFill>
                <a:latin typeface="Calibri" pitchFamily="34" charset="0"/>
                <a:ea typeface="Calibri" pitchFamily="34" charset="0"/>
                <a:cs typeface="Calibri" pitchFamily="34" charset="0"/>
              </a:rPr>
              <a:t>0–10 ac</a:t>
            </a:r>
            <a:endParaRPr lang="en-US" sz="1300" dirty="0"/>
          </a:p>
        </p:txBody>
      </p:sp>
      <p:sp>
        <p:nvSpPr>
          <p:cNvPr id="10" name="Text 7"/>
          <p:cNvSpPr txBox="1"/>
          <p:nvPr/>
        </p:nvSpPr>
        <p:spPr>
          <a:xfrm>
            <a:off x="594360" y="5605272"/>
            <a:ext cx="2331720" cy="256032"/>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6E7B3D"/>
                </a:solidFill>
                <a:latin typeface="Calibri" pitchFamily="34" charset="0"/>
                <a:ea typeface="Calibri" pitchFamily="34" charset="0"/>
                <a:cs typeface="Calibri" pitchFamily="34" charset="0"/>
              </a:rPr>
              <a:t>1–10 MW</a:t>
            </a:r>
            <a:endParaRPr lang="en-US" sz="1200" dirty="0"/>
          </a:p>
        </p:txBody>
      </p:sp>
      <p:sp>
        <p:nvSpPr>
          <p:cNvPr id="11" name="Text 8"/>
          <p:cNvSpPr txBox="1"/>
          <p:nvPr/>
        </p:nvSpPr>
        <p:spPr>
          <a:xfrm>
            <a:off x="594360" y="5879592"/>
            <a:ext cx="2331720" cy="411480"/>
          </a:xfrm>
          <a:prstGeom prst="rect">
            <a:avLst/>
          </a:prstGeom>
          <a:noFill/>
        </p:spPr>
        <p:txBody>
          <a:bodyPr wrap="square" lIns="36576" tIns="18288" rIns="36576" bIns="18288" rtlCol="0" anchor="ctr">
            <a:normAutofit/>
          </a:bodyPr>
          <a:lstStyle/>
          <a:p>
            <a:pPr marL="0" indent="0" algn="ctr">
              <a:lnSpc>
                <a:spcPct val="95000"/>
              </a:lnSpc>
              <a:buNone/>
            </a:pPr>
            <a:r>
              <a:rPr lang="en-US" sz="1312" dirty="0">
                <a:solidFill>
                  <a:srgbClr val="6B7280"/>
                </a:solidFill>
                <a:latin typeface="Calibri" pitchFamily="34" charset="0"/>
                <a:ea typeface="Calibri" pitchFamily="34" charset="0"/>
                <a:cs typeface="Calibri" pitchFamily="34" charset="0"/>
              </a:rPr>
              <a:t>Single company, hospital, school</a:t>
            </a:r>
            <a:endParaRPr lang="en-US" sz="1050" dirty="0"/>
          </a:p>
        </p:txBody>
      </p:sp>
      <p:sp>
        <p:nvSpPr>
          <p:cNvPr id="12" name="Shape 9"/>
          <p:cNvSpPr/>
          <p:nvPr/>
        </p:nvSpPr>
        <p:spPr>
          <a:xfrm>
            <a:off x="3246120" y="3337560"/>
            <a:ext cx="2331720" cy="1920240"/>
          </a:xfrm>
          <a:prstGeom prst="roundRect">
            <a:avLst>
              <a:gd name="adj" fmla="val 2857"/>
            </a:avLst>
          </a:prstGeom>
          <a:solidFill>
            <a:srgbClr val="1B3350"/>
          </a:solidFill>
        </p:spPr>
        <p:txBody>
          <a:bodyPr/>
          <a:lstStyle/>
          <a:p>
            <a:endParaRPr lang="en-US"/>
          </a:p>
        </p:txBody>
      </p:sp>
      <p:sp>
        <p:nvSpPr>
          <p:cNvPr id="13" name="Text 10"/>
          <p:cNvSpPr txBox="1"/>
          <p:nvPr/>
        </p:nvSpPr>
        <p:spPr>
          <a:xfrm>
            <a:off x="3246120" y="3337560"/>
            <a:ext cx="2331720" cy="1920240"/>
          </a:xfrm>
          <a:prstGeom prst="rect">
            <a:avLst/>
          </a:prstGeom>
          <a:noFill/>
        </p:spPr>
        <p:txBody>
          <a:bodyPr wrap="square" lIns="36576" tIns="18288" rIns="36576" bIns="18288" rtlCol="0" anchor="ctr">
            <a:normAutofit/>
          </a:bodyPr>
          <a:lstStyle/>
          <a:p>
            <a:pPr marL="0" indent="0" algn="ctr">
              <a:lnSpc>
                <a:spcPct val="95000"/>
              </a:lnSpc>
              <a:buNone/>
            </a:pPr>
            <a:r>
              <a:rPr lang="en-US" sz="1652" b="1" dirty="0">
                <a:solidFill>
                  <a:srgbClr val="FFFFFF"/>
                </a:solidFill>
                <a:latin typeface="Calibri" pitchFamily="34" charset="0"/>
                <a:ea typeface="Calibri" pitchFamily="34" charset="0"/>
                <a:cs typeface="Calibri" pitchFamily="34" charset="0"/>
              </a:rPr>
              <a:t>Regional</a:t>
            </a:r>
            <a:endParaRPr lang="en-US" sz="1400" dirty="0"/>
          </a:p>
        </p:txBody>
      </p:sp>
      <p:sp>
        <p:nvSpPr>
          <p:cNvPr id="14" name="Text 11"/>
          <p:cNvSpPr txBox="1"/>
          <p:nvPr/>
        </p:nvSpPr>
        <p:spPr>
          <a:xfrm>
            <a:off x="3246120" y="5330952"/>
            <a:ext cx="2331720" cy="256032"/>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550" b="1" dirty="0">
                <a:solidFill>
                  <a:srgbClr val="1B3350"/>
                </a:solidFill>
                <a:latin typeface="Calibri" pitchFamily="34" charset="0"/>
                <a:ea typeface="Calibri" pitchFamily="34" charset="0"/>
                <a:cs typeface="Calibri" pitchFamily="34" charset="0"/>
              </a:rPr>
              <a:t>10–50 ac</a:t>
            </a:r>
            <a:endParaRPr lang="en-US" sz="1300" dirty="0"/>
          </a:p>
        </p:txBody>
      </p:sp>
      <p:sp>
        <p:nvSpPr>
          <p:cNvPr id="15" name="Text 12"/>
          <p:cNvSpPr txBox="1"/>
          <p:nvPr/>
        </p:nvSpPr>
        <p:spPr>
          <a:xfrm>
            <a:off x="3246120" y="5605272"/>
            <a:ext cx="2331720" cy="256032"/>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6E7B3D"/>
                </a:solidFill>
                <a:latin typeface="Calibri" pitchFamily="34" charset="0"/>
                <a:ea typeface="Calibri" pitchFamily="34" charset="0"/>
                <a:cs typeface="Calibri" pitchFamily="34" charset="0"/>
              </a:rPr>
              <a:t>10–50 MW</a:t>
            </a:r>
            <a:endParaRPr lang="en-US" sz="1200" dirty="0"/>
          </a:p>
        </p:txBody>
      </p:sp>
      <p:sp>
        <p:nvSpPr>
          <p:cNvPr id="16" name="Text 13"/>
          <p:cNvSpPr txBox="1"/>
          <p:nvPr/>
        </p:nvSpPr>
        <p:spPr>
          <a:xfrm>
            <a:off x="3246120" y="5879592"/>
            <a:ext cx="2331720" cy="411480"/>
          </a:xfrm>
          <a:prstGeom prst="rect">
            <a:avLst/>
          </a:prstGeom>
          <a:noFill/>
        </p:spPr>
        <p:txBody>
          <a:bodyPr wrap="square" lIns="36576" tIns="18288" rIns="36576" bIns="18288" rtlCol="0" anchor="ctr">
            <a:normAutofit/>
          </a:bodyPr>
          <a:lstStyle/>
          <a:p>
            <a:pPr marL="0" indent="0" algn="ctr">
              <a:lnSpc>
                <a:spcPct val="95000"/>
              </a:lnSpc>
              <a:buNone/>
            </a:pPr>
            <a:r>
              <a:rPr lang="en-US" sz="1312" dirty="0">
                <a:solidFill>
                  <a:srgbClr val="6B7280"/>
                </a:solidFill>
                <a:latin typeface="Calibri" pitchFamily="34" charset="0"/>
                <a:ea typeface="Calibri" pitchFamily="34" charset="0"/>
                <a:cs typeface="Calibri" pitchFamily="34" charset="0"/>
              </a:rPr>
              <a:t>Colocation / cloud infrastructure</a:t>
            </a:r>
            <a:endParaRPr lang="en-US" sz="1050" dirty="0"/>
          </a:p>
        </p:txBody>
      </p:sp>
      <p:sp>
        <p:nvSpPr>
          <p:cNvPr id="17" name="Shape 14"/>
          <p:cNvSpPr/>
          <p:nvPr/>
        </p:nvSpPr>
        <p:spPr>
          <a:xfrm>
            <a:off x="5897880" y="2880360"/>
            <a:ext cx="2331720" cy="2377440"/>
          </a:xfrm>
          <a:prstGeom prst="roundRect">
            <a:avLst>
              <a:gd name="adj" fmla="val 2353"/>
            </a:avLst>
          </a:prstGeom>
          <a:solidFill>
            <a:srgbClr val="1B3350"/>
          </a:solidFill>
        </p:spPr>
        <p:txBody>
          <a:bodyPr/>
          <a:lstStyle/>
          <a:p>
            <a:endParaRPr lang="en-US"/>
          </a:p>
        </p:txBody>
      </p:sp>
      <p:sp>
        <p:nvSpPr>
          <p:cNvPr id="18" name="Text 15"/>
          <p:cNvSpPr txBox="1"/>
          <p:nvPr/>
        </p:nvSpPr>
        <p:spPr>
          <a:xfrm>
            <a:off x="5897880" y="2880360"/>
            <a:ext cx="2331720" cy="2377440"/>
          </a:xfrm>
          <a:prstGeom prst="rect">
            <a:avLst/>
          </a:prstGeom>
          <a:noFill/>
        </p:spPr>
        <p:txBody>
          <a:bodyPr wrap="square" lIns="36576" tIns="18288" rIns="36576" bIns="18288" rtlCol="0" anchor="ctr">
            <a:normAutofit/>
          </a:bodyPr>
          <a:lstStyle/>
          <a:p>
            <a:pPr marL="0" indent="0" algn="ctr">
              <a:lnSpc>
                <a:spcPct val="95000"/>
              </a:lnSpc>
              <a:buNone/>
            </a:pPr>
            <a:r>
              <a:rPr lang="en-US" sz="1652" b="1" dirty="0">
                <a:solidFill>
                  <a:srgbClr val="FFFFFF"/>
                </a:solidFill>
                <a:latin typeface="Calibri" pitchFamily="34" charset="0"/>
                <a:ea typeface="Calibri" pitchFamily="34" charset="0"/>
                <a:cs typeface="Calibri" pitchFamily="34" charset="0"/>
              </a:rPr>
              <a:t>Large</a:t>
            </a:r>
            <a:endParaRPr lang="en-US" sz="1400" dirty="0"/>
          </a:p>
        </p:txBody>
      </p:sp>
      <p:sp>
        <p:nvSpPr>
          <p:cNvPr id="19" name="Text 16"/>
          <p:cNvSpPr txBox="1"/>
          <p:nvPr/>
        </p:nvSpPr>
        <p:spPr>
          <a:xfrm>
            <a:off x="5897880" y="5330952"/>
            <a:ext cx="2331720" cy="256032"/>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550" b="1" dirty="0">
                <a:solidFill>
                  <a:srgbClr val="1B3350"/>
                </a:solidFill>
                <a:latin typeface="Calibri" pitchFamily="34" charset="0"/>
                <a:ea typeface="Calibri" pitchFamily="34" charset="0"/>
                <a:cs typeface="Calibri" pitchFamily="34" charset="0"/>
              </a:rPr>
              <a:t>50–150 ac</a:t>
            </a:r>
            <a:endParaRPr lang="en-US" sz="1300" dirty="0"/>
          </a:p>
        </p:txBody>
      </p:sp>
      <p:sp>
        <p:nvSpPr>
          <p:cNvPr id="20" name="Text 17"/>
          <p:cNvSpPr txBox="1"/>
          <p:nvPr/>
        </p:nvSpPr>
        <p:spPr>
          <a:xfrm>
            <a:off x="5897880" y="5605272"/>
            <a:ext cx="2331720" cy="256032"/>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6E7B3D"/>
                </a:solidFill>
                <a:latin typeface="Calibri" pitchFamily="34" charset="0"/>
                <a:ea typeface="Calibri" pitchFamily="34" charset="0"/>
                <a:cs typeface="Calibri" pitchFamily="34" charset="0"/>
              </a:rPr>
              <a:t>50–100 MW</a:t>
            </a:r>
            <a:endParaRPr lang="en-US" sz="1200" dirty="0"/>
          </a:p>
        </p:txBody>
      </p:sp>
      <p:sp>
        <p:nvSpPr>
          <p:cNvPr id="21" name="Text 18"/>
          <p:cNvSpPr txBox="1"/>
          <p:nvPr/>
        </p:nvSpPr>
        <p:spPr>
          <a:xfrm>
            <a:off x="5897880" y="5879592"/>
            <a:ext cx="2331720" cy="411480"/>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312" dirty="0">
                <a:solidFill>
                  <a:srgbClr val="6B7280"/>
                </a:solidFill>
                <a:latin typeface="Calibri" pitchFamily="34" charset="0"/>
                <a:ea typeface="Calibri" pitchFamily="34" charset="0"/>
                <a:cs typeface="Calibri" pitchFamily="34" charset="0"/>
              </a:rPr>
              <a:t>Cloud provider, major corporation</a:t>
            </a:r>
            <a:endParaRPr lang="en-US" sz="1050" dirty="0"/>
          </a:p>
        </p:txBody>
      </p:sp>
      <p:sp>
        <p:nvSpPr>
          <p:cNvPr id="22" name="Shape 19"/>
          <p:cNvSpPr/>
          <p:nvPr/>
        </p:nvSpPr>
        <p:spPr>
          <a:xfrm>
            <a:off x="8549640" y="2423160"/>
            <a:ext cx="2331720" cy="2834640"/>
          </a:xfrm>
          <a:prstGeom prst="roundRect">
            <a:avLst>
              <a:gd name="adj" fmla="val 2353"/>
            </a:avLst>
          </a:prstGeom>
          <a:solidFill>
            <a:srgbClr val="C99A3E"/>
          </a:solidFill>
        </p:spPr>
        <p:txBody>
          <a:bodyPr/>
          <a:lstStyle/>
          <a:p>
            <a:endParaRPr lang="en-US"/>
          </a:p>
        </p:txBody>
      </p:sp>
      <p:sp>
        <p:nvSpPr>
          <p:cNvPr id="23" name="Text 20"/>
          <p:cNvSpPr txBox="1"/>
          <p:nvPr/>
        </p:nvSpPr>
        <p:spPr>
          <a:xfrm>
            <a:off x="8549640" y="2423160"/>
            <a:ext cx="2331720" cy="2834640"/>
          </a:xfrm>
          <a:prstGeom prst="rect">
            <a:avLst/>
          </a:prstGeom>
          <a:noFill/>
        </p:spPr>
        <p:txBody>
          <a:bodyPr wrap="square" lIns="36576" tIns="18288" rIns="36576" bIns="18288" rtlCol="0" anchor="ctr">
            <a:normAutofit/>
          </a:bodyPr>
          <a:lstStyle/>
          <a:p>
            <a:pPr marL="0" indent="0" algn="ctr">
              <a:lnSpc>
                <a:spcPct val="95000"/>
              </a:lnSpc>
              <a:buNone/>
            </a:pPr>
            <a:r>
              <a:rPr lang="en-US" sz="1652" b="1" dirty="0">
                <a:solidFill>
                  <a:srgbClr val="1B3350"/>
                </a:solidFill>
                <a:latin typeface="Calibri" pitchFamily="34" charset="0"/>
                <a:ea typeface="Calibri" pitchFamily="34" charset="0"/>
                <a:cs typeface="Calibri" pitchFamily="34" charset="0"/>
              </a:rPr>
              <a:t>Hyperscale</a:t>
            </a:r>
            <a:endParaRPr lang="en-US" sz="1400" dirty="0"/>
          </a:p>
        </p:txBody>
      </p:sp>
      <p:sp>
        <p:nvSpPr>
          <p:cNvPr id="24" name="Text 21"/>
          <p:cNvSpPr txBox="1"/>
          <p:nvPr/>
        </p:nvSpPr>
        <p:spPr>
          <a:xfrm>
            <a:off x="8549640" y="5330952"/>
            <a:ext cx="2331720" cy="256032"/>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550" b="1" dirty="0">
                <a:solidFill>
                  <a:srgbClr val="1B3350"/>
                </a:solidFill>
                <a:latin typeface="Calibri" pitchFamily="34" charset="0"/>
                <a:ea typeface="Calibri" pitchFamily="34" charset="0"/>
                <a:cs typeface="Calibri" pitchFamily="34" charset="0"/>
              </a:rPr>
              <a:t>100–1,000+ ac</a:t>
            </a:r>
            <a:endParaRPr lang="en-US" sz="1300" dirty="0"/>
          </a:p>
        </p:txBody>
      </p:sp>
      <p:sp>
        <p:nvSpPr>
          <p:cNvPr id="25" name="Text 22"/>
          <p:cNvSpPr txBox="1"/>
          <p:nvPr/>
        </p:nvSpPr>
        <p:spPr>
          <a:xfrm>
            <a:off x="8549640" y="5605272"/>
            <a:ext cx="2331720" cy="256032"/>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6E7B3D"/>
                </a:solidFill>
                <a:latin typeface="Calibri" pitchFamily="34" charset="0"/>
                <a:ea typeface="Calibri" pitchFamily="34" charset="0"/>
                <a:cs typeface="Calibri" pitchFamily="34" charset="0"/>
              </a:rPr>
              <a:t>100 MW–1 GW+</a:t>
            </a:r>
            <a:endParaRPr lang="en-US" sz="1200" dirty="0"/>
          </a:p>
        </p:txBody>
      </p:sp>
      <p:sp>
        <p:nvSpPr>
          <p:cNvPr id="26" name="Text 23"/>
          <p:cNvSpPr txBox="1"/>
          <p:nvPr/>
        </p:nvSpPr>
        <p:spPr>
          <a:xfrm>
            <a:off x="8549640" y="5879592"/>
            <a:ext cx="2331720" cy="411480"/>
          </a:xfrm>
          <a:prstGeom prst="rect">
            <a:avLst/>
          </a:prstGeom>
          <a:noFill/>
        </p:spPr>
        <p:txBody>
          <a:bodyPr wrap="square" lIns="36576" tIns="18288" rIns="36576" bIns="18288" rtlCol="0" anchor="ctr">
            <a:normAutofit lnSpcReduction="10000"/>
          </a:bodyPr>
          <a:lstStyle/>
          <a:p>
            <a:pPr marL="0" indent="0" algn="ctr">
              <a:lnSpc>
                <a:spcPct val="95000"/>
              </a:lnSpc>
              <a:buNone/>
            </a:pPr>
            <a:r>
              <a:rPr lang="en-US" sz="1312" dirty="0">
                <a:solidFill>
                  <a:srgbClr val="6B7280"/>
                </a:solidFill>
                <a:latin typeface="Calibri" pitchFamily="34" charset="0"/>
                <a:ea typeface="Calibri" pitchFamily="34" charset="0"/>
                <a:cs typeface="Calibri" pitchFamily="34" charset="0"/>
              </a:rPr>
              <a:t>Microsoft, Google, Amazon, Meta</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860657" y="228600"/>
            <a:ext cx="1056718" cy="1056718"/>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Small Scale vs. Large Scale: Different Review</a:t>
            </a:r>
            <a:endParaRPr lang="en-US" sz="30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Size drives the standard. A hospital server room and a hyperscale campus are both “data centers” — but they warrant very different permitting pathways and conditions.</a:t>
            </a:r>
            <a:endParaRPr lang="en-US" sz="1400" dirty="0"/>
          </a:p>
        </p:txBody>
      </p:sp>
      <p:sp>
        <p:nvSpPr>
          <p:cNvPr id="7" name="Shape 4"/>
          <p:cNvSpPr/>
          <p:nvPr/>
        </p:nvSpPr>
        <p:spPr>
          <a:xfrm>
            <a:off x="457200" y="1920240"/>
            <a:ext cx="5440680" cy="777240"/>
          </a:xfrm>
          <a:prstGeom prst="rect">
            <a:avLst/>
          </a:prstGeom>
          <a:solidFill>
            <a:srgbClr val="1B3350"/>
          </a:solidFill>
        </p:spPr>
        <p:txBody>
          <a:bodyPr/>
          <a:lstStyle/>
          <a:p>
            <a:endParaRPr lang="en-US"/>
          </a:p>
        </p:txBody>
      </p:sp>
      <p:sp>
        <p:nvSpPr>
          <p:cNvPr id="8" name="Text 5"/>
          <p:cNvSpPr txBox="1"/>
          <p:nvPr/>
        </p:nvSpPr>
        <p:spPr>
          <a:xfrm>
            <a:off x="731520" y="2029968"/>
            <a:ext cx="4892040" cy="32004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FFFFFF"/>
                </a:solidFill>
                <a:latin typeface="Calibri" pitchFamily="34" charset="0"/>
                <a:ea typeface="Calibri" pitchFamily="34" charset="0"/>
                <a:cs typeface="Calibri" pitchFamily="34" charset="0"/>
              </a:rPr>
              <a:t>SMALL ENTERPRISE</a:t>
            </a:r>
            <a:endParaRPr lang="en-US" sz="1400" dirty="0"/>
          </a:p>
        </p:txBody>
      </p:sp>
      <p:sp>
        <p:nvSpPr>
          <p:cNvPr id="9" name="Text 6"/>
          <p:cNvSpPr txBox="1"/>
          <p:nvPr/>
        </p:nvSpPr>
        <p:spPr>
          <a:xfrm>
            <a:off x="731520" y="2377440"/>
            <a:ext cx="4892040" cy="274320"/>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B7C2CC"/>
                </a:solidFill>
                <a:latin typeface="Calibri" pitchFamily="34" charset="0"/>
                <a:ea typeface="Calibri" pitchFamily="34" charset="0"/>
                <a:cs typeface="Calibri" pitchFamily="34" charset="0"/>
              </a:rPr>
              <a:t>0–10 acres  •  1–10 MW  •  single company, hospital, school</a:t>
            </a:r>
            <a:endParaRPr lang="en-US" sz="1050" dirty="0"/>
          </a:p>
        </p:txBody>
      </p:sp>
      <p:sp>
        <p:nvSpPr>
          <p:cNvPr id="10" name="Shape 7"/>
          <p:cNvSpPr/>
          <p:nvPr/>
        </p:nvSpPr>
        <p:spPr>
          <a:xfrm>
            <a:off x="457200" y="2697480"/>
            <a:ext cx="5440680" cy="3200400"/>
          </a:xfrm>
          <a:prstGeom prst="rect">
            <a:avLst/>
          </a:prstGeom>
          <a:solidFill>
            <a:srgbClr val="F0EDE3"/>
          </a:solidFill>
        </p:spPr>
        <p:txBody>
          <a:bodyPr/>
          <a:lstStyle/>
          <a:p>
            <a:endParaRPr lang="en-US"/>
          </a:p>
        </p:txBody>
      </p:sp>
      <p:sp>
        <p:nvSpPr>
          <p:cNvPr id="11" name="Text 8"/>
          <p:cNvSpPr txBox="1"/>
          <p:nvPr/>
        </p:nvSpPr>
        <p:spPr>
          <a:xfrm>
            <a:off x="731520" y="3017520"/>
            <a:ext cx="4892040" cy="2743200"/>
          </a:xfrm>
          <a:prstGeom prst="rect">
            <a:avLst/>
          </a:prstGeom>
          <a:noFill/>
        </p:spPr>
        <p:txBody>
          <a:bodyPr wrap="square" lIns="36576" tIns="18288" rIns="36576" bIns="18288" rtlCol="0" anchor="t">
            <a:normAutofit/>
          </a:bodyPr>
          <a:lstStyle/>
          <a:p>
            <a:pPr marL="342900" indent="-342900">
              <a:lnSpc>
                <a:spcPct val="95000"/>
              </a:lnSpc>
              <a:spcAft>
                <a:spcPts val="1000"/>
              </a:spcAft>
              <a:buSzPct val="100000"/>
              <a:buChar char="–"/>
            </a:pPr>
            <a:r>
              <a:rPr lang="en-US" sz="1500" dirty="0">
                <a:solidFill>
                  <a:srgbClr val="444444"/>
                </a:solidFill>
                <a:latin typeface="Calibri" pitchFamily="34" charset="0"/>
                <a:ea typeface="Calibri" pitchFamily="34" charset="0"/>
                <a:cs typeface="Calibri" pitchFamily="34" charset="0"/>
              </a:rPr>
              <a:t>Typically permitted by right or with minimal review</a:t>
            </a:r>
            <a:endParaRPr lang="en-US" sz="1250" dirty="0"/>
          </a:p>
          <a:p>
            <a:pPr marL="342900" indent="-342900">
              <a:lnSpc>
                <a:spcPct val="95000"/>
              </a:lnSpc>
              <a:spcAft>
                <a:spcPts val="1000"/>
              </a:spcAft>
              <a:buSzPct val="100000"/>
              <a:buChar char="–"/>
            </a:pPr>
            <a:r>
              <a:rPr lang="en-US" sz="1500" dirty="0">
                <a:solidFill>
                  <a:srgbClr val="444444"/>
                </a:solidFill>
                <a:latin typeface="Calibri" pitchFamily="34" charset="0"/>
                <a:ea typeface="Calibri" pitchFamily="34" charset="0"/>
                <a:cs typeface="Calibri" pitchFamily="34" charset="0"/>
              </a:rPr>
              <a:t>Building permits &amp; electrical service</a:t>
            </a:r>
            <a:endParaRPr lang="en-US" sz="1250" dirty="0"/>
          </a:p>
          <a:p>
            <a:pPr marL="342900" indent="-342900">
              <a:lnSpc>
                <a:spcPct val="95000"/>
              </a:lnSpc>
              <a:spcAft>
                <a:spcPts val="1000"/>
              </a:spcAft>
              <a:buSzPct val="100000"/>
              <a:buChar char="–"/>
            </a:pPr>
            <a:r>
              <a:rPr lang="en-US" sz="1500" dirty="0">
                <a:solidFill>
                  <a:srgbClr val="444444"/>
                </a:solidFill>
                <a:latin typeface="Calibri" pitchFamily="34" charset="0"/>
                <a:ea typeface="Calibri" pitchFamily="34" charset="0"/>
                <a:cs typeface="Calibri" pitchFamily="34" charset="0"/>
              </a:rPr>
              <a:t>Standard cooling-system review</a:t>
            </a:r>
            <a:endParaRPr lang="en-US" sz="1250" dirty="0"/>
          </a:p>
          <a:p>
            <a:pPr marL="342900" indent="-342900">
              <a:lnSpc>
                <a:spcPct val="95000"/>
              </a:lnSpc>
              <a:spcAft>
                <a:spcPts val="1000"/>
              </a:spcAft>
              <a:buSzPct val="100000"/>
              <a:buChar char="–"/>
            </a:pPr>
            <a:r>
              <a:rPr lang="en-US" sz="1500" dirty="0">
                <a:solidFill>
                  <a:srgbClr val="444444"/>
                </a:solidFill>
                <a:latin typeface="Calibri" pitchFamily="34" charset="0"/>
                <a:ea typeface="Calibri" pitchFamily="34" charset="0"/>
                <a:cs typeface="Calibri" pitchFamily="34" charset="0"/>
              </a:rPr>
              <a:t>Emergency access planning</a:t>
            </a:r>
            <a:endParaRPr lang="en-US" sz="1250" dirty="0"/>
          </a:p>
          <a:p>
            <a:pPr marL="342900" indent="-342900">
              <a:lnSpc>
                <a:spcPct val="95000"/>
              </a:lnSpc>
              <a:spcAft>
                <a:spcPts val="1000"/>
              </a:spcAft>
              <a:buSzPct val="100000"/>
              <a:buChar char="–"/>
            </a:pPr>
            <a:r>
              <a:rPr lang="en-US" sz="1500" dirty="0">
                <a:solidFill>
                  <a:srgbClr val="444444"/>
                </a:solidFill>
                <a:latin typeface="Calibri" pitchFamily="34" charset="0"/>
                <a:ea typeface="Calibri" pitchFamily="34" charset="0"/>
                <a:cs typeface="Calibri" pitchFamily="34" charset="0"/>
              </a:rPr>
              <a:t>Low road, water, and workforce impact</a:t>
            </a:r>
            <a:endParaRPr lang="en-US" sz="1250" dirty="0"/>
          </a:p>
        </p:txBody>
      </p:sp>
      <p:sp>
        <p:nvSpPr>
          <p:cNvPr id="12" name="Shape 9"/>
          <p:cNvSpPr/>
          <p:nvPr/>
        </p:nvSpPr>
        <p:spPr>
          <a:xfrm>
            <a:off x="6309360" y="1920240"/>
            <a:ext cx="5440680" cy="777240"/>
          </a:xfrm>
          <a:prstGeom prst="rect">
            <a:avLst/>
          </a:prstGeom>
          <a:solidFill>
            <a:srgbClr val="C99A3E"/>
          </a:solidFill>
        </p:spPr>
        <p:txBody>
          <a:bodyPr/>
          <a:lstStyle/>
          <a:p>
            <a:endParaRPr lang="en-US"/>
          </a:p>
        </p:txBody>
      </p:sp>
      <p:sp>
        <p:nvSpPr>
          <p:cNvPr id="13" name="Text 10"/>
          <p:cNvSpPr txBox="1"/>
          <p:nvPr/>
        </p:nvSpPr>
        <p:spPr>
          <a:xfrm>
            <a:off x="6583680" y="2029968"/>
            <a:ext cx="4892040" cy="32004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1B3350"/>
                </a:solidFill>
                <a:latin typeface="Calibri" pitchFamily="34" charset="0"/>
                <a:ea typeface="Calibri" pitchFamily="34" charset="0"/>
                <a:cs typeface="Calibri" pitchFamily="34" charset="0"/>
              </a:rPr>
              <a:t>LARGE / HYPERSCALE</a:t>
            </a:r>
            <a:endParaRPr lang="en-US" sz="1400" dirty="0"/>
          </a:p>
        </p:txBody>
      </p:sp>
      <p:sp>
        <p:nvSpPr>
          <p:cNvPr id="14" name="Text 11"/>
          <p:cNvSpPr txBox="1"/>
          <p:nvPr/>
        </p:nvSpPr>
        <p:spPr>
          <a:xfrm>
            <a:off x="6583680" y="2377440"/>
            <a:ext cx="4892040" cy="274320"/>
          </a:xfrm>
          <a:prstGeom prst="rect">
            <a:avLst/>
          </a:prstGeom>
          <a:noFill/>
        </p:spPr>
        <p:txBody>
          <a:bodyPr wrap="square" lIns="36576" tIns="18288" rIns="36576" bIns="18288" rtlCol="0" anchor="ctr">
            <a:normAutofit/>
          </a:bodyPr>
          <a:lstStyle/>
          <a:p>
            <a:pPr marL="0" indent="0">
              <a:lnSpc>
                <a:spcPct val="95000"/>
              </a:lnSpc>
              <a:buNone/>
            </a:pPr>
            <a:r>
              <a:rPr lang="en-US" sz="1312" dirty="0">
                <a:solidFill>
                  <a:srgbClr val="3B2E10"/>
                </a:solidFill>
                <a:latin typeface="Calibri" pitchFamily="34" charset="0"/>
                <a:ea typeface="Calibri" pitchFamily="34" charset="0"/>
                <a:cs typeface="Calibri" pitchFamily="34" charset="0"/>
              </a:rPr>
              <a:t>50–1,000+ acres  •  50 MW–1 GW+  •  cloud &amp; hyperscale operators</a:t>
            </a:r>
            <a:endParaRPr lang="en-US" sz="1050" dirty="0"/>
          </a:p>
        </p:txBody>
      </p:sp>
      <p:sp>
        <p:nvSpPr>
          <p:cNvPr id="15" name="Shape 12"/>
          <p:cNvSpPr/>
          <p:nvPr/>
        </p:nvSpPr>
        <p:spPr>
          <a:xfrm>
            <a:off x="6309360" y="2697480"/>
            <a:ext cx="5440680" cy="3200400"/>
          </a:xfrm>
          <a:prstGeom prst="rect">
            <a:avLst/>
          </a:prstGeom>
          <a:solidFill>
            <a:srgbClr val="1B3350"/>
          </a:solidFill>
        </p:spPr>
        <p:txBody>
          <a:bodyPr/>
          <a:lstStyle/>
          <a:p>
            <a:endParaRPr lang="en-US"/>
          </a:p>
        </p:txBody>
      </p:sp>
      <p:sp>
        <p:nvSpPr>
          <p:cNvPr id="16" name="Text 13"/>
          <p:cNvSpPr txBox="1"/>
          <p:nvPr/>
        </p:nvSpPr>
        <p:spPr>
          <a:xfrm>
            <a:off x="6583680" y="3017520"/>
            <a:ext cx="4892040" cy="2743200"/>
          </a:xfrm>
          <a:prstGeom prst="rect">
            <a:avLst/>
          </a:prstGeom>
          <a:noFill/>
        </p:spPr>
        <p:txBody>
          <a:bodyPr wrap="square" lIns="36576" tIns="18288" rIns="36576" bIns="18288" rtlCol="0" anchor="t">
            <a:normAutofit/>
          </a:bodyPr>
          <a:lstStyle/>
          <a:p>
            <a:pPr marL="342900" indent="-342900">
              <a:lnSpc>
                <a:spcPct val="95000"/>
              </a:lnSpc>
              <a:spcAft>
                <a:spcPts val="1000"/>
              </a:spcAft>
              <a:buSzPct val="100000"/>
              <a:buChar char="–"/>
            </a:pPr>
            <a:r>
              <a:rPr lang="en-US" sz="1500" dirty="0">
                <a:solidFill>
                  <a:srgbClr val="FFFFFF"/>
                </a:solidFill>
                <a:latin typeface="Calibri" pitchFamily="34" charset="0"/>
                <a:ea typeface="Calibri" pitchFamily="34" charset="0"/>
                <a:cs typeface="Calibri" pitchFamily="34" charset="0"/>
              </a:rPr>
              <a:t>Conditional use permit or special exception review</a:t>
            </a:r>
            <a:endParaRPr lang="en-US" sz="1250" dirty="0"/>
          </a:p>
          <a:p>
            <a:pPr marL="342900" indent="-342900">
              <a:lnSpc>
                <a:spcPct val="95000"/>
              </a:lnSpc>
              <a:spcAft>
                <a:spcPts val="1000"/>
              </a:spcAft>
              <a:buSzPct val="100000"/>
              <a:buChar char="–"/>
            </a:pPr>
            <a:r>
              <a:rPr lang="en-US" sz="1500" dirty="0">
                <a:solidFill>
                  <a:srgbClr val="FFFFFF"/>
                </a:solidFill>
                <a:latin typeface="Calibri" pitchFamily="34" charset="0"/>
                <a:ea typeface="Calibri" pitchFamily="34" charset="0"/>
                <a:cs typeface="Calibri" pitchFamily="34" charset="0"/>
              </a:rPr>
              <a:t>Agricultural &amp; industrial land-use impacts</a:t>
            </a:r>
            <a:endParaRPr lang="en-US" sz="1250" dirty="0"/>
          </a:p>
          <a:p>
            <a:pPr marL="342900" indent="-342900">
              <a:lnSpc>
                <a:spcPct val="95000"/>
              </a:lnSpc>
              <a:spcAft>
                <a:spcPts val="1000"/>
              </a:spcAft>
              <a:buSzPct val="100000"/>
              <a:buChar char="–"/>
            </a:pPr>
            <a:r>
              <a:rPr lang="en-US" sz="1500" dirty="0">
                <a:solidFill>
                  <a:srgbClr val="FFFFFF"/>
                </a:solidFill>
                <a:latin typeface="Calibri" pitchFamily="34" charset="0"/>
                <a:ea typeface="Calibri" pitchFamily="34" charset="0"/>
                <a:cs typeface="Calibri" pitchFamily="34" charset="0"/>
              </a:rPr>
              <a:t>Extensive road, water, and infrastructure upgrades</a:t>
            </a:r>
            <a:endParaRPr lang="en-US" sz="1250" dirty="0"/>
          </a:p>
          <a:p>
            <a:pPr marL="342900" indent="-342900">
              <a:lnSpc>
                <a:spcPct val="95000"/>
              </a:lnSpc>
              <a:spcAft>
                <a:spcPts val="1000"/>
              </a:spcAft>
              <a:buSzPct val="100000"/>
              <a:buChar char="–"/>
            </a:pPr>
            <a:r>
              <a:rPr lang="en-US" sz="1500" dirty="0">
                <a:solidFill>
                  <a:srgbClr val="FFFFFF"/>
                </a:solidFill>
                <a:latin typeface="Calibri" pitchFamily="34" charset="0"/>
                <a:ea typeface="Calibri" pitchFamily="34" charset="0"/>
                <a:cs typeface="Calibri" pitchFamily="34" charset="0"/>
              </a:rPr>
              <a:t>Long-term fiscal planning &amp; decommissioning assurance</a:t>
            </a:r>
            <a:endParaRPr lang="en-US" sz="1250" dirty="0"/>
          </a:p>
          <a:p>
            <a:pPr marL="342900" indent="-342900">
              <a:lnSpc>
                <a:spcPct val="95000"/>
              </a:lnSpc>
              <a:spcAft>
                <a:spcPts val="1000"/>
              </a:spcAft>
              <a:buSzPct val="100000"/>
              <a:buChar char="–"/>
            </a:pPr>
            <a:r>
              <a:rPr lang="en-US" sz="1500" dirty="0">
                <a:solidFill>
                  <a:srgbClr val="FFFFFF"/>
                </a:solidFill>
                <a:latin typeface="Calibri" pitchFamily="34" charset="0"/>
                <a:ea typeface="Calibri" pitchFamily="34" charset="0"/>
                <a:cs typeface="Calibri" pitchFamily="34" charset="0"/>
              </a:rPr>
              <a:t>Community benefit agreements &amp; sustained public engagement</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90053" y="228600"/>
            <a:ext cx="927322" cy="927322"/>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2900" b="1" dirty="0">
                <a:solidFill>
                  <a:srgbClr val="1B3350"/>
                </a:solidFill>
                <a:latin typeface="Georgia" pitchFamily="34" charset="0"/>
                <a:ea typeface="Georgia" pitchFamily="34" charset="0"/>
                <a:cs typeface="Georgia" pitchFamily="34" charset="0"/>
              </a:rPr>
              <a:t>Local Review Complements State &amp; Federal Permitting</a:t>
            </a:r>
            <a:endParaRPr lang="en-US" sz="2400" dirty="0"/>
          </a:p>
        </p:txBody>
      </p:sp>
      <p:sp>
        <p:nvSpPr>
          <p:cNvPr id="6" name="Text 3"/>
          <p:cNvSpPr txBox="1"/>
          <p:nvPr/>
        </p:nvSpPr>
        <p:spPr>
          <a:xfrm>
            <a:off x="457200" y="123444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1652" dirty="0">
                <a:solidFill>
                  <a:srgbClr val="444444"/>
                </a:solidFill>
                <a:latin typeface="Calibri" pitchFamily="34" charset="0"/>
                <a:ea typeface="Calibri" pitchFamily="34" charset="0"/>
                <a:cs typeface="Calibri" pitchFamily="34" charset="0"/>
              </a:rPr>
              <a:t>Counties coordinate with utilities and agencies, but must make zoning decisions independently. Decisions cannot be delayed or conditioned on the outcome of other processes.</a:t>
            </a:r>
            <a:endParaRPr lang="en-US" sz="1400" dirty="0"/>
          </a:p>
        </p:txBody>
      </p:sp>
      <p:sp>
        <p:nvSpPr>
          <p:cNvPr id="7" name="Shape 4"/>
          <p:cNvSpPr/>
          <p:nvPr/>
        </p:nvSpPr>
        <p:spPr>
          <a:xfrm>
            <a:off x="457200" y="1920240"/>
            <a:ext cx="1600200" cy="1371600"/>
          </a:xfrm>
          <a:prstGeom prst="rect">
            <a:avLst/>
          </a:prstGeom>
          <a:solidFill>
            <a:srgbClr val="1B3350"/>
          </a:solidFill>
        </p:spPr>
        <p:txBody>
          <a:bodyPr/>
          <a:lstStyle/>
          <a:p>
            <a:endParaRPr lang="en-US"/>
          </a:p>
        </p:txBody>
      </p:sp>
      <p:sp>
        <p:nvSpPr>
          <p:cNvPr id="8" name="Text 5"/>
          <p:cNvSpPr txBox="1"/>
          <p:nvPr/>
        </p:nvSpPr>
        <p:spPr>
          <a:xfrm>
            <a:off x="457200" y="1920240"/>
            <a:ext cx="1600200" cy="137160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LOCAL</a:t>
            </a:r>
            <a:endParaRPr lang="en-US" sz="1500" dirty="0"/>
          </a:p>
        </p:txBody>
      </p:sp>
      <p:sp>
        <p:nvSpPr>
          <p:cNvPr id="9" name="Shape 6"/>
          <p:cNvSpPr/>
          <p:nvPr/>
        </p:nvSpPr>
        <p:spPr>
          <a:xfrm>
            <a:off x="2057400" y="1920240"/>
            <a:ext cx="9646920" cy="1371600"/>
          </a:xfrm>
          <a:prstGeom prst="rect">
            <a:avLst/>
          </a:prstGeom>
          <a:solidFill>
            <a:srgbClr val="F0EDE3"/>
          </a:solidFill>
        </p:spPr>
        <p:txBody>
          <a:bodyPr/>
          <a:lstStyle/>
          <a:p>
            <a:endParaRPr lang="en-US"/>
          </a:p>
        </p:txBody>
      </p:sp>
      <p:sp>
        <p:nvSpPr>
          <p:cNvPr id="11" name="Text 8"/>
          <p:cNvSpPr txBox="1"/>
          <p:nvPr/>
        </p:nvSpPr>
        <p:spPr>
          <a:xfrm>
            <a:off x="2674189" y="2084832"/>
            <a:ext cx="8847251" cy="10515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CUPs, special exceptions, site plans, road-use &amp; benefit agreements, comp-plan consistency</a:t>
            </a:r>
            <a:endParaRPr lang="en-US" sz="1200" dirty="0"/>
          </a:p>
        </p:txBody>
      </p:sp>
      <p:sp>
        <p:nvSpPr>
          <p:cNvPr id="12" name="Shape 9"/>
          <p:cNvSpPr/>
          <p:nvPr/>
        </p:nvSpPr>
        <p:spPr>
          <a:xfrm>
            <a:off x="457200" y="3474720"/>
            <a:ext cx="1600200" cy="1371600"/>
          </a:xfrm>
          <a:prstGeom prst="rect">
            <a:avLst/>
          </a:prstGeom>
          <a:solidFill>
            <a:srgbClr val="6E7B3D"/>
          </a:solidFill>
        </p:spPr>
        <p:txBody>
          <a:bodyPr/>
          <a:lstStyle/>
          <a:p>
            <a:endParaRPr lang="en-US"/>
          </a:p>
        </p:txBody>
      </p:sp>
      <p:sp>
        <p:nvSpPr>
          <p:cNvPr id="13" name="Text 10"/>
          <p:cNvSpPr txBox="1"/>
          <p:nvPr/>
        </p:nvSpPr>
        <p:spPr>
          <a:xfrm>
            <a:off x="457200" y="3474720"/>
            <a:ext cx="1600200" cy="137160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STATE</a:t>
            </a:r>
            <a:endParaRPr lang="en-US" sz="1500" dirty="0"/>
          </a:p>
        </p:txBody>
      </p:sp>
      <p:sp>
        <p:nvSpPr>
          <p:cNvPr id="14" name="Shape 11"/>
          <p:cNvSpPr/>
          <p:nvPr/>
        </p:nvSpPr>
        <p:spPr>
          <a:xfrm>
            <a:off x="2133295" y="3474720"/>
            <a:ext cx="9646920" cy="1371600"/>
          </a:xfrm>
          <a:prstGeom prst="rect">
            <a:avLst/>
          </a:prstGeom>
          <a:solidFill>
            <a:srgbClr val="F0EDE3"/>
          </a:solidFill>
        </p:spPr>
        <p:txBody>
          <a:bodyPr/>
          <a:lstStyle/>
          <a:p>
            <a:endParaRPr lang="en-US"/>
          </a:p>
        </p:txBody>
      </p:sp>
      <p:sp>
        <p:nvSpPr>
          <p:cNvPr id="16" name="Text 13"/>
          <p:cNvSpPr txBox="1"/>
          <p:nvPr/>
        </p:nvSpPr>
        <p:spPr>
          <a:xfrm>
            <a:off x="2613804" y="3639312"/>
            <a:ext cx="8907636" cy="10515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LB1010 large-load review, LB1261 generation siting, air quality permits (e.g., backup generators), environmental &amp; highway permits</a:t>
            </a:r>
            <a:endParaRPr lang="en-US" sz="1200" dirty="0"/>
          </a:p>
        </p:txBody>
      </p:sp>
      <p:sp>
        <p:nvSpPr>
          <p:cNvPr id="17" name="Shape 14"/>
          <p:cNvSpPr/>
          <p:nvPr/>
        </p:nvSpPr>
        <p:spPr>
          <a:xfrm>
            <a:off x="457200" y="5029200"/>
            <a:ext cx="1600200" cy="1371600"/>
          </a:xfrm>
          <a:prstGeom prst="rect">
            <a:avLst/>
          </a:prstGeom>
          <a:solidFill>
            <a:srgbClr val="8A6C2E"/>
          </a:solidFill>
        </p:spPr>
        <p:txBody>
          <a:bodyPr/>
          <a:lstStyle/>
          <a:p>
            <a:endParaRPr lang="en-US"/>
          </a:p>
        </p:txBody>
      </p:sp>
      <p:sp>
        <p:nvSpPr>
          <p:cNvPr id="18" name="Text 15"/>
          <p:cNvSpPr txBox="1"/>
          <p:nvPr/>
        </p:nvSpPr>
        <p:spPr>
          <a:xfrm>
            <a:off x="457200" y="5029200"/>
            <a:ext cx="1600200" cy="1371600"/>
          </a:xfrm>
          <a:prstGeom prst="rect">
            <a:avLst/>
          </a:prstGeom>
          <a:noFill/>
        </p:spPr>
        <p:txBody>
          <a:bodyPr wrap="square" lIns="36576" tIns="18288" rIns="36576" bIns="18288" rtlCol="0" anchor="ctr">
            <a:normAutofit/>
          </a:bodyPr>
          <a:lstStyle/>
          <a:p>
            <a:pPr marL="0" indent="0" algn="ctr">
              <a:lnSpc>
                <a:spcPct val="95000"/>
              </a:lnSpc>
              <a:buNone/>
            </a:pPr>
            <a:r>
              <a:rPr lang="en-US" sz="1725" b="1" dirty="0">
                <a:solidFill>
                  <a:srgbClr val="FFFFFF"/>
                </a:solidFill>
                <a:latin typeface="Calibri" pitchFamily="34" charset="0"/>
                <a:ea typeface="Calibri" pitchFamily="34" charset="0"/>
                <a:cs typeface="Calibri" pitchFamily="34" charset="0"/>
              </a:rPr>
              <a:t>FEDERAL</a:t>
            </a:r>
            <a:endParaRPr lang="en-US" sz="1500" dirty="0"/>
          </a:p>
        </p:txBody>
      </p:sp>
      <p:sp>
        <p:nvSpPr>
          <p:cNvPr id="19" name="Shape 16"/>
          <p:cNvSpPr/>
          <p:nvPr/>
        </p:nvSpPr>
        <p:spPr>
          <a:xfrm>
            <a:off x="2057400" y="5029200"/>
            <a:ext cx="9646920" cy="1371600"/>
          </a:xfrm>
          <a:prstGeom prst="rect">
            <a:avLst/>
          </a:prstGeom>
          <a:solidFill>
            <a:srgbClr val="F0EDE3"/>
          </a:solidFill>
        </p:spPr>
        <p:txBody>
          <a:bodyPr/>
          <a:lstStyle/>
          <a:p>
            <a:endParaRPr lang="en-US"/>
          </a:p>
        </p:txBody>
      </p:sp>
      <p:sp>
        <p:nvSpPr>
          <p:cNvPr id="21" name="Text 18"/>
          <p:cNvSpPr txBox="1"/>
          <p:nvPr/>
        </p:nvSpPr>
        <p:spPr>
          <a:xfrm>
            <a:off x="2613804" y="5193792"/>
            <a:ext cx="8907636" cy="1051560"/>
          </a:xfrm>
          <a:prstGeom prst="rect">
            <a:avLst/>
          </a:prstGeom>
          <a:noFill/>
        </p:spPr>
        <p:txBody>
          <a:bodyPr wrap="square" lIns="36576" tIns="18288" rIns="36576" bIns="18288" rtlCol="0" anchor="ctr">
            <a:normAutofit/>
          </a:bodyPr>
          <a:lstStyle/>
          <a:p>
            <a:pPr marL="0" indent="0">
              <a:lnSpc>
                <a:spcPct val="95000"/>
              </a:lnSpc>
              <a:buNone/>
            </a:pPr>
            <a:r>
              <a:rPr lang="en-US" sz="1439" dirty="0">
                <a:solidFill>
                  <a:srgbClr val="444444"/>
                </a:solidFill>
                <a:latin typeface="Calibri" pitchFamily="34" charset="0"/>
                <a:ea typeface="Calibri" pitchFamily="34" charset="0"/>
                <a:cs typeface="Calibri" pitchFamily="34" charset="0"/>
              </a:rPr>
              <a:t>Air/water/hazmat compliance, wetlands &amp; waters, obstruction evaluation near airports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653623" y="99644"/>
            <a:ext cx="1263752" cy="1263752"/>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Key Siting Considerations for Data Centers</a:t>
            </a:r>
            <a:endParaRPr lang="en-US" sz="3000" dirty="0"/>
          </a:p>
        </p:txBody>
      </p:sp>
      <p:sp>
        <p:nvSpPr>
          <p:cNvPr id="6" name="Shape 3"/>
          <p:cNvSpPr/>
          <p:nvPr/>
        </p:nvSpPr>
        <p:spPr>
          <a:xfrm>
            <a:off x="457200" y="1463040"/>
            <a:ext cx="2084832" cy="54864"/>
          </a:xfrm>
          <a:prstGeom prst="rect">
            <a:avLst/>
          </a:prstGeom>
          <a:solidFill>
            <a:srgbClr val="6E7B3D"/>
          </a:solidFill>
        </p:spPr>
        <p:txBody>
          <a:bodyPr/>
          <a:lstStyle/>
          <a:p>
            <a:endParaRPr lang="en-US"/>
          </a:p>
        </p:txBody>
      </p:sp>
      <p:sp>
        <p:nvSpPr>
          <p:cNvPr id="7" name="Shape 4"/>
          <p:cNvSpPr/>
          <p:nvPr/>
        </p:nvSpPr>
        <p:spPr>
          <a:xfrm>
            <a:off x="457200" y="1517904"/>
            <a:ext cx="2084832" cy="1682496"/>
          </a:xfrm>
          <a:prstGeom prst="rect">
            <a:avLst/>
          </a:prstGeom>
          <a:solidFill>
            <a:srgbClr val="F0EDE3"/>
          </a:solidFill>
        </p:spPr>
        <p:txBody>
          <a:bodyPr/>
          <a:lstStyle/>
          <a:p>
            <a:endParaRPr lang="en-US"/>
          </a:p>
        </p:txBody>
      </p:sp>
      <p:sp>
        <p:nvSpPr>
          <p:cNvPr id="8" name="Text 5"/>
          <p:cNvSpPr txBox="1"/>
          <p:nvPr/>
        </p:nvSpPr>
        <p:spPr>
          <a:xfrm>
            <a:off x="621792" y="166420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Project Classification</a:t>
            </a:r>
            <a:endParaRPr lang="en-US" sz="1200" dirty="0"/>
          </a:p>
        </p:txBody>
      </p:sp>
      <p:sp>
        <p:nvSpPr>
          <p:cNvPr id="9" name="Text 6"/>
          <p:cNvSpPr txBox="1"/>
          <p:nvPr/>
        </p:nvSpPr>
        <p:spPr>
          <a:xfrm>
            <a:off x="621792" y="219456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Define size/impact tiers and which projects are permitted by right vs. conditional review.</a:t>
            </a:r>
            <a:endParaRPr lang="en-US" sz="950" dirty="0"/>
          </a:p>
        </p:txBody>
      </p:sp>
      <p:sp>
        <p:nvSpPr>
          <p:cNvPr id="10" name="Shape 7"/>
          <p:cNvSpPr/>
          <p:nvPr/>
        </p:nvSpPr>
        <p:spPr>
          <a:xfrm>
            <a:off x="2706624" y="1463040"/>
            <a:ext cx="2084832" cy="54864"/>
          </a:xfrm>
          <a:prstGeom prst="rect">
            <a:avLst/>
          </a:prstGeom>
          <a:solidFill>
            <a:srgbClr val="6E7B3D"/>
          </a:solidFill>
        </p:spPr>
        <p:txBody>
          <a:bodyPr/>
          <a:lstStyle/>
          <a:p>
            <a:endParaRPr lang="en-US"/>
          </a:p>
        </p:txBody>
      </p:sp>
      <p:sp>
        <p:nvSpPr>
          <p:cNvPr id="11" name="Shape 8"/>
          <p:cNvSpPr/>
          <p:nvPr/>
        </p:nvSpPr>
        <p:spPr>
          <a:xfrm>
            <a:off x="2706624" y="1517904"/>
            <a:ext cx="2084832" cy="1682496"/>
          </a:xfrm>
          <a:prstGeom prst="rect">
            <a:avLst/>
          </a:prstGeom>
          <a:solidFill>
            <a:srgbClr val="F0EDE3"/>
          </a:solidFill>
        </p:spPr>
        <p:txBody>
          <a:bodyPr/>
          <a:lstStyle/>
          <a:p>
            <a:endParaRPr lang="en-US"/>
          </a:p>
        </p:txBody>
      </p:sp>
      <p:sp>
        <p:nvSpPr>
          <p:cNvPr id="12" name="Text 9"/>
          <p:cNvSpPr txBox="1"/>
          <p:nvPr/>
        </p:nvSpPr>
        <p:spPr>
          <a:xfrm>
            <a:off x="2871216" y="166420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Infrastructure Readiness</a:t>
            </a:r>
            <a:endParaRPr lang="en-US" sz="1200" dirty="0"/>
          </a:p>
        </p:txBody>
      </p:sp>
      <p:sp>
        <p:nvSpPr>
          <p:cNvPr id="13" name="Text 10"/>
          <p:cNvSpPr txBox="1"/>
          <p:nvPr/>
        </p:nvSpPr>
        <p:spPr>
          <a:xfrm>
            <a:off x="2871216" y="219456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Electrical service, substations, fiber, water, wastewater, and emergency services capacity.</a:t>
            </a:r>
            <a:endParaRPr lang="en-US" sz="950" dirty="0"/>
          </a:p>
        </p:txBody>
      </p:sp>
      <p:sp>
        <p:nvSpPr>
          <p:cNvPr id="14" name="Shape 11"/>
          <p:cNvSpPr/>
          <p:nvPr/>
        </p:nvSpPr>
        <p:spPr>
          <a:xfrm>
            <a:off x="4956048" y="1463040"/>
            <a:ext cx="2084832" cy="54864"/>
          </a:xfrm>
          <a:prstGeom prst="rect">
            <a:avLst/>
          </a:prstGeom>
          <a:solidFill>
            <a:srgbClr val="6E7B3D"/>
          </a:solidFill>
        </p:spPr>
        <p:txBody>
          <a:bodyPr/>
          <a:lstStyle/>
          <a:p>
            <a:endParaRPr lang="en-US"/>
          </a:p>
        </p:txBody>
      </p:sp>
      <p:sp>
        <p:nvSpPr>
          <p:cNvPr id="15" name="Shape 12"/>
          <p:cNvSpPr/>
          <p:nvPr/>
        </p:nvSpPr>
        <p:spPr>
          <a:xfrm>
            <a:off x="4956048" y="1517904"/>
            <a:ext cx="2084832" cy="1682496"/>
          </a:xfrm>
          <a:prstGeom prst="rect">
            <a:avLst/>
          </a:prstGeom>
          <a:solidFill>
            <a:srgbClr val="F0EDE3"/>
          </a:solidFill>
        </p:spPr>
        <p:txBody>
          <a:bodyPr/>
          <a:lstStyle/>
          <a:p>
            <a:endParaRPr lang="en-US"/>
          </a:p>
        </p:txBody>
      </p:sp>
      <p:sp>
        <p:nvSpPr>
          <p:cNvPr id="16" name="Text 13"/>
          <p:cNvSpPr txBox="1"/>
          <p:nvPr/>
        </p:nvSpPr>
        <p:spPr>
          <a:xfrm>
            <a:off x="5120640" y="166420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Site Suitability</a:t>
            </a:r>
            <a:endParaRPr lang="en-US" sz="1200" dirty="0"/>
          </a:p>
        </p:txBody>
      </p:sp>
      <p:sp>
        <p:nvSpPr>
          <p:cNvPr id="17" name="Text 14"/>
          <p:cNvSpPr txBox="1"/>
          <p:nvPr/>
        </p:nvSpPr>
        <p:spPr>
          <a:xfrm>
            <a:off x="5120640" y="219456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Compatibility with agriculture, comp-plan alignment, and proximity to residences.</a:t>
            </a:r>
            <a:endParaRPr lang="en-US" sz="950" dirty="0"/>
          </a:p>
        </p:txBody>
      </p:sp>
      <p:sp>
        <p:nvSpPr>
          <p:cNvPr id="18" name="Shape 15"/>
          <p:cNvSpPr/>
          <p:nvPr/>
        </p:nvSpPr>
        <p:spPr>
          <a:xfrm>
            <a:off x="7205472" y="1463040"/>
            <a:ext cx="2084832" cy="54864"/>
          </a:xfrm>
          <a:prstGeom prst="rect">
            <a:avLst/>
          </a:prstGeom>
          <a:solidFill>
            <a:srgbClr val="6E7B3D"/>
          </a:solidFill>
        </p:spPr>
        <p:txBody>
          <a:bodyPr/>
          <a:lstStyle/>
          <a:p>
            <a:endParaRPr lang="en-US"/>
          </a:p>
        </p:txBody>
      </p:sp>
      <p:sp>
        <p:nvSpPr>
          <p:cNvPr id="19" name="Shape 16"/>
          <p:cNvSpPr/>
          <p:nvPr/>
        </p:nvSpPr>
        <p:spPr>
          <a:xfrm>
            <a:off x="7205472" y="1517904"/>
            <a:ext cx="2084832" cy="1682496"/>
          </a:xfrm>
          <a:prstGeom prst="rect">
            <a:avLst/>
          </a:prstGeom>
          <a:solidFill>
            <a:srgbClr val="F0EDE3"/>
          </a:solidFill>
        </p:spPr>
        <p:txBody>
          <a:bodyPr/>
          <a:lstStyle/>
          <a:p>
            <a:endParaRPr lang="en-US"/>
          </a:p>
        </p:txBody>
      </p:sp>
      <p:sp>
        <p:nvSpPr>
          <p:cNvPr id="20" name="Text 17"/>
          <p:cNvSpPr txBox="1"/>
          <p:nvPr/>
        </p:nvSpPr>
        <p:spPr>
          <a:xfrm>
            <a:off x="7370064" y="166420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Setbacks &amp; Screening</a:t>
            </a:r>
            <a:endParaRPr lang="en-US" sz="1200" dirty="0"/>
          </a:p>
        </p:txBody>
      </p:sp>
      <p:sp>
        <p:nvSpPr>
          <p:cNvPr id="21" name="Text 18"/>
          <p:cNvSpPr txBox="1"/>
          <p:nvPr/>
        </p:nvSpPr>
        <p:spPr>
          <a:xfrm>
            <a:off x="7370064" y="219456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Buffers, landscaping, lighting, and noise studies for larger facilities.</a:t>
            </a:r>
            <a:endParaRPr lang="en-US" sz="950" dirty="0"/>
          </a:p>
        </p:txBody>
      </p:sp>
      <p:sp>
        <p:nvSpPr>
          <p:cNvPr id="22" name="Shape 19"/>
          <p:cNvSpPr/>
          <p:nvPr/>
        </p:nvSpPr>
        <p:spPr>
          <a:xfrm>
            <a:off x="9454896" y="1463040"/>
            <a:ext cx="2084832" cy="54864"/>
          </a:xfrm>
          <a:prstGeom prst="rect">
            <a:avLst/>
          </a:prstGeom>
          <a:solidFill>
            <a:srgbClr val="6E7B3D"/>
          </a:solidFill>
        </p:spPr>
        <p:txBody>
          <a:bodyPr/>
          <a:lstStyle/>
          <a:p>
            <a:endParaRPr lang="en-US"/>
          </a:p>
        </p:txBody>
      </p:sp>
      <p:sp>
        <p:nvSpPr>
          <p:cNvPr id="23" name="Shape 20"/>
          <p:cNvSpPr/>
          <p:nvPr/>
        </p:nvSpPr>
        <p:spPr>
          <a:xfrm>
            <a:off x="9454896" y="1517904"/>
            <a:ext cx="2084832" cy="1682496"/>
          </a:xfrm>
          <a:prstGeom prst="rect">
            <a:avLst/>
          </a:prstGeom>
          <a:solidFill>
            <a:srgbClr val="F0EDE3"/>
          </a:solidFill>
        </p:spPr>
        <p:txBody>
          <a:bodyPr/>
          <a:lstStyle/>
          <a:p>
            <a:endParaRPr lang="en-US"/>
          </a:p>
        </p:txBody>
      </p:sp>
      <p:sp>
        <p:nvSpPr>
          <p:cNvPr id="24" name="Text 21"/>
          <p:cNvSpPr txBox="1"/>
          <p:nvPr/>
        </p:nvSpPr>
        <p:spPr>
          <a:xfrm>
            <a:off x="9619488" y="166420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Roads &amp; Construction</a:t>
            </a:r>
            <a:endParaRPr lang="en-US" sz="1200" dirty="0"/>
          </a:p>
        </p:txBody>
      </p:sp>
      <p:sp>
        <p:nvSpPr>
          <p:cNvPr id="25" name="Text 22"/>
          <p:cNvSpPr txBox="1"/>
          <p:nvPr/>
        </p:nvSpPr>
        <p:spPr>
          <a:xfrm>
            <a:off x="9619488" y="219456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Haul routes, bridge review, road-use agreements, and repair obligations.</a:t>
            </a:r>
            <a:endParaRPr lang="en-US" sz="950" dirty="0"/>
          </a:p>
        </p:txBody>
      </p:sp>
      <p:sp>
        <p:nvSpPr>
          <p:cNvPr id="26" name="Shape 23"/>
          <p:cNvSpPr/>
          <p:nvPr/>
        </p:nvSpPr>
        <p:spPr>
          <a:xfrm>
            <a:off x="457200" y="3383280"/>
            <a:ext cx="2084832" cy="54864"/>
          </a:xfrm>
          <a:prstGeom prst="rect">
            <a:avLst/>
          </a:prstGeom>
          <a:solidFill>
            <a:srgbClr val="C99A3E"/>
          </a:solidFill>
        </p:spPr>
        <p:txBody>
          <a:bodyPr/>
          <a:lstStyle/>
          <a:p>
            <a:endParaRPr lang="en-US"/>
          </a:p>
        </p:txBody>
      </p:sp>
      <p:sp>
        <p:nvSpPr>
          <p:cNvPr id="27" name="Shape 24"/>
          <p:cNvSpPr/>
          <p:nvPr/>
        </p:nvSpPr>
        <p:spPr>
          <a:xfrm>
            <a:off x="457200" y="3438144"/>
            <a:ext cx="2084832" cy="1682496"/>
          </a:xfrm>
          <a:prstGeom prst="rect">
            <a:avLst/>
          </a:prstGeom>
          <a:solidFill>
            <a:srgbClr val="F0EDE3"/>
          </a:solidFill>
        </p:spPr>
        <p:txBody>
          <a:bodyPr/>
          <a:lstStyle/>
          <a:p>
            <a:endParaRPr lang="en-US"/>
          </a:p>
        </p:txBody>
      </p:sp>
      <p:sp>
        <p:nvSpPr>
          <p:cNvPr id="28" name="Text 25"/>
          <p:cNvSpPr txBox="1"/>
          <p:nvPr/>
        </p:nvSpPr>
        <p:spPr>
          <a:xfrm>
            <a:off x="621792" y="358444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Water &amp; Cooling</a:t>
            </a:r>
            <a:endParaRPr lang="en-US" sz="1200" dirty="0"/>
          </a:p>
        </p:txBody>
      </p:sp>
      <p:sp>
        <p:nvSpPr>
          <p:cNvPr id="29" name="Text 26"/>
          <p:cNvSpPr txBox="1"/>
          <p:nvPr/>
        </p:nvSpPr>
        <p:spPr>
          <a:xfrm>
            <a:off x="621792" y="411480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Open- vs. closed-loop systems drive very different long-term water demand.</a:t>
            </a:r>
            <a:endParaRPr lang="en-US" sz="950" dirty="0"/>
          </a:p>
        </p:txBody>
      </p:sp>
      <p:sp>
        <p:nvSpPr>
          <p:cNvPr id="30" name="Shape 27"/>
          <p:cNvSpPr/>
          <p:nvPr/>
        </p:nvSpPr>
        <p:spPr>
          <a:xfrm>
            <a:off x="2706624" y="3383280"/>
            <a:ext cx="2084832" cy="54864"/>
          </a:xfrm>
          <a:prstGeom prst="rect">
            <a:avLst/>
          </a:prstGeom>
          <a:solidFill>
            <a:srgbClr val="C99A3E"/>
          </a:solidFill>
        </p:spPr>
        <p:txBody>
          <a:bodyPr/>
          <a:lstStyle/>
          <a:p>
            <a:endParaRPr lang="en-US"/>
          </a:p>
        </p:txBody>
      </p:sp>
      <p:sp>
        <p:nvSpPr>
          <p:cNvPr id="31" name="Shape 28"/>
          <p:cNvSpPr/>
          <p:nvPr/>
        </p:nvSpPr>
        <p:spPr>
          <a:xfrm>
            <a:off x="2706624" y="3438144"/>
            <a:ext cx="2084832" cy="1682496"/>
          </a:xfrm>
          <a:prstGeom prst="rect">
            <a:avLst/>
          </a:prstGeom>
          <a:solidFill>
            <a:srgbClr val="F0EDE3"/>
          </a:solidFill>
        </p:spPr>
        <p:txBody>
          <a:bodyPr/>
          <a:lstStyle/>
          <a:p>
            <a:endParaRPr lang="en-US"/>
          </a:p>
        </p:txBody>
      </p:sp>
      <p:sp>
        <p:nvSpPr>
          <p:cNvPr id="32" name="Text 29"/>
          <p:cNvSpPr txBox="1"/>
          <p:nvPr/>
        </p:nvSpPr>
        <p:spPr>
          <a:xfrm>
            <a:off x="2871216" y="358444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Drainage &amp; Stormwater</a:t>
            </a:r>
            <a:endParaRPr lang="en-US" sz="1200" dirty="0"/>
          </a:p>
        </p:txBody>
      </p:sp>
      <p:sp>
        <p:nvSpPr>
          <p:cNvPr id="33" name="Text 30"/>
          <p:cNvSpPr txBox="1"/>
          <p:nvPr/>
        </p:nvSpPr>
        <p:spPr>
          <a:xfrm>
            <a:off x="2871216" y="411480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Grading and access roads can affect drainage; coordinate with the NRD on larger projects.</a:t>
            </a:r>
            <a:endParaRPr lang="en-US" sz="950" dirty="0"/>
          </a:p>
        </p:txBody>
      </p:sp>
      <p:sp>
        <p:nvSpPr>
          <p:cNvPr id="34" name="Shape 31"/>
          <p:cNvSpPr/>
          <p:nvPr/>
        </p:nvSpPr>
        <p:spPr>
          <a:xfrm>
            <a:off x="4956048" y="3383280"/>
            <a:ext cx="2084832" cy="54864"/>
          </a:xfrm>
          <a:prstGeom prst="rect">
            <a:avLst/>
          </a:prstGeom>
          <a:solidFill>
            <a:srgbClr val="C99A3E"/>
          </a:solidFill>
        </p:spPr>
        <p:txBody>
          <a:bodyPr/>
          <a:lstStyle/>
          <a:p>
            <a:endParaRPr lang="en-US"/>
          </a:p>
        </p:txBody>
      </p:sp>
      <p:sp>
        <p:nvSpPr>
          <p:cNvPr id="35" name="Shape 32"/>
          <p:cNvSpPr/>
          <p:nvPr/>
        </p:nvSpPr>
        <p:spPr>
          <a:xfrm>
            <a:off x="4956048" y="3438144"/>
            <a:ext cx="2084832" cy="1682496"/>
          </a:xfrm>
          <a:prstGeom prst="rect">
            <a:avLst/>
          </a:prstGeom>
          <a:solidFill>
            <a:srgbClr val="F0EDE3"/>
          </a:solidFill>
        </p:spPr>
        <p:txBody>
          <a:bodyPr/>
          <a:lstStyle/>
          <a:p>
            <a:endParaRPr lang="en-US"/>
          </a:p>
        </p:txBody>
      </p:sp>
      <p:sp>
        <p:nvSpPr>
          <p:cNvPr id="36" name="Text 33"/>
          <p:cNvSpPr txBox="1"/>
          <p:nvPr/>
        </p:nvSpPr>
        <p:spPr>
          <a:xfrm>
            <a:off x="5120640" y="358444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Emergency Response</a:t>
            </a:r>
            <a:endParaRPr lang="en-US" sz="1200" dirty="0"/>
          </a:p>
        </p:txBody>
      </p:sp>
      <p:sp>
        <p:nvSpPr>
          <p:cNvPr id="37" name="Text 34"/>
          <p:cNvSpPr txBox="1"/>
          <p:nvPr/>
        </p:nvSpPr>
        <p:spPr>
          <a:xfrm>
            <a:off x="5120640" y="411480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Coordination with fire, EMS, and law enforcement on backup power and hazmat.</a:t>
            </a:r>
            <a:endParaRPr lang="en-US" sz="950" dirty="0"/>
          </a:p>
        </p:txBody>
      </p:sp>
      <p:sp>
        <p:nvSpPr>
          <p:cNvPr id="38" name="Shape 35"/>
          <p:cNvSpPr/>
          <p:nvPr/>
        </p:nvSpPr>
        <p:spPr>
          <a:xfrm>
            <a:off x="7205472" y="3383280"/>
            <a:ext cx="2084832" cy="54864"/>
          </a:xfrm>
          <a:prstGeom prst="rect">
            <a:avLst/>
          </a:prstGeom>
          <a:solidFill>
            <a:srgbClr val="C99A3E"/>
          </a:solidFill>
        </p:spPr>
        <p:txBody>
          <a:bodyPr/>
          <a:lstStyle/>
          <a:p>
            <a:endParaRPr lang="en-US"/>
          </a:p>
        </p:txBody>
      </p:sp>
      <p:sp>
        <p:nvSpPr>
          <p:cNvPr id="39" name="Shape 36"/>
          <p:cNvSpPr/>
          <p:nvPr/>
        </p:nvSpPr>
        <p:spPr>
          <a:xfrm>
            <a:off x="7205472" y="3438144"/>
            <a:ext cx="2084832" cy="1682496"/>
          </a:xfrm>
          <a:prstGeom prst="rect">
            <a:avLst/>
          </a:prstGeom>
          <a:solidFill>
            <a:srgbClr val="F0EDE3"/>
          </a:solidFill>
        </p:spPr>
        <p:txBody>
          <a:bodyPr/>
          <a:lstStyle/>
          <a:p>
            <a:endParaRPr lang="en-US"/>
          </a:p>
        </p:txBody>
      </p:sp>
      <p:sp>
        <p:nvSpPr>
          <p:cNvPr id="40" name="Text 37"/>
          <p:cNvSpPr txBox="1"/>
          <p:nvPr/>
        </p:nvSpPr>
        <p:spPr>
          <a:xfrm>
            <a:off x="7370064" y="358444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Decommissioning</a:t>
            </a:r>
            <a:endParaRPr lang="en-US" sz="1200" dirty="0"/>
          </a:p>
        </p:txBody>
      </p:sp>
      <p:sp>
        <p:nvSpPr>
          <p:cNvPr id="41" name="Text 38"/>
          <p:cNvSpPr txBox="1"/>
          <p:nvPr/>
        </p:nvSpPr>
        <p:spPr>
          <a:xfrm>
            <a:off x="7370064" y="411480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Financial assurance — bonds or letters of credit — reviewed periodically.</a:t>
            </a:r>
            <a:endParaRPr lang="en-US" sz="950" dirty="0"/>
          </a:p>
        </p:txBody>
      </p:sp>
      <p:sp>
        <p:nvSpPr>
          <p:cNvPr id="42" name="Shape 39"/>
          <p:cNvSpPr/>
          <p:nvPr/>
        </p:nvSpPr>
        <p:spPr>
          <a:xfrm>
            <a:off x="9454896" y="3383280"/>
            <a:ext cx="2084832" cy="54864"/>
          </a:xfrm>
          <a:prstGeom prst="rect">
            <a:avLst/>
          </a:prstGeom>
          <a:solidFill>
            <a:srgbClr val="C99A3E"/>
          </a:solidFill>
        </p:spPr>
        <p:txBody>
          <a:bodyPr/>
          <a:lstStyle/>
          <a:p>
            <a:endParaRPr lang="en-US"/>
          </a:p>
        </p:txBody>
      </p:sp>
      <p:sp>
        <p:nvSpPr>
          <p:cNvPr id="43" name="Shape 40"/>
          <p:cNvSpPr/>
          <p:nvPr/>
        </p:nvSpPr>
        <p:spPr>
          <a:xfrm>
            <a:off x="9454896" y="3438144"/>
            <a:ext cx="2084832" cy="1682496"/>
          </a:xfrm>
          <a:prstGeom prst="rect">
            <a:avLst/>
          </a:prstGeom>
          <a:solidFill>
            <a:srgbClr val="F0EDE3"/>
          </a:solidFill>
        </p:spPr>
        <p:txBody>
          <a:bodyPr/>
          <a:lstStyle/>
          <a:p>
            <a:endParaRPr lang="en-US"/>
          </a:p>
        </p:txBody>
      </p:sp>
      <p:sp>
        <p:nvSpPr>
          <p:cNvPr id="44" name="Text 41"/>
          <p:cNvSpPr txBox="1"/>
          <p:nvPr/>
        </p:nvSpPr>
        <p:spPr>
          <a:xfrm>
            <a:off x="9619488" y="3584448"/>
            <a:ext cx="1847088" cy="502920"/>
          </a:xfrm>
          <a:prstGeom prst="rect">
            <a:avLst/>
          </a:prstGeom>
          <a:noFill/>
        </p:spPr>
        <p:txBody>
          <a:bodyPr wrap="square" lIns="36576" tIns="18288" rIns="36576" bIns="18288" rtlCol="0" anchor="t">
            <a:normAutofit/>
          </a:bodyPr>
          <a:lstStyle/>
          <a:p>
            <a:pPr marL="0" indent="0">
              <a:lnSpc>
                <a:spcPct val="95000"/>
              </a:lnSpc>
              <a:buNone/>
            </a:pPr>
            <a:r>
              <a:rPr lang="en-US" sz="1439" b="1" dirty="0">
                <a:solidFill>
                  <a:srgbClr val="1B3350"/>
                </a:solidFill>
                <a:latin typeface="Calibri" pitchFamily="34" charset="0"/>
                <a:ea typeface="Calibri" pitchFamily="34" charset="0"/>
                <a:cs typeface="Calibri" pitchFamily="34" charset="0"/>
              </a:rPr>
              <a:t>Non-Participating Landowners</a:t>
            </a:r>
            <a:endParaRPr lang="en-US" sz="1200" dirty="0"/>
          </a:p>
        </p:txBody>
      </p:sp>
      <p:sp>
        <p:nvSpPr>
          <p:cNvPr id="45" name="Text 42"/>
          <p:cNvSpPr txBox="1"/>
          <p:nvPr/>
        </p:nvSpPr>
        <p:spPr>
          <a:xfrm>
            <a:off x="9619488" y="4114800"/>
            <a:ext cx="1847088" cy="1051560"/>
          </a:xfrm>
          <a:prstGeom prst="rect">
            <a:avLst/>
          </a:prstGeom>
          <a:noFill/>
        </p:spPr>
        <p:txBody>
          <a:bodyPr wrap="square" lIns="36576" tIns="18288" rIns="36576" bIns="18288" rtlCol="0" anchor="t">
            <a:normAutofit/>
          </a:bodyPr>
          <a:lstStyle/>
          <a:p>
            <a:pPr marL="0" indent="0">
              <a:lnSpc>
                <a:spcPct val="95000"/>
              </a:lnSpc>
              <a:buNone/>
            </a:pPr>
            <a:r>
              <a:rPr lang="en-US" sz="1235" dirty="0">
                <a:solidFill>
                  <a:srgbClr val="444444"/>
                </a:solidFill>
                <a:latin typeface="Calibri" pitchFamily="34" charset="0"/>
                <a:ea typeface="Calibri" pitchFamily="34" charset="0"/>
                <a:cs typeface="Calibri" pitchFamily="34" charset="0"/>
              </a:rPr>
              <a:t>Clear engagement processes for neighbors not part of the project.</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843404" y="228599"/>
            <a:ext cx="1073971" cy="1073971"/>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Economic &amp; Tax Implications</a:t>
            </a:r>
            <a:endParaRPr lang="en-US" sz="3000" dirty="0"/>
          </a:p>
        </p:txBody>
      </p:sp>
      <p:sp>
        <p:nvSpPr>
          <p:cNvPr id="6" name="Shape 3"/>
          <p:cNvSpPr/>
          <p:nvPr/>
        </p:nvSpPr>
        <p:spPr>
          <a:xfrm>
            <a:off x="457200" y="1463040"/>
            <a:ext cx="5440680" cy="4937760"/>
          </a:xfrm>
          <a:prstGeom prst="roundRect">
            <a:avLst>
              <a:gd name="adj" fmla="val 1111"/>
            </a:avLst>
          </a:prstGeom>
          <a:solidFill>
            <a:srgbClr val="1B3350"/>
          </a:solidFill>
        </p:spPr>
        <p:txBody>
          <a:bodyPr/>
          <a:lstStyle/>
          <a:p>
            <a:endParaRPr lang="en-US"/>
          </a:p>
        </p:txBody>
      </p:sp>
      <p:sp>
        <p:nvSpPr>
          <p:cNvPr id="7" name="Text 4"/>
          <p:cNvSpPr txBox="1"/>
          <p:nvPr/>
        </p:nvSpPr>
        <p:spPr>
          <a:xfrm>
            <a:off x="777240" y="1737360"/>
            <a:ext cx="480060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C99A3E"/>
                </a:solidFill>
                <a:latin typeface="Calibri" pitchFamily="34" charset="0"/>
                <a:ea typeface="Calibri" pitchFamily="34" charset="0"/>
                <a:cs typeface="Calibri" pitchFamily="34" charset="0"/>
              </a:rPr>
              <a:t>What Data Centers Can Bring</a:t>
            </a:r>
            <a:endParaRPr lang="en-US" sz="1500" dirty="0"/>
          </a:p>
        </p:txBody>
      </p:sp>
      <p:sp>
        <p:nvSpPr>
          <p:cNvPr id="8" name="Text 5"/>
          <p:cNvSpPr txBox="1"/>
          <p:nvPr/>
        </p:nvSpPr>
        <p:spPr>
          <a:xfrm>
            <a:off x="777240" y="2518914"/>
            <a:ext cx="4800600" cy="2441276"/>
          </a:xfrm>
          <a:prstGeom prst="rect">
            <a:avLst/>
          </a:prstGeom>
          <a:noFill/>
        </p:spPr>
        <p:txBody>
          <a:bodyPr wrap="square" lIns="36576" tIns="18288" rIns="36576" bIns="18288" rtlCol="0" anchor="t">
            <a:normAutofit/>
          </a:bodyPr>
          <a:lstStyle/>
          <a:p>
            <a:pPr marL="342900" indent="-342900">
              <a:lnSpc>
                <a:spcPct val="95000"/>
              </a:lnSpc>
              <a:spcAft>
                <a:spcPts val="1400"/>
              </a:spcAft>
              <a:buSzPct val="100000"/>
              <a:buChar char="•"/>
            </a:pPr>
            <a:r>
              <a:rPr lang="en-US" sz="1550" dirty="0">
                <a:solidFill>
                  <a:srgbClr val="FFFFFF"/>
                </a:solidFill>
                <a:latin typeface="Calibri" pitchFamily="34" charset="0"/>
                <a:ea typeface="Calibri" pitchFamily="34" charset="0"/>
                <a:cs typeface="Calibri" pitchFamily="34" charset="0"/>
              </a:rPr>
              <a:t>Significant tax revenue and construction spending</a:t>
            </a:r>
            <a:endParaRPr lang="en-US" sz="1300" dirty="0"/>
          </a:p>
          <a:p>
            <a:pPr marL="342900" indent="-342900">
              <a:lnSpc>
                <a:spcPct val="95000"/>
              </a:lnSpc>
              <a:spcAft>
                <a:spcPts val="1400"/>
              </a:spcAft>
              <a:buSzPct val="100000"/>
              <a:buChar char="•"/>
            </a:pPr>
            <a:r>
              <a:rPr lang="en-US" sz="1550" dirty="0">
                <a:solidFill>
                  <a:srgbClr val="FFFFFF"/>
                </a:solidFill>
                <a:latin typeface="Calibri" pitchFamily="34" charset="0"/>
                <a:ea typeface="Calibri" pitchFamily="34" charset="0"/>
                <a:cs typeface="Calibri" pitchFamily="34" charset="0"/>
              </a:rPr>
              <a:t>Temporary construction-phase workforce demand</a:t>
            </a:r>
            <a:endParaRPr lang="en-US" sz="1300" dirty="0"/>
          </a:p>
          <a:p>
            <a:pPr marL="342900" indent="-342900">
              <a:lnSpc>
                <a:spcPct val="95000"/>
              </a:lnSpc>
              <a:spcAft>
                <a:spcPts val="1400"/>
              </a:spcAft>
              <a:buSzPct val="100000"/>
              <a:buChar char="•"/>
            </a:pPr>
            <a:r>
              <a:rPr lang="en-US" sz="1550" dirty="0">
                <a:solidFill>
                  <a:srgbClr val="FFFFFF"/>
                </a:solidFill>
                <a:latin typeface="Calibri" pitchFamily="34" charset="0"/>
                <a:ea typeface="Calibri" pitchFamily="34" charset="0"/>
                <a:cs typeface="Calibri" pitchFamily="34" charset="0"/>
              </a:rPr>
              <a:t>Ongoing economic activity,  with permanent jobs</a:t>
            </a:r>
            <a:endParaRPr lang="en-US" sz="1300" dirty="0"/>
          </a:p>
          <a:p>
            <a:pPr marL="342900" indent="-342900">
              <a:lnSpc>
                <a:spcPct val="95000"/>
              </a:lnSpc>
              <a:spcAft>
                <a:spcPts val="1400"/>
              </a:spcAft>
              <a:buSzPct val="100000"/>
              <a:buChar char="•"/>
            </a:pPr>
            <a:r>
              <a:rPr lang="en-US" sz="1550" dirty="0">
                <a:solidFill>
                  <a:srgbClr val="FFFFFF"/>
                </a:solidFill>
                <a:latin typeface="Calibri" pitchFamily="34" charset="0"/>
                <a:ea typeface="Calibri" pitchFamily="34" charset="0"/>
                <a:cs typeface="Calibri" pitchFamily="34" charset="0"/>
              </a:rPr>
              <a:t>Investment that can support the broader property tax base</a:t>
            </a:r>
            <a:endParaRPr lang="en-US" sz="1300" dirty="0"/>
          </a:p>
        </p:txBody>
      </p:sp>
      <p:sp>
        <p:nvSpPr>
          <p:cNvPr id="9" name="Shape 6"/>
          <p:cNvSpPr/>
          <p:nvPr/>
        </p:nvSpPr>
        <p:spPr>
          <a:xfrm>
            <a:off x="6309360" y="1463040"/>
            <a:ext cx="5440680" cy="4937760"/>
          </a:xfrm>
          <a:prstGeom prst="roundRect">
            <a:avLst>
              <a:gd name="adj" fmla="val 1111"/>
            </a:avLst>
          </a:prstGeom>
          <a:solidFill>
            <a:srgbClr val="F0EDE3"/>
          </a:solidFill>
        </p:spPr>
        <p:txBody>
          <a:bodyPr/>
          <a:lstStyle/>
          <a:p>
            <a:endParaRPr lang="en-US"/>
          </a:p>
        </p:txBody>
      </p:sp>
      <p:sp>
        <p:nvSpPr>
          <p:cNvPr id="10" name="Text 7"/>
          <p:cNvSpPr txBox="1"/>
          <p:nvPr/>
        </p:nvSpPr>
        <p:spPr>
          <a:xfrm>
            <a:off x="6629400" y="1737360"/>
            <a:ext cx="480060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What Counties Should Evaluate</a:t>
            </a:r>
            <a:endParaRPr lang="en-US" sz="1500" dirty="0"/>
          </a:p>
        </p:txBody>
      </p:sp>
      <p:sp>
        <p:nvSpPr>
          <p:cNvPr id="11" name="Text 8"/>
          <p:cNvSpPr txBox="1"/>
          <p:nvPr/>
        </p:nvSpPr>
        <p:spPr>
          <a:xfrm>
            <a:off x="6629400" y="2377440"/>
            <a:ext cx="4800600" cy="2082417"/>
          </a:xfrm>
          <a:prstGeom prst="rect">
            <a:avLst/>
          </a:prstGeom>
          <a:noFill/>
        </p:spPr>
        <p:txBody>
          <a:bodyPr wrap="square" lIns="36576" tIns="18288" rIns="36576" bIns="18288" rtlCol="0" anchor="t">
            <a:normAutofit/>
          </a:bodyPr>
          <a:lstStyle/>
          <a:p>
            <a:pPr marL="342900" indent="-342900">
              <a:lnSpc>
                <a:spcPct val="95000"/>
              </a:lnSpc>
              <a:spcAft>
                <a:spcPts val="1400"/>
              </a:spcAft>
              <a:buSzPct val="100000"/>
              <a:buChar char="•"/>
            </a:pPr>
            <a:r>
              <a:rPr lang="en-US" sz="1550" dirty="0">
                <a:solidFill>
                  <a:srgbClr val="444444"/>
                </a:solidFill>
                <a:latin typeface="Calibri" pitchFamily="34" charset="0"/>
                <a:ea typeface="Calibri" pitchFamily="34" charset="0"/>
                <a:cs typeface="Calibri" pitchFamily="34" charset="0"/>
              </a:rPr>
              <a:t>Pre- and post-project fiscal and service impacts</a:t>
            </a:r>
            <a:endParaRPr lang="en-US" sz="1300" dirty="0"/>
          </a:p>
          <a:p>
            <a:pPr marL="342900" indent="-342900">
              <a:lnSpc>
                <a:spcPct val="95000"/>
              </a:lnSpc>
              <a:spcAft>
                <a:spcPts val="1400"/>
              </a:spcAft>
              <a:buSzPct val="100000"/>
              <a:buChar char="•"/>
            </a:pPr>
            <a:r>
              <a:rPr lang="en-US" sz="1550" dirty="0">
                <a:solidFill>
                  <a:srgbClr val="444444"/>
                </a:solidFill>
                <a:latin typeface="Calibri" pitchFamily="34" charset="0"/>
                <a:ea typeface="Calibri" pitchFamily="34" charset="0"/>
                <a:cs typeface="Calibri" pitchFamily="34" charset="0"/>
              </a:rPr>
              <a:t>Housing and lodging capacity for workforce influx</a:t>
            </a:r>
            <a:endParaRPr lang="en-US" sz="1300" dirty="0"/>
          </a:p>
          <a:p>
            <a:pPr marL="342900" indent="-342900">
              <a:lnSpc>
                <a:spcPct val="95000"/>
              </a:lnSpc>
              <a:spcAft>
                <a:spcPts val="1400"/>
              </a:spcAft>
              <a:buSzPct val="100000"/>
              <a:buChar char="•"/>
            </a:pPr>
            <a:r>
              <a:rPr lang="en-US" sz="1550" dirty="0">
                <a:solidFill>
                  <a:srgbClr val="444444"/>
                </a:solidFill>
                <a:latin typeface="Calibri" pitchFamily="34" charset="0"/>
                <a:ea typeface="Calibri" pitchFamily="34" charset="0"/>
                <a:cs typeface="Calibri" pitchFamily="34" charset="0"/>
              </a:rPr>
              <a:t>Traffic, road wear, and public-service demands</a:t>
            </a:r>
            <a:endParaRPr lang="en-US" sz="1300" dirty="0"/>
          </a:p>
          <a:p>
            <a:pPr marL="342900" indent="-342900">
              <a:lnSpc>
                <a:spcPct val="95000"/>
              </a:lnSpc>
              <a:spcAft>
                <a:spcPts val="1400"/>
              </a:spcAft>
              <a:buSzPct val="100000"/>
              <a:buChar char="•"/>
            </a:pPr>
            <a:r>
              <a:rPr lang="en-US" sz="1550" dirty="0">
                <a:solidFill>
                  <a:srgbClr val="444444"/>
                </a:solidFill>
                <a:latin typeface="Calibri" pitchFamily="34" charset="0"/>
                <a:ea typeface="Calibri" pitchFamily="34" charset="0"/>
                <a:cs typeface="Calibri" pitchFamily="34" charset="0"/>
              </a:rPr>
              <a:t>Emergency response coordination</a:t>
            </a:r>
            <a:endParaRPr lang="en-US" sz="1300" dirty="0"/>
          </a:p>
          <a:p>
            <a:pPr marL="342900" indent="-342900">
              <a:lnSpc>
                <a:spcPct val="95000"/>
              </a:lnSpc>
              <a:spcAft>
                <a:spcPts val="1400"/>
              </a:spcAft>
              <a:buSzPct val="100000"/>
              <a:buChar char="•"/>
            </a:pPr>
            <a:r>
              <a:rPr lang="en-US" sz="1550" dirty="0">
                <a:solidFill>
                  <a:srgbClr val="444444"/>
                </a:solidFill>
                <a:latin typeface="Calibri" pitchFamily="34" charset="0"/>
                <a:ea typeface="Calibri" pitchFamily="34" charset="0"/>
                <a:cs typeface="Calibri" pitchFamily="34" charset="0"/>
              </a:rPr>
              <a:t>Decommissioning implications</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12415" y="228600"/>
            <a:ext cx="1004960" cy="1004960"/>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Community Benefit Agreements (CBAs)</a:t>
            </a:r>
            <a:endParaRPr lang="en-US" sz="3000" dirty="0"/>
          </a:p>
        </p:txBody>
      </p:sp>
      <p:sp>
        <p:nvSpPr>
          <p:cNvPr id="6" name="Shape 3"/>
          <p:cNvSpPr/>
          <p:nvPr/>
        </p:nvSpPr>
        <p:spPr>
          <a:xfrm>
            <a:off x="457200" y="1417320"/>
            <a:ext cx="11247120" cy="1051560"/>
          </a:xfrm>
          <a:prstGeom prst="roundRect">
            <a:avLst>
              <a:gd name="adj" fmla="val 6957"/>
            </a:avLst>
          </a:prstGeom>
          <a:solidFill>
            <a:srgbClr val="F2E4C4"/>
          </a:solidFill>
          <a:ln w="15875">
            <a:solidFill>
              <a:srgbClr val="C99A3E"/>
            </a:solidFill>
            <a:prstDash val="solid"/>
          </a:ln>
        </p:spPr>
        <p:txBody>
          <a:bodyPr/>
          <a:lstStyle/>
          <a:p>
            <a:endParaRPr lang="en-US"/>
          </a:p>
        </p:txBody>
      </p:sp>
      <p:sp>
        <p:nvSpPr>
          <p:cNvPr id="7" name="Text 4"/>
          <p:cNvSpPr txBox="1"/>
          <p:nvPr/>
        </p:nvSpPr>
        <p:spPr>
          <a:xfrm>
            <a:off x="777240" y="1554480"/>
            <a:ext cx="10607040" cy="777240"/>
          </a:xfrm>
          <a:prstGeom prst="rect">
            <a:avLst/>
          </a:prstGeom>
          <a:noFill/>
        </p:spPr>
        <p:txBody>
          <a:bodyPr wrap="square" lIns="36576" tIns="18288" rIns="36576" bIns="18288" rtlCol="0" anchor="ctr">
            <a:normAutofit/>
          </a:bodyPr>
          <a:lstStyle/>
          <a:p>
            <a:pPr marL="0" indent="0">
              <a:lnSpc>
                <a:spcPct val="95000"/>
              </a:lnSpc>
              <a:buNone/>
            </a:pPr>
            <a:r>
              <a:rPr lang="en-US" sz="1652" b="1" dirty="0">
                <a:solidFill>
                  <a:srgbClr val="002060"/>
                </a:solidFill>
                <a:latin typeface="Calibri" pitchFamily="34" charset="0"/>
                <a:ea typeface="Calibri" pitchFamily="34" charset="0"/>
                <a:cs typeface="Calibri" pitchFamily="34" charset="0"/>
              </a:rPr>
              <a:t>An agreement identifying specific benefits a developer will provide to a community — infrastructure improvements, workforce development, public services, or other measures addressing project impacts</a:t>
            </a:r>
            <a:r>
              <a:rPr lang="en-US" sz="1652" i="1" dirty="0">
                <a:solidFill>
                  <a:srgbClr val="002060"/>
                </a:solidFill>
                <a:latin typeface="Calibri" pitchFamily="34" charset="0"/>
                <a:ea typeface="Calibri" pitchFamily="34" charset="0"/>
                <a:cs typeface="Calibri" pitchFamily="34" charset="0"/>
              </a:rPr>
              <a:t>.</a:t>
            </a:r>
            <a:endParaRPr lang="en-US" sz="1400" dirty="0">
              <a:solidFill>
                <a:srgbClr val="002060"/>
              </a:solidFill>
            </a:endParaRPr>
          </a:p>
        </p:txBody>
      </p:sp>
      <p:sp>
        <p:nvSpPr>
          <p:cNvPr id="8" name="Shape 5"/>
          <p:cNvSpPr/>
          <p:nvPr/>
        </p:nvSpPr>
        <p:spPr>
          <a:xfrm>
            <a:off x="457200" y="2697480"/>
            <a:ext cx="2697480" cy="777240"/>
          </a:xfrm>
          <a:prstGeom prst="roundRect">
            <a:avLst>
              <a:gd name="adj" fmla="val 7059"/>
            </a:avLst>
          </a:prstGeom>
          <a:solidFill>
            <a:srgbClr val="F0EDE3"/>
          </a:solidFill>
        </p:spPr>
        <p:txBody>
          <a:bodyPr/>
          <a:lstStyle/>
          <a:p>
            <a:endParaRPr lang="en-US"/>
          </a:p>
        </p:txBody>
      </p:sp>
      <p:sp>
        <p:nvSpPr>
          <p:cNvPr id="9" name="Text 6"/>
          <p:cNvSpPr txBox="1"/>
          <p:nvPr/>
        </p:nvSpPr>
        <p:spPr>
          <a:xfrm>
            <a:off x="594360" y="2697480"/>
            <a:ext cx="2423160" cy="77724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Road &amp; bridge improvements</a:t>
            </a:r>
            <a:endParaRPr lang="en-US" sz="1200" dirty="0"/>
          </a:p>
        </p:txBody>
      </p:sp>
      <p:sp>
        <p:nvSpPr>
          <p:cNvPr id="10" name="Shape 7"/>
          <p:cNvSpPr/>
          <p:nvPr/>
        </p:nvSpPr>
        <p:spPr>
          <a:xfrm>
            <a:off x="3300984" y="2697480"/>
            <a:ext cx="2697480" cy="777240"/>
          </a:xfrm>
          <a:prstGeom prst="roundRect">
            <a:avLst>
              <a:gd name="adj" fmla="val 7059"/>
            </a:avLst>
          </a:prstGeom>
          <a:solidFill>
            <a:srgbClr val="F0EDE3"/>
          </a:solidFill>
        </p:spPr>
        <p:txBody>
          <a:bodyPr/>
          <a:lstStyle/>
          <a:p>
            <a:endParaRPr lang="en-US"/>
          </a:p>
        </p:txBody>
      </p:sp>
      <p:sp>
        <p:nvSpPr>
          <p:cNvPr id="11" name="Text 8"/>
          <p:cNvSpPr txBox="1"/>
          <p:nvPr/>
        </p:nvSpPr>
        <p:spPr>
          <a:xfrm>
            <a:off x="3438144" y="2697480"/>
            <a:ext cx="2423160" cy="77724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Infrastructure upgrades</a:t>
            </a:r>
            <a:endParaRPr lang="en-US" sz="1200" dirty="0"/>
          </a:p>
        </p:txBody>
      </p:sp>
      <p:sp>
        <p:nvSpPr>
          <p:cNvPr id="12" name="Shape 9"/>
          <p:cNvSpPr/>
          <p:nvPr/>
        </p:nvSpPr>
        <p:spPr>
          <a:xfrm>
            <a:off x="6144768" y="2697480"/>
            <a:ext cx="2697480" cy="777240"/>
          </a:xfrm>
          <a:prstGeom prst="roundRect">
            <a:avLst>
              <a:gd name="adj" fmla="val 7059"/>
            </a:avLst>
          </a:prstGeom>
          <a:solidFill>
            <a:srgbClr val="F0EDE3"/>
          </a:solidFill>
        </p:spPr>
        <p:txBody>
          <a:bodyPr/>
          <a:lstStyle/>
          <a:p>
            <a:endParaRPr lang="en-US"/>
          </a:p>
        </p:txBody>
      </p:sp>
      <p:sp>
        <p:nvSpPr>
          <p:cNvPr id="13" name="Text 10"/>
          <p:cNvSpPr txBox="1"/>
          <p:nvPr/>
        </p:nvSpPr>
        <p:spPr>
          <a:xfrm>
            <a:off x="6281928" y="2697480"/>
            <a:ext cx="2423160" cy="77724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Workforce housing support</a:t>
            </a:r>
            <a:endParaRPr lang="en-US" sz="1200" dirty="0"/>
          </a:p>
        </p:txBody>
      </p:sp>
      <p:sp>
        <p:nvSpPr>
          <p:cNvPr id="14" name="Shape 11"/>
          <p:cNvSpPr/>
          <p:nvPr/>
        </p:nvSpPr>
        <p:spPr>
          <a:xfrm>
            <a:off x="8988552" y="2697480"/>
            <a:ext cx="2697480" cy="777240"/>
          </a:xfrm>
          <a:prstGeom prst="roundRect">
            <a:avLst>
              <a:gd name="adj" fmla="val 7059"/>
            </a:avLst>
          </a:prstGeom>
          <a:solidFill>
            <a:srgbClr val="F0EDE3"/>
          </a:solidFill>
        </p:spPr>
        <p:txBody>
          <a:bodyPr/>
          <a:lstStyle/>
          <a:p>
            <a:endParaRPr lang="en-US"/>
          </a:p>
        </p:txBody>
      </p:sp>
      <p:sp>
        <p:nvSpPr>
          <p:cNvPr id="15" name="Text 12"/>
          <p:cNvSpPr txBox="1"/>
          <p:nvPr/>
        </p:nvSpPr>
        <p:spPr>
          <a:xfrm>
            <a:off x="9125712" y="2697480"/>
            <a:ext cx="2423160" cy="777240"/>
          </a:xfrm>
          <a:prstGeom prst="rect">
            <a:avLst/>
          </a:prstGeom>
          <a:noFill/>
        </p:spPr>
        <p:txBody>
          <a:bodyPr wrap="square" lIns="36576" tIns="18288" rIns="36576" bIns="18288" rtlCol="0" anchor="ctr">
            <a:normAutofit/>
          </a:bodyPr>
          <a:lstStyle/>
          <a:p>
            <a:pPr marL="0" indent="0" algn="ctr">
              <a:lnSpc>
                <a:spcPct val="95000"/>
              </a:lnSpc>
              <a:buNone/>
            </a:pPr>
            <a:r>
              <a:rPr lang="en-US" sz="1439" b="1" dirty="0">
                <a:solidFill>
                  <a:srgbClr val="1B3350"/>
                </a:solidFill>
                <a:latin typeface="Calibri" pitchFamily="34" charset="0"/>
                <a:ea typeface="Calibri" pitchFamily="34" charset="0"/>
                <a:cs typeface="Calibri" pitchFamily="34" charset="0"/>
              </a:rPr>
              <a:t>Emergency responder training</a:t>
            </a:r>
            <a:endParaRPr lang="en-US" sz="1200" dirty="0"/>
          </a:p>
        </p:txBody>
      </p:sp>
      <p:sp>
        <p:nvSpPr>
          <p:cNvPr id="16" name="Text 13"/>
          <p:cNvSpPr txBox="1"/>
          <p:nvPr/>
        </p:nvSpPr>
        <p:spPr>
          <a:xfrm>
            <a:off x="457200" y="3794760"/>
            <a:ext cx="7315200" cy="365760"/>
          </a:xfrm>
          <a:prstGeom prst="rect">
            <a:avLst/>
          </a:prstGeom>
          <a:noFill/>
        </p:spPr>
        <p:txBody>
          <a:bodyPr wrap="square" lIns="36576" tIns="18288" rIns="36576" bIns="18288" rtlCol="0" anchor="ctr">
            <a:normAutofit/>
          </a:bodyPr>
          <a:lstStyle/>
          <a:p>
            <a:pPr marL="0" indent="0">
              <a:lnSpc>
                <a:spcPct val="95000"/>
              </a:lnSpc>
              <a:buNone/>
            </a:pPr>
            <a:r>
              <a:rPr lang="en-US" sz="1725" b="1" dirty="0">
                <a:solidFill>
                  <a:srgbClr val="1B3350"/>
                </a:solidFill>
                <a:latin typeface="Calibri" pitchFamily="34" charset="0"/>
                <a:ea typeface="Calibri" pitchFamily="34" charset="0"/>
                <a:cs typeface="Calibri" pitchFamily="34" charset="0"/>
              </a:rPr>
              <a:t>Guardrails to keep in mind</a:t>
            </a:r>
            <a:endParaRPr lang="en-US" sz="1500" dirty="0"/>
          </a:p>
        </p:txBody>
      </p:sp>
      <p:sp>
        <p:nvSpPr>
          <p:cNvPr id="17" name="Text 14"/>
          <p:cNvSpPr txBox="1"/>
          <p:nvPr/>
        </p:nvSpPr>
        <p:spPr>
          <a:xfrm>
            <a:off x="457200" y="4251960"/>
            <a:ext cx="10515600" cy="1828800"/>
          </a:xfrm>
          <a:prstGeom prst="rect">
            <a:avLst/>
          </a:prstGeom>
          <a:noFill/>
        </p:spPr>
        <p:txBody>
          <a:bodyPr wrap="square" lIns="36576" tIns="18288" rIns="36576" bIns="18288" rtlCol="0" anchor="t">
            <a:normAutofit/>
          </a:bodyPr>
          <a:lstStyle/>
          <a:p>
            <a:pPr marL="285750" indent="-285750">
              <a:lnSpc>
                <a:spcPct val="95000"/>
              </a:lnSpc>
              <a:spcAft>
                <a:spcPts val="1000"/>
              </a:spcAft>
              <a:buSzPct val="100000"/>
              <a:buFont typeface="Arial" pitchFamily="34" charset="0" panose="020B0604020202020204"/>
              <a:buChar char="•"/>
            </a:pPr>
            <a:r>
              <a:rPr lang="en-US" sz="1550" dirty="0">
                <a:solidFill>
                  <a:srgbClr val="444444"/>
                </a:solidFill>
                <a:latin typeface="Calibri" pitchFamily="34" charset="0"/>
                <a:ea typeface="Calibri" pitchFamily="34" charset="0"/>
                <a:cs typeface="Calibri" pitchFamily="34" charset="0"/>
              </a:rPr>
              <a:t>Voluntary offered by the applicant</a:t>
            </a:r>
            <a:endParaRPr lang="en-US" sz="1300" dirty="0"/>
          </a:p>
          <a:p>
            <a:pPr marL="285750" indent="-285750">
              <a:lnSpc>
                <a:spcPct val="95000"/>
              </a:lnSpc>
              <a:spcAft>
                <a:spcPts val="1000"/>
              </a:spcAft>
              <a:buSzPct val="100000"/>
              <a:buFont typeface="Arial" pitchFamily="34" charset="0" panose="020B0604020202020204"/>
              <a:buChar char="•"/>
            </a:pPr>
            <a:r>
              <a:rPr lang="en-US" sz="1550" dirty="0">
                <a:solidFill>
                  <a:srgbClr val="444444"/>
                </a:solidFill>
                <a:latin typeface="Calibri" pitchFamily="34" charset="0"/>
                <a:ea typeface="Calibri" pitchFamily="34" charset="0"/>
                <a:cs typeface="Calibri" pitchFamily="34" charset="0"/>
              </a:rPr>
              <a:t>Proportional to actual project impacts</a:t>
            </a:r>
            <a:endParaRPr lang="en-US" sz="1300" dirty="0"/>
          </a:p>
          <a:p>
            <a:pPr marL="285750" indent="-285750">
              <a:lnSpc>
                <a:spcPct val="95000"/>
              </a:lnSpc>
              <a:spcAft>
                <a:spcPts val="1000"/>
              </a:spcAft>
              <a:buSzPct val="100000"/>
              <a:buFont typeface="Arial" pitchFamily="34" charset="0" panose="020B0604020202020204"/>
              <a:buChar char="•"/>
            </a:pPr>
            <a:r>
              <a:rPr lang="en-US" sz="1550" dirty="0">
                <a:solidFill>
                  <a:srgbClr val="444444"/>
                </a:solidFill>
                <a:latin typeface="Calibri" pitchFamily="34" charset="0"/>
                <a:ea typeface="Calibri" pitchFamily="34" charset="0"/>
                <a:cs typeface="Calibri" pitchFamily="34" charset="0"/>
              </a:rPr>
              <a:t>Legally authorized and consistent with applicable law </a:t>
            </a:r>
          </a:p>
          <a:p>
            <a:pPr marL="285750" indent="-285750">
              <a:lnSpc>
                <a:spcPct val="95000"/>
              </a:lnSpc>
              <a:spcAft>
                <a:spcPts val="1000"/>
              </a:spcAft>
              <a:buSzPct val="100000"/>
              <a:buFont typeface="Arial" pitchFamily="34" charset="0" panose="020B0604020202020204"/>
              <a:buChar char="•"/>
            </a:pPr>
            <a:r>
              <a:rPr lang="en-US" sz="1550" dirty="0">
                <a:solidFill>
                  <a:srgbClr val="444444"/>
                </a:solidFill>
                <a:latin typeface="Calibri" pitchFamily="34" charset="0"/>
                <a:ea typeface="Calibri" pitchFamily="34" charset="0"/>
                <a:cs typeface="Calibri" pitchFamily="34" charset="0"/>
              </a:rPr>
              <a:t>Documented as part of the development or road-use agreement</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955547" y="228600"/>
            <a:ext cx="961828" cy="961828"/>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Fund-Allocation Limit</a:t>
            </a:r>
            <a:endParaRPr lang="en-US" sz="2400" dirty="0"/>
          </a:p>
        </p:txBody>
      </p:sp>
      <p:sp>
        <p:nvSpPr>
          <p:cNvPr id="23" name="Shape 20"/>
          <p:cNvSpPr/>
          <p:nvPr/>
        </p:nvSpPr>
        <p:spPr>
          <a:xfrm>
            <a:off x="472440" y="1463040"/>
            <a:ext cx="11247120" cy="1280160"/>
          </a:xfrm>
          <a:prstGeom prst="roundRect">
            <a:avLst>
              <a:gd name="adj" fmla="val 5714"/>
            </a:avLst>
          </a:prstGeom>
          <a:solidFill>
            <a:srgbClr val="F2E4C4"/>
          </a:solidFill>
          <a:ln w="15875">
            <a:solidFill>
              <a:srgbClr val="C99A3E"/>
            </a:solidFill>
            <a:prstDash val="solid"/>
          </a:ln>
        </p:spPr>
        <p:txBody>
          <a:bodyPr wrap="square" lIns="36576" tIns="18288" rIns="36576" bIns="18288">
            <a:normAutofit/>
          </a:bodyPr>
          <a:lstStyle/>
          <a:p>
            <a:pPr>
              <a:lnSpc>
                <a:spcPct val="95000"/>
              </a:lnSpc>
            </a:pPr>
            <a:r>
              <a:rPr lang="en-US" b="1" dirty="0">
                <a:solidFill>
                  <a:srgbClr val="002060"/>
                </a:solidFill>
                <a:latin typeface="Calibri" pitchFamily="34" charset="0"/>
                <a:ea typeface="Calibri" pitchFamily="34" charset="0"/>
                <a:cs typeface="Calibri" pitchFamily="34" charset="0"/>
              </a:rPr>
              <a:t>One More Layer — Fund Allocation</a:t>
            </a:r>
          </a:p>
          <a:p>
            <a:pPr>
              <a:lnSpc>
                <a:spcPct val="95000"/>
              </a:lnSpc>
            </a:pPr>
            <a:endParaRPr lang="en-US" dirty="0">
              <a:solidFill>
                <a:srgbClr val="002060"/>
              </a:solidFill>
            </a:endParaRPr>
          </a:p>
          <a:p>
            <a:pPr>
              <a:lnSpc>
                <a:spcPct val="95000"/>
              </a:lnSpc>
            </a:pPr>
            <a:r>
              <a:rPr lang="en-US" dirty="0">
                <a:solidFill>
                  <a:srgbClr val="002060"/>
                </a:solidFill>
                <a:latin typeface="Calibri" pitchFamily="34" charset="0"/>
                <a:ea typeface="Calibri" pitchFamily="34" charset="0"/>
                <a:cs typeface="Calibri" pitchFamily="34" charset="0"/>
              </a:rPr>
              <a:t>Even where contracting authority is clear, the State Auditor's office has separately interpreted how counties may allocate funds received under an agreement like this — a real constraint on what a CBA can actually be used to pay for.</a:t>
            </a:r>
            <a:endParaRPr lang="en-US" dirty="0">
              <a:solidFill>
                <a:srgbClr val="002060"/>
              </a:solidFill>
            </a:endParaRPr>
          </a:p>
        </p:txBody>
      </p:sp>
      <p:sp>
        <p:nvSpPr>
          <p:cNvPr id="24" name="Text 21"/>
          <p:cNvSpPr txBox="1"/>
          <p:nvPr/>
        </p:nvSpPr>
        <p:spPr>
          <a:xfrm>
            <a:off x="777240" y="5013284"/>
            <a:ext cx="10607040" cy="1005840"/>
          </a:xfrm>
          <a:prstGeom prst="rect">
            <a:avLst/>
          </a:prstGeom>
          <a:noFill/>
        </p:spPr>
        <p:txBody>
          <a:bodyPr wrap="square" rtlCol="0" anchor="ctr"/>
          <a:lstStyle/>
          <a:p>
            <a:pPr marL="0" indent="0">
              <a:buNone/>
            </a:pPr>
            <a:endParaRPr lang="en-US" sz="100" dirty="0"/>
          </a:p>
        </p:txBody>
      </p:sp>
      <p:pic>
        <p:nvPicPr>
          <p:cNvPr id="29" name="Picture 28"/>
          <p:cNvPicPr>
            <a:picLocks noChangeAspect="1"/>
          </p:cNvPicPr>
          <p:nvPr/>
        </p:nvPicPr>
        <p:blipFill>
          <a:blip r:embed="rId2"/>
          <a:srcRect/>
          <a:stretch>
            <a:fillRect/>
          </a:stretch>
        </p:blipFill>
        <p:spPr>
          <a:xfrm>
            <a:off x="456225" y="3014270"/>
            <a:ext cx="11248095" cy="3615130"/>
          </a:xfrm>
          <a:prstGeom prst="rect">
            <a:avLst/>
          </a:prstGeom>
        </p:spPr>
      </p:pic>
      <p:sp>
        <p:nvSpPr>
          <p:cNvPr id="31" name="TextBox 30"/>
          <p:cNvSpPr txBox="1"/>
          <p:nvPr/>
        </p:nvSpPr>
        <p:spPr>
          <a:xfrm>
            <a:off x="1061049" y="3666226"/>
            <a:ext cx="9756476" cy="2195473"/>
          </a:xfrm>
          <a:prstGeom prst="rect">
            <a:avLst/>
          </a:prstGeom>
          <a:noFill/>
        </p:spPr>
        <p:txBody>
          <a:bodyPr wrap="square" lIns="36576" tIns="18288" rIns="36576" bIns="18288">
            <a:normAutofit lnSpcReduction="10000"/>
          </a:bodyPr>
          <a:lstStyle/>
          <a:p>
            <a:pPr marL="285750" indent="-285750">
              <a:lnSpc>
                <a:spcPct val="95000"/>
              </a:lnSpc>
              <a:spcAft>
                <a:spcPts val="1000"/>
              </a:spcAft>
              <a:buSzPct val="100000"/>
              <a:buFont typeface="Arial" pitchFamily="34" charset="0" panose="020B0604020202020204"/>
              <a:buChar char="•"/>
            </a:pPr>
            <a:r>
              <a:rPr lang="en-US" sz="2300" dirty="0">
                <a:solidFill>
                  <a:srgbClr val="FFFFFF"/>
                </a:solidFill>
                <a:latin typeface="Calibri" pitchFamily="34" charset="0"/>
                <a:ea typeface="Calibri" pitchFamily="34" charset="0"/>
                <a:cs typeface="Calibri" pitchFamily="34" charset="0"/>
              </a:rPr>
              <a:t>Counties CAN accept a CBA the applicant voluntarily offers, and can document it in a development or road-use agreement.</a:t>
            </a:r>
            <a:endParaRPr lang="en-US" sz="2000" dirty="0"/>
          </a:p>
          <a:p>
            <a:pPr marL="285750" indent="-285750">
              <a:lnSpc>
                <a:spcPct val="95000"/>
              </a:lnSpc>
              <a:spcAft>
                <a:spcPts val="1000"/>
              </a:spcAft>
              <a:buSzPct val="100000"/>
              <a:buFont typeface="Arial" pitchFamily="34" charset="0" panose="020B0604020202020204"/>
              <a:buChar char="•"/>
            </a:pPr>
            <a:r>
              <a:rPr lang="en-US" sz="2300" dirty="0">
                <a:solidFill>
                  <a:srgbClr val="FFFFFF"/>
                </a:solidFill>
                <a:latin typeface="Calibri" pitchFamily="34" charset="0"/>
                <a:ea typeface="Calibri" pitchFamily="34" charset="0"/>
                <a:cs typeface="Calibri" pitchFamily="34" charset="0"/>
              </a:rPr>
              <a:t>Counties CAN impose permit conditions and infrastructure obligations that are directly tied to, and proportional to, documented project impacts.</a:t>
            </a:r>
            <a:endParaRPr lang="en-US" sz="2000" dirty="0"/>
          </a:p>
          <a:p>
            <a:pPr marL="285750" indent="-285750">
              <a:lnSpc>
                <a:spcPct val="95000"/>
              </a:lnSpc>
              <a:spcAft>
                <a:spcPts val="1000"/>
              </a:spcAft>
              <a:buSzPct val="100000"/>
              <a:buFont typeface="Arial" pitchFamily="34" charset="0" panose="020B0604020202020204"/>
              <a:buChar char="•"/>
            </a:pPr>
            <a:r>
              <a:rPr lang="en-US" sz="2300" dirty="0">
                <a:solidFill>
                  <a:srgbClr val="FFFFFF"/>
                </a:solidFill>
                <a:latin typeface="Calibri" pitchFamily="34" charset="0"/>
                <a:ea typeface="Calibri" pitchFamily="34" charset="0"/>
                <a:cs typeface="Calibri" pitchFamily="34" charset="0"/>
              </a:rPr>
              <a:t>Counties CANNOT make approval contingent on a developer agreeing to unrelated or disproportionate payments. </a:t>
            </a:r>
            <a:endParaRPr lang="en-US" sz="2000" dirty="0"/>
          </a:p>
        </p:txBody>
      </p:sp>
      <p:pic>
        <p:nvPicPr>
          <p:cNvPr id="33" name="Picture 32"/>
          <p:cNvPicPr>
            <a:picLocks noChangeAspect="1"/>
          </p:cNvPicPr>
          <p:nvPr/>
        </p:nvPicPr>
        <p:blipFill>
          <a:blip r:embed="rId3"/>
          <a:srcRect/>
          <a:stretch>
            <a:fillRect/>
          </a:stretch>
        </p:blipFill>
        <p:spPr>
          <a:xfrm>
            <a:off x="983411" y="3221718"/>
            <a:ext cx="8785747" cy="41456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722634" y="228599"/>
            <a:ext cx="1194741" cy="1194741"/>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100" b="1" dirty="0">
                <a:solidFill>
                  <a:srgbClr val="1B3350"/>
                </a:solidFill>
                <a:latin typeface="Georgia" pitchFamily="34" charset="0"/>
                <a:ea typeface="Georgia" pitchFamily="34" charset="0"/>
                <a:cs typeface="Georgia" pitchFamily="34" charset="0"/>
              </a:rPr>
              <a:t>Legislative &amp; Revenue Opportunities for Counties</a:t>
            </a:r>
            <a:endParaRPr lang="en-US" sz="2400" dirty="0"/>
          </a:p>
        </p:txBody>
      </p:sp>
      <p:sp>
        <p:nvSpPr>
          <p:cNvPr id="6" name="Shape 3"/>
          <p:cNvSpPr/>
          <p:nvPr/>
        </p:nvSpPr>
        <p:spPr>
          <a:xfrm>
            <a:off x="457200" y="1920240"/>
            <a:ext cx="3566160" cy="1691640"/>
          </a:xfrm>
          <a:prstGeom prst="roundRect">
            <a:avLst>
              <a:gd name="adj" fmla="val 3243"/>
            </a:avLst>
          </a:prstGeom>
          <a:solidFill>
            <a:srgbClr val="F0EDE3"/>
          </a:solidFill>
        </p:spPr>
        <p:txBody>
          <a:bodyPr/>
          <a:lstStyle/>
          <a:p>
            <a:endParaRPr lang="en-US"/>
          </a:p>
        </p:txBody>
      </p:sp>
      <p:sp>
        <p:nvSpPr>
          <p:cNvPr id="7" name="Text 4"/>
          <p:cNvSpPr txBox="1"/>
          <p:nvPr/>
        </p:nvSpPr>
        <p:spPr>
          <a:xfrm>
            <a:off x="731520" y="212140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550" b="1" dirty="0">
                <a:solidFill>
                  <a:srgbClr val="1B3350"/>
                </a:solidFill>
                <a:latin typeface="Calibri" pitchFamily="34" charset="0"/>
                <a:ea typeface="Calibri" pitchFamily="34" charset="0"/>
                <a:cs typeface="Calibri" pitchFamily="34" charset="0"/>
              </a:rPr>
              <a:t>Property Tax Base</a:t>
            </a:r>
            <a:endParaRPr lang="en-US" sz="1300" dirty="0"/>
          </a:p>
        </p:txBody>
      </p:sp>
      <p:sp>
        <p:nvSpPr>
          <p:cNvPr id="8" name="Text 5"/>
          <p:cNvSpPr txBox="1"/>
          <p:nvPr/>
        </p:nvSpPr>
        <p:spPr>
          <a:xfrm>
            <a:off x="731520" y="257860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Data center improvements and equipment add to the county's real and personal property tax base — one of zoning's fourteen statutory purposes.</a:t>
            </a:r>
            <a:endParaRPr lang="en-US" sz="1050" dirty="0"/>
          </a:p>
        </p:txBody>
      </p:sp>
      <p:sp>
        <p:nvSpPr>
          <p:cNvPr id="9" name="Shape 6"/>
          <p:cNvSpPr/>
          <p:nvPr/>
        </p:nvSpPr>
        <p:spPr>
          <a:xfrm>
            <a:off x="4315968" y="1920240"/>
            <a:ext cx="3566160" cy="1691640"/>
          </a:xfrm>
          <a:prstGeom prst="roundRect">
            <a:avLst>
              <a:gd name="adj" fmla="val 3243"/>
            </a:avLst>
          </a:prstGeom>
          <a:solidFill>
            <a:srgbClr val="1B3350"/>
          </a:solidFill>
        </p:spPr>
        <p:txBody>
          <a:bodyPr/>
          <a:lstStyle/>
          <a:p>
            <a:endParaRPr lang="en-US"/>
          </a:p>
        </p:txBody>
      </p:sp>
      <p:sp>
        <p:nvSpPr>
          <p:cNvPr id="10" name="Text 7"/>
          <p:cNvSpPr txBox="1"/>
          <p:nvPr/>
        </p:nvSpPr>
        <p:spPr>
          <a:xfrm>
            <a:off x="4590288" y="212140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550" b="1" dirty="0">
                <a:solidFill>
                  <a:srgbClr val="C99A3E"/>
                </a:solidFill>
                <a:latin typeface="Calibri" pitchFamily="34" charset="0"/>
                <a:ea typeface="Calibri" pitchFamily="34" charset="0"/>
                <a:cs typeface="Calibri" pitchFamily="34" charset="0"/>
              </a:rPr>
              <a:t>Nameplate Capacity Tax</a:t>
            </a:r>
            <a:endParaRPr lang="en-US" sz="1300" dirty="0"/>
          </a:p>
        </p:txBody>
      </p:sp>
      <p:sp>
        <p:nvSpPr>
          <p:cNvPr id="11" name="Text 8"/>
          <p:cNvSpPr txBox="1"/>
          <p:nvPr/>
        </p:nvSpPr>
        <p:spPr>
          <a:xfrm>
            <a:off x="4590288" y="257860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FFFFFF"/>
                </a:solidFill>
                <a:latin typeface="Calibri" pitchFamily="34" charset="0"/>
                <a:ea typeface="Calibri" pitchFamily="34" charset="0"/>
                <a:cs typeface="Calibri" pitchFamily="34" charset="0"/>
              </a:rPr>
              <a:t>LB1010 applies a nameplate-capacity-based tax framework to stand-alone energy storage; the task force can examine whether comparable frameworks apply to data centers.</a:t>
            </a:r>
            <a:endParaRPr lang="en-US" sz="1050" dirty="0"/>
          </a:p>
        </p:txBody>
      </p:sp>
      <p:sp>
        <p:nvSpPr>
          <p:cNvPr id="12" name="Shape 9"/>
          <p:cNvSpPr/>
          <p:nvPr/>
        </p:nvSpPr>
        <p:spPr>
          <a:xfrm>
            <a:off x="8174736" y="1920240"/>
            <a:ext cx="3566160" cy="1691640"/>
          </a:xfrm>
          <a:prstGeom prst="roundRect">
            <a:avLst>
              <a:gd name="adj" fmla="val 3243"/>
            </a:avLst>
          </a:prstGeom>
          <a:solidFill>
            <a:srgbClr val="F0EDE3"/>
          </a:solidFill>
        </p:spPr>
        <p:txBody>
          <a:bodyPr/>
          <a:lstStyle/>
          <a:p>
            <a:endParaRPr lang="en-US"/>
          </a:p>
        </p:txBody>
      </p:sp>
      <p:sp>
        <p:nvSpPr>
          <p:cNvPr id="13" name="Text 10"/>
          <p:cNvSpPr txBox="1"/>
          <p:nvPr/>
        </p:nvSpPr>
        <p:spPr>
          <a:xfrm>
            <a:off x="8449056" y="212140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550" b="1" dirty="0">
                <a:solidFill>
                  <a:srgbClr val="1B3350"/>
                </a:solidFill>
                <a:latin typeface="Calibri" pitchFamily="34" charset="0"/>
                <a:ea typeface="Calibri" pitchFamily="34" charset="0"/>
                <a:cs typeface="Calibri" pitchFamily="34" charset="0"/>
              </a:rPr>
              <a:t>Sales &amp; Lodging Tax Spillover</a:t>
            </a:r>
            <a:endParaRPr lang="en-US" sz="1300" dirty="0"/>
          </a:p>
        </p:txBody>
      </p:sp>
      <p:sp>
        <p:nvSpPr>
          <p:cNvPr id="14" name="Text 11"/>
          <p:cNvSpPr txBox="1"/>
          <p:nvPr/>
        </p:nvSpPr>
        <p:spPr>
          <a:xfrm>
            <a:off x="8449056" y="257860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Construction-phase workers drive spending at local shops, restaurants, and hotels — a secondary but real revenue stream.</a:t>
            </a:r>
            <a:endParaRPr lang="en-US" sz="1050" dirty="0"/>
          </a:p>
        </p:txBody>
      </p:sp>
      <p:sp>
        <p:nvSpPr>
          <p:cNvPr id="15" name="Shape 12"/>
          <p:cNvSpPr/>
          <p:nvPr/>
        </p:nvSpPr>
        <p:spPr>
          <a:xfrm>
            <a:off x="457200" y="3840480"/>
            <a:ext cx="3566160" cy="1691640"/>
          </a:xfrm>
          <a:prstGeom prst="roundRect">
            <a:avLst>
              <a:gd name="adj" fmla="val 3243"/>
            </a:avLst>
          </a:prstGeom>
          <a:solidFill>
            <a:srgbClr val="F0EDE3"/>
          </a:solidFill>
        </p:spPr>
        <p:txBody>
          <a:bodyPr/>
          <a:lstStyle/>
          <a:p>
            <a:endParaRPr lang="en-US"/>
          </a:p>
        </p:txBody>
      </p:sp>
      <p:sp>
        <p:nvSpPr>
          <p:cNvPr id="16" name="Text 13"/>
          <p:cNvSpPr txBox="1"/>
          <p:nvPr/>
        </p:nvSpPr>
        <p:spPr>
          <a:xfrm>
            <a:off x="731520" y="4041648"/>
            <a:ext cx="3017520" cy="365760"/>
          </a:xfrm>
          <a:prstGeom prst="rect">
            <a:avLst/>
          </a:prstGeom>
          <a:noFill/>
        </p:spPr>
        <p:txBody>
          <a:bodyPr wrap="square" lIns="36576" tIns="18288" rIns="36576" bIns="18288" rtlCol="0" anchor="ctr">
            <a:normAutofit/>
          </a:bodyPr>
          <a:lstStyle/>
          <a:p>
            <a:pPr marL="0" indent="0">
              <a:lnSpc>
                <a:spcPct val="95000"/>
              </a:lnSpc>
              <a:buNone/>
            </a:pPr>
            <a:r>
              <a:rPr lang="en-US" sz="1550" b="1" dirty="0">
                <a:solidFill>
                  <a:srgbClr val="1B3350"/>
                </a:solidFill>
                <a:latin typeface="Calibri" pitchFamily="34" charset="0"/>
                <a:ea typeface="Calibri" pitchFamily="34" charset="0"/>
                <a:cs typeface="Calibri" pitchFamily="34" charset="0"/>
              </a:rPr>
              <a:t>Developer-Funded Infrastructure</a:t>
            </a:r>
            <a:endParaRPr lang="en-US" sz="1300" dirty="0"/>
          </a:p>
        </p:txBody>
      </p:sp>
      <p:sp>
        <p:nvSpPr>
          <p:cNvPr id="17" name="Text 14"/>
          <p:cNvSpPr txBox="1"/>
          <p:nvPr/>
        </p:nvSpPr>
        <p:spPr>
          <a:xfrm>
            <a:off x="731520" y="449884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Road-use agreements shift haul-route wear and repair costs to the applicant rather than the county's road budget.</a:t>
            </a:r>
            <a:endParaRPr lang="en-US" sz="1050" dirty="0"/>
          </a:p>
        </p:txBody>
      </p:sp>
      <p:sp>
        <p:nvSpPr>
          <p:cNvPr id="18" name="Shape 15"/>
          <p:cNvSpPr/>
          <p:nvPr/>
        </p:nvSpPr>
        <p:spPr>
          <a:xfrm>
            <a:off x="4315968" y="3840480"/>
            <a:ext cx="3566160" cy="1691640"/>
          </a:xfrm>
          <a:prstGeom prst="roundRect">
            <a:avLst>
              <a:gd name="adj" fmla="val 3243"/>
            </a:avLst>
          </a:prstGeom>
          <a:solidFill>
            <a:srgbClr val="F0EDE3"/>
          </a:solidFill>
        </p:spPr>
        <p:txBody>
          <a:bodyPr/>
          <a:lstStyle/>
          <a:p>
            <a:endParaRPr lang="en-US"/>
          </a:p>
        </p:txBody>
      </p:sp>
      <p:sp>
        <p:nvSpPr>
          <p:cNvPr id="19" name="Text 16"/>
          <p:cNvSpPr txBox="1"/>
          <p:nvPr/>
        </p:nvSpPr>
        <p:spPr>
          <a:xfrm>
            <a:off x="4590288" y="4041648"/>
            <a:ext cx="3017520" cy="365760"/>
          </a:xfrm>
          <a:prstGeom prst="rect">
            <a:avLst/>
          </a:prstGeom>
          <a:noFill/>
        </p:spPr>
        <p:txBody>
          <a:bodyPr wrap="square" lIns="36576" tIns="18288" rIns="36576" bIns="18288" rtlCol="0" anchor="ctr">
            <a:normAutofit fontScale="92500"/>
          </a:bodyPr>
          <a:lstStyle/>
          <a:p>
            <a:pPr marL="0" indent="0">
              <a:lnSpc>
                <a:spcPct val="95000"/>
              </a:lnSpc>
              <a:buNone/>
            </a:pPr>
            <a:r>
              <a:rPr lang="en-US" sz="1550" b="1" dirty="0">
                <a:solidFill>
                  <a:srgbClr val="1B3350"/>
                </a:solidFill>
                <a:latin typeface="Calibri" pitchFamily="34" charset="0"/>
                <a:ea typeface="Calibri" pitchFamily="34" charset="0"/>
                <a:cs typeface="Calibri" pitchFamily="34" charset="0"/>
              </a:rPr>
              <a:t>Voluntary Community Contributions</a:t>
            </a:r>
            <a:endParaRPr lang="en-US" sz="1300" dirty="0"/>
          </a:p>
        </p:txBody>
      </p:sp>
      <p:sp>
        <p:nvSpPr>
          <p:cNvPr id="20" name="Text 17"/>
          <p:cNvSpPr txBox="1"/>
          <p:nvPr/>
        </p:nvSpPr>
        <p:spPr>
          <a:xfrm>
            <a:off x="4590288" y="449884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444444"/>
                </a:solidFill>
                <a:latin typeface="Calibri" pitchFamily="34" charset="0"/>
                <a:ea typeface="Calibri" pitchFamily="34" charset="0"/>
                <a:cs typeface="Calibri" pitchFamily="34" charset="0"/>
              </a:rPr>
              <a:t>CBA commitments support services outside the tax roll.</a:t>
            </a:r>
            <a:endParaRPr lang="en-US" sz="1050" dirty="0"/>
          </a:p>
        </p:txBody>
      </p:sp>
      <p:sp>
        <p:nvSpPr>
          <p:cNvPr id="21" name="Shape 18"/>
          <p:cNvSpPr/>
          <p:nvPr/>
        </p:nvSpPr>
        <p:spPr>
          <a:xfrm>
            <a:off x="8174736" y="3840480"/>
            <a:ext cx="3566160" cy="1691640"/>
          </a:xfrm>
          <a:prstGeom prst="roundRect">
            <a:avLst>
              <a:gd name="adj" fmla="val 3243"/>
            </a:avLst>
          </a:prstGeom>
          <a:solidFill>
            <a:srgbClr val="1B3350"/>
          </a:solidFill>
        </p:spPr>
        <p:txBody>
          <a:bodyPr/>
          <a:lstStyle/>
          <a:p>
            <a:endParaRPr lang="en-US"/>
          </a:p>
        </p:txBody>
      </p:sp>
      <p:sp>
        <p:nvSpPr>
          <p:cNvPr id="22" name="Text 19"/>
          <p:cNvSpPr txBox="1"/>
          <p:nvPr/>
        </p:nvSpPr>
        <p:spPr>
          <a:xfrm>
            <a:off x="8449056" y="4041648"/>
            <a:ext cx="3017520" cy="365760"/>
          </a:xfrm>
          <a:prstGeom prst="rect">
            <a:avLst/>
          </a:prstGeom>
          <a:noFill/>
        </p:spPr>
        <p:txBody>
          <a:bodyPr wrap="square" lIns="36576" tIns="18288" rIns="36576" bIns="18288" rtlCol="0" anchor="ctr">
            <a:normAutofit fontScale="92500" lnSpcReduction="20000"/>
          </a:bodyPr>
          <a:lstStyle/>
          <a:p>
            <a:pPr marL="0" indent="0">
              <a:lnSpc>
                <a:spcPct val="95000"/>
              </a:lnSpc>
              <a:buNone/>
            </a:pPr>
            <a:r>
              <a:rPr lang="en-US" sz="1550" b="1" dirty="0">
                <a:solidFill>
                  <a:srgbClr val="C99A3E"/>
                </a:solidFill>
                <a:latin typeface="Calibri" pitchFamily="34" charset="0"/>
                <a:ea typeface="Calibri" pitchFamily="34" charset="0"/>
                <a:cs typeface="Calibri" pitchFamily="34" charset="0"/>
              </a:rPr>
              <a:t>Community Benefit Agreements and Funding Allocation</a:t>
            </a:r>
            <a:endParaRPr lang="en-US" sz="1300" dirty="0"/>
          </a:p>
        </p:txBody>
      </p:sp>
      <p:sp>
        <p:nvSpPr>
          <p:cNvPr id="23" name="Text 20"/>
          <p:cNvSpPr txBox="1"/>
          <p:nvPr/>
        </p:nvSpPr>
        <p:spPr>
          <a:xfrm>
            <a:off x="8449056" y="4498848"/>
            <a:ext cx="3017520" cy="987552"/>
          </a:xfrm>
          <a:prstGeom prst="rect">
            <a:avLst/>
          </a:prstGeom>
          <a:noFill/>
        </p:spPr>
        <p:txBody>
          <a:bodyPr wrap="square" lIns="36576" tIns="18288" rIns="36576" bIns="18288" rtlCol="0" anchor="t">
            <a:normAutofit/>
          </a:bodyPr>
          <a:lstStyle/>
          <a:p>
            <a:pPr marL="0" indent="0">
              <a:lnSpc>
                <a:spcPct val="95000"/>
              </a:lnSpc>
              <a:buNone/>
            </a:pPr>
            <a:r>
              <a:rPr lang="en-US" sz="1312" dirty="0">
                <a:solidFill>
                  <a:srgbClr val="FFFFFF"/>
                </a:solidFill>
                <a:latin typeface="Calibri" pitchFamily="34" charset="0"/>
                <a:ea typeface="Calibri" pitchFamily="34" charset="0"/>
                <a:cs typeface="Calibri" pitchFamily="34" charset="0"/>
              </a:rPr>
              <a:t>Review a county’s ability to fully negotiate a  community benefit agreement. (Dillon Rule)</a:t>
            </a:r>
          </a:p>
          <a:p>
            <a:pPr marL="0" indent="0">
              <a:lnSpc>
                <a:spcPct val="95000"/>
              </a:lnSpc>
              <a:buNone/>
            </a:pPr>
            <a:endParaRPr lang="en-US" sz="1050" dirty="0">
              <a:solidFill>
                <a:srgbClr val="FFFFFF"/>
              </a:solidFill>
              <a:latin typeface="Calibri" pitchFamily="34" charset="0"/>
              <a:ea typeface="Calibri" pitchFamily="34" charset="0"/>
              <a:cs typeface="Calibri" pitchFamily="34" charset="0"/>
            </a:endParaRPr>
          </a:p>
          <a:p>
            <a:pPr>
              <a:lnSpc>
                <a:spcPct val="95000"/>
              </a:lnSpc>
            </a:pPr>
            <a:r>
              <a:rPr lang="en-US" sz="1312" b="1" dirty="0">
                <a:solidFill>
                  <a:srgbClr val="C99A3E"/>
                </a:solidFill>
                <a:latin typeface="Calibri" pitchFamily="34" charset="0"/>
                <a:ea typeface="Calibri" pitchFamily="34" charset="0"/>
                <a:cs typeface="Calibri" pitchFamily="34" charset="0"/>
              </a:rPr>
              <a:t>Neb. Rev. Stat. § 23-104(6)</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logo.png"/>
          <p:cNvPicPr>
            <a:picLocks noChangeAspect="1"/>
          </p:cNvPicPr>
          <p:nvPr/>
        </p:nvPicPr>
        <p:blipFill>
          <a:blip r:embed="rId1"/>
          <a:srcRect/>
          <a:stretch>
            <a:fillRect/>
          </a:stretch>
        </p:blipFill>
        <p:spPr>
          <a:xfrm>
            <a:off x="10783019" y="318315"/>
            <a:ext cx="1054130" cy="1054130"/>
          </a:xfrm>
          <a:prstGeom prst="rect">
            <a:avLst/>
          </a:prstGeom>
        </p:spPr>
      </p:pic>
      <p:sp>
        <p:nvSpPr>
          <p:cNvPr id="4" name="Text 1"/>
          <p:cNvSpPr txBox="1"/>
          <p:nvPr/>
        </p:nvSpPr>
        <p:spPr>
          <a:xfrm>
            <a:off x="457200" y="502920"/>
            <a:ext cx="11247120" cy="640080"/>
          </a:xfrm>
          <a:prstGeom prst="rect">
            <a:avLst/>
          </a:prstGeom>
          <a:noFill/>
        </p:spPr>
        <p:txBody>
          <a:bodyPr wrap="square" lIns="36576" tIns="18288" rIns="36576" bIns="18288" rtlCol="0" anchor="ctr">
            <a:normAutofit/>
          </a:bodyPr>
          <a:lstStyle/>
          <a:p>
            <a:pPr marL="0" indent="0">
              <a:lnSpc>
                <a:spcPct val="95000"/>
              </a:lnSpc>
              <a:buNone/>
            </a:pPr>
            <a:r>
              <a:rPr lang="en-US" sz="3600" b="1" dirty="0">
                <a:solidFill>
                  <a:srgbClr val="1B3350"/>
                </a:solidFill>
                <a:latin typeface="Georgia" pitchFamily="34" charset="0"/>
                <a:ea typeface="Georgia" pitchFamily="34" charset="0"/>
                <a:cs typeface="Georgia" pitchFamily="34" charset="0"/>
              </a:rPr>
              <a:t>Thank you! </a:t>
            </a:r>
            <a:endParaRPr lang="en-US" sz="2400" dirty="0"/>
          </a:p>
        </p:txBody>
      </p:sp>
      <p:sp>
        <p:nvSpPr>
          <p:cNvPr id="23" name="Shape 20"/>
          <p:cNvSpPr/>
          <p:nvPr/>
        </p:nvSpPr>
        <p:spPr>
          <a:xfrm>
            <a:off x="472440" y="1463040"/>
            <a:ext cx="11247120" cy="2729398"/>
          </a:xfrm>
          <a:prstGeom prst="roundRect">
            <a:avLst>
              <a:gd name="adj" fmla="val 5714"/>
            </a:avLst>
          </a:prstGeom>
          <a:solidFill>
            <a:srgbClr val="F2E4C4"/>
          </a:solidFill>
          <a:ln w="15875">
            <a:solidFill>
              <a:srgbClr val="C99A3E"/>
            </a:solidFill>
            <a:prstDash val="solid"/>
          </a:ln>
        </p:spPr>
        <p:txBody>
          <a:bodyPr wrap="square" lIns="36576" tIns="18288" rIns="36576" bIns="18288">
            <a:normAutofit/>
          </a:bodyPr>
          <a:lstStyle/>
          <a:p>
            <a:pPr>
              <a:lnSpc>
                <a:spcPct val="95000"/>
              </a:lnSpc>
            </a:pPr>
            <a:r>
              <a:rPr lang="en-US" b="1" dirty="0">
                <a:solidFill>
                  <a:srgbClr val="002060"/>
                </a:solidFill>
                <a:latin typeface="Calibri" pitchFamily="34" charset="0"/>
                <a:ea typeface="Calibri" pitchFamily="34" charset="0"/>
                <a:cs typeface="Calibri" pitchFamily="34" charset="0"/>
              </a:rPr>
              <a:t>NACO Land Use Toolkit is available on Nebraskacounties.org/education</a:t>
            </a:r>
          </a:p>
          <a:p>
            <a:pPr>
              <a:lnSpc>
                <a:spcPct val="95000"/>
              </a:lnSpc>
            </a:pPr>
            <a:endParaRPr lang="en-US" b="1" dirty="0">
              <a:solidFill>
                <a:srgbClr val="002060"/>
              </a:solidFill>
              <a:latin typeface="Calibri" pitchFamily="34" charset="0"/>
              <a:ea typeface="Calibri" pitchFamily="34" charset="0"/>
              <a:cs typeface="Calibri" pitchFamily="34" charset="0"/>
            </a:endParaRPr>
          </a:p>
          <a:p>
            <a:pPr>
              <a:lnSpc>
                <a:spcPct val="95000"/>
              </a:lnSpc>
            </a:pPr>
            <a:r>
              <a:rPr lang="en-US" b="1" dirty="0">
                <a:solidFill>
                  <a:srgbClr val="002060"/>
                </a:solidFill>
                <a:latin typeface="Calibri" pitchFamily="34" charset="0"/>
                <a:ea typeface="Calibri" pitchFamily="34" charset="0"/>
                <a:cs typeface="Calibri" pitchFamily="34" charset="0"/>
              </a:rPr>
              <a:t>Jon Cannon, NACO Executive Director</a:t>
            </a:r>
          </a:p>
          <a:p>
            <a:pPr>
              <a:lnSpc>
                <a:spcPct val="95000"/>
              </a:lnSpc>
            </a:pPr>
            <a:r>
              <a:rPr lang="en-US" b="1" dirty="0">
                <a:solidFill>
                  <a:srgbClr val="002060"/>
                </a:solidFill>
                <a:latin typeface="Calibri" pitchFamily="34" charset="0"/>
                <a:ea typeface="Calibri" pitchFamily="34" charset="0"/>
                <a:cs typeface="Calibri" pitchFamily="34" charset="0"/>
                <a:hlinkClick r:id="rId2"/>
              </a:rPr>
              <a:t>Jon.cannon@nebraskacounties.org</a:t>
            </a:r>
            <a:endParaRPr lang="en-US" b="1" dirty="0">
              <a:solidFill>
                <a:srgbClr val="002060"/>
              </a:solidFill>
              <a:latin typeface="Calibri" pitchFamily="34" charset="0"/>
              <a:ea typeface="Calibri" pitchFamily="34" charset="0"/>
              <a:cs typeface="Calibri" pitchFamily="34" charset="0"/>
            </a:endParaRPr>
          </a:p>
          <a:p>
            <a:pPr>
              <a:lnSpc>
                <a:spcPct val="95000"/>
              </a:lnSpc>
            </a:pPr>
            <a:endParaRPr lang="en-US" b="1" dirty="0">
              <a:solidFill>
                <a:srgbClr val="002060"/>
              </a:solidFill>
              <a:latin typeface="Calibri" pitchFamily="34" charset="0"/>
              <a:ea typeface="Calibri" pitchFamily="34" charset="0"/>
              <a:cs typeface="Calibri" pitchFamily="34" charset="0"/>
            </a:endParaRPr>
          </a:p>
          <a:p>
            <a:pPr>
              <a:lnSpc>
                <a:spcPct val="95000"/>
              </a:lnSpc>
            </a:pPr>
            <a:endParaRPr lang="en-US" b="1" dirty="0">
              <a:solidFill>
                <a:srgbClr val="002060"/>
              </a:solidFill>
              <a:latin typeface="Calibri" pitchFamily="34" charset="0"/>
              <a:ea typeface="Calibri" pitchFamily="34" charset="0"/>
              <a:cs typeface="Calibri" pitchFamily="34" charset="0"/>
            </a:endParaRPr>
          </a:p>
          <a:p>
            <a:pPr>
              <a:lnSpc>
                <a:spcPct val="95000"/>
              </a:lnSpc>
            </a:pPr>
            <a:r>
              <a:rPr lang="en-US" b="1" dirty="0">
                <a:solidFill>
                  <a:srgbClr val="002060"/>
                </a:solidFill>
                <a:latin typeface="Calibri" pitchFamily="34" charset="0"/>
                <a:ea typeface="Calibri" pitchFamily="34" charset="0"/>
                <a:cs typeface="Calibri" pitchFamily="34" charset="0"/>
              </a:rPr>
              <a:t>Candace Meredith, NACO Deputy Director </a:t>
            </a:r>
          </a:p>
          <a:p>
            <a:pPr>
              <a:lnSpc>
                <a:spcPct val="95000"/>
              </a:lnSpc>
            </a:pPr>
            <a:r>
              <a:rPr lang="en-US" b="1" dirty="0">
                <a:solidFill>
                  <a:srgbClr val="002060"/>
                </a:solidFill>
                <a:latin typeface="Calibri" pitchFamily="34" charset="0"/>
                <a:ea typeface="Calibri" pitchFamily="34" charset="0"/>
                <a:cs typeface="Calibri" pitchFamily="34" charset="0"/>
                <a:hlinkClick r:id="rId3"/>
              </a:rPr>
              <a:t>Candace.Meredith@nebraskacounties.org</a:t>
            </a:r>
            <a:r>
              <a:rPr lang="en-US" b="1" dirty="0">
                <a:solidFill>
                  <a:srgbClr val="002060"/>
                </a:solidFill>
                <a:latin typeface="Calibri" pitchFamily="34" charset="0"/>
                <a:ea typeface="Calibri" pitchFamily="34" charset="0"/>
                <a:cs typeface="Calibri" pitchFamily="34" charset="0"/>
              </a:rPr>
              <a:t> </a:t>
            </a:r>
          </a:p>
          <a:p>
            <a:pPr>
              <a:lnSpc>
                <a:spcPct val="95000"/>
              </a:lnSpc>
            </a:pPr>
            <a:endParaRPr lang="en-US" dirty="0"/>
          </a:p>
        </p:txBody>
      </p:sp>
      <p:sp>
        <p:nvSpPr>
          <p:cNvPr id="24" name="Text 21"/>
          <p:cNvSpPr txBox="1"/>
          <p:nvPr/>
        </p:nvSpPr>
        <p:spPr>
          <a:xfrm>
            <a:off x="777240" y="5013284"/>
            <a:ext cx="10607040" cy="1005840"/>
          </a:xfrm>
          <a:prstGeom prst="rect">
            <a:avLst/>
          </a:prstGeom>
          <a:noFill/>
        </p:spPr>
        <p:txBody>
          <a:bodyPr wrap="square" rtlCol="0" anchor="ctr"/>
          <a:lstStyle/>
          <a:p>
            <a:pPr marL="0" indent="0">
              <a:buNone/>
            </a:pPr>
            <a:endParaRPr lang="en-US" sz="100" dirty="0"/>
          </a:p>
        </p:txBody>
      </p:sp>
    </p:spTree>
  </p:cSld>
  <p:clrMapOvr>
    <a:masterClrMapping/>
  </p:clrMapOvr>
</p:sld>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198</TotalTime>
  <Words>2466</Words>
  <Application>Microsoft Office PowerPoint</Application>
  <PresentationFormat>Widescreen</PresentationFormat>
  <Paragraphs>316</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Aptos Display</vt: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Candace Meredith</cp:lastModifiedBy>
  <cp:revision>6</cp:revision>
  <cp:lastPrinted>2026-09-21T13:47:56Z</cp:lastPrinted>
  <dcterms:created xsi:type="dcterms:W3CDTF">2026-09-19T14:52:31Z</dcterms:created>
  <dcterms:modified xsi:type="dcterms:W3CDTF">2026-09-23T17:16:10Z</dcterms:modified>
</cp:coreProperties>
</file>