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6"/>
  </p:notesMasterIdLst>
  <p:sldIdLst>
    <p:sldId id="256" r:id="rId2"/>
    <p:sldId id="312" r:id="rId3"/>
    <p:sldId id="259" r:id="rId4"/>
    <p:sldId id="260" r:id="rId5"/>
    <p:sldId id="261" r:id="rId6"/>
    <p:sldId id="313" r:id="rId7"/>
    <p:sldId id="318" r:id="rId8"/>
    <p:sldId id="314" r:id="rId9"/>
    <p:sldId id="315" r:id="rId10"/>
    <p:sldId id="316" r:id="rId11"/>
    <p:sldId id="310" r:id="rId12"/>
    <p:sldId id="269" r:id="rId13"/>
    <p:sldId id="317" r:id="rId14"/>
    <p:sldId id="311" r:id="rId15"/>
  </p:sldIdLst>
  <p:sldSz cx="9144000" cy="5143500" type="screen16x9"/>
  <p:notesSz cx="6858000" cy="9144000"/>
  <p:embeddedFontLst>
    <p:embeddedFont>
      <p:font typeface="Calibri" panose="020F0502020204030204" pitchFamily="34" charset="0"/>
      <p:regular r:id="rId17"/>
      <p:bold r:id="rId18"/>
      <p:italic r:id="rId19"/>
      <p:boldItalic r:id="rId20"/>
    </p:embeddedFont>
    <p:embeddedFont>
      <p:font typeface="Encode Sans Semi Condensed"/>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h" initials="R" lastIdx="3" clrIdx="0">
    <p:extLst>
      <p:ext uri="{19B8F6BF-5375-455C-9EA6-DF929625EA0E}">
        <p15:presenceInfo xmlns:p15="http://schemas.microsoft.com/office/powerpoint/2012/main" userId="S::ruth.sorensen@Nebraska.gov::cc172de3-1fdb-427e-b92c-9746579800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AA45EEE-98CD-4EDF-BA08-64EA1408CA7C}">
  <a:tblStyle styleId="{9AA45EEE-98CD-4EDF-BA08-64EA1408CA7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55"/>
    <p:restoredTop sz="94650"/>
  </p:normalViewPr>
  <p:slideViewPr>
    <p:cSldViewPr snapToGrid="0">
      <p:cViewPr varScale="1">
        <p:scale>
          <a:sx n="90" d="100"/>
          <a:sy n="90" d="100"/>
        </p:scale>
        <p:origin x="2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9fe33d8633_0_1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9fe33d8633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40704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9fe33d863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9fe33d863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9fe33d8633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9fe33d863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9fe33d863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9fe33d863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9fe33d863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9fe33d863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54288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9fe33d863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9fe33d863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30430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9fe33d863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9fe33d863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49276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9fe33d863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9fe33d863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67904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9fe33d8633_0_1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9fe33d8633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95700" y="3158400"/>
            <a:ext cx="9239700" cy="2002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3702150" y="3083967"/>
            <a:ext cx="17397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829500" y="773250"/>
            <a:ext cx="7485000" cy="1629600"/>
          </a:xfrm>
          <a:prstGeom prst="rect">
            <a:avLst/>
          </a:prstGeom>
        </p:spPr>
        <p:txBody>
          <a:bodyPr spcFirstLastPara="1" wrap="square" lIns="91425" tIns="91425" rIns="91425" bIns="91425" anchor="ctr" anchorCtr="0">
            <a:noAutofit/>
          </a:bodyPr>
          <a:lstStyle>
            <a:lvl1pPr lvl="0" algn="ctr">
              <a:spcBef>
                <a:spcPts val="0"/>
              </a:spcBef>
              <a:spcAft>
                <a:spcPts val="0"/>
              </a:spcAft>
              <a:buSzPts val="5000"/>
              <a:buNone/>
              <a:defRPr sz="5000" b="1"/>
            </a:lvl1pPr>
            <a:lvl2pPr lvl="1" algn="ctr">
              <a:spcBef>
                <a:spcPts val="0"/>
              </a:spcBef>
              <a:spcAft>
                <a:spcPts val="0"/>
              </a:spcAft>
              <a:buSzPts val="5000"/>
              <a:buNone/>
              <a:defRPr sz="5000" b="1"/>
            </a:lvl2pPr>
            <a:lvl3pPr lvl="2" algn="ctr">
              <a:spcBef>
                <a:spcPts val="0"/>
              </a:spcBef>
              <a:spcAft>
                <a:spcPts val="0"/>
              </a:spcAft>
              <a:buSzPts val="5000"/>
              <a:buNone/>
              <a:defRPr sz="5000" b="1"/>
            </a:lvl3pPr>
            <a:lvl4pPr lvl="3" algn="ctr">
              <a:spcBef>
                <a:spcPts val="0"/>
              </a:spcBef>
              <a:spcAft>
                <a:spcPts val="0"/>
              </a:spcAft>
              <a:buSzPts val="5000"/>
              <a:buNone/>
              <a:defRPr sz="5000" b="1"/>
            </a:lvl4pPr>
            <a:lvl5pPr lvl="4" algn="ctr">
              <a:spcBef>
                <a:spcPts val="0"/>
              </a:spcBef>
              <a:spcAft>
                <a:spcPts val="0"/>
              </a:spcAft>
              <a:buSzPts val="5000"/>
              <a:buNone/>
              <a:defRPr sz="5000" b="1"/>
            </a:lvl5pPr>
            <a:lvl6pPr lvl="5" algn="ctr">
              <a:spcBef>
                <a:spcPts val="0"/>
              </a:spcBef>
              <a:spcAft>
                <a:spcPts val="0"/>
              </a:spcAft>
              <a:buSzPts val="5000"/>
              <a:buNone/>
              <a:defRPr sz="5000" b="1"/>
            </a:lvl6pPr>
            <a:lvl7pPr lvl="6" algn="ctr">
              <a:spcBef>
                <a:spcPts val="0"/>
              </a:spcBef>
              <a:spcAft>
                <a:spcPts val="0"/>
              </a:spcAft>
              <a:buSzPts val="5000"/>
              <a:buNone/>
              <a:defRPr sz="5000" b="1"/>
            </a:lvl7pPr>
            <a:lvl8pPr lvl="7" algn="ctr">
              <a:spcBef>
                <a:spcPts val="0"/>
              </a:spcBef>
              <a:spcAft>
                <a:spcPts val="0"/>
              </a:spcAft>
              <a:buSzPts val="5000"/>
              <a:buNone/>
              <a:defRPr sz="5000" b="1"/>
            </a:lvl8pPr>
            <a:lvl9pPr lvl="8" algn="ctr">
              <a:spcBef>
                <a:spcPts val="0"/>
              </a:spcBef>
              <a:spcAft>
                <a:spcPts val="0"/>
              </a:spcAft>
              <a:buSzPts val="5000"/>
              <a:buNone/>
              <a:defRPr sz="5000" b="1"/>
            </a:lvl9pPr>
          </a:lstStyle>
          <a:p>
            <a:endParaRPr/>
          </a:p>
        </p:txBody>
      </p:sp>
      <p:sp>
        <p:nvSpPr>
          <p:cNvPr id="12" name="Google Shape;12;p2"/>
          <p:cNvSpPr txBox="1">
            <a:spLocks noGrp="1"/>
          </p:cNvSpPr>
          <p:nvPr>
            <p:ph type="subTitle" idx="1"/>
          </p:nvPr>
        </p:nvSpPr>
        <p:spPr>
          <a:xfrm>
            <a:off x="3112625" y="3562850"/>
            <a:ext cx="2919000" cy="1194000"/>
          </a:xfrm>
          <a:prstGeom prst="rect">
            <a:avLst/>
          </a:prstGeom>
        </p:spPr>
        <p:txBody>
          <a:bodyPr spcFirstLastPara="1" wrap="square" lIns="91425" tIns="91425" rIns="91425" bIns="91425" anchor="ctr" anchorCtr="0">
            <a:noAutofit/>
          </a:bodyPr>
          <a:lstStyle>
            <a:lvl1pPr marL="0" marR="0" lvl="0" indent="0" algn="ctr" rtl="0">
              <a:lnSpc>
                <a:spcPct val="100000"/>
              </a:lnSpc>
              <a:spcBef>
                <a:spcPts val="0"/>
              </a:spcBef>
              <a:spcAft>
                <a:spcPts val="0"/>
              </a:spcAft>
              <a:buClr>
                <a:schemeClr val="dk1"/>
              </a:buClr>
              <a:buSzPts val="5200"/>
              <a:buNone/>
              <a:defRPr sz="4000">
                <a:solidFill>
                  <a:schemeClr val="lt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p:nvPr/>
        </p:nvSpPr>
        <p:spPr>
          <a:xfrm rot="10800000" flipH="1">
            <a:off x="-47850" y="4100525"/>
            <a:ext cx="9239700" cy="12069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7"/>
          <p:cNvSpPr txBox="1">
            <a:spLocks noGrp="1"/>
          </p:cNvSpPr>
          <p:nvPr>
            <p:ph type="title"/>
          </p:nvPr>
        </p:nvSpPr>
        <p:spPr>
          <a:xfrm>
            <a:off x="4653950" y="815025"/>
            <a:ext cx="3345000" cy="15741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3600"/>
              <a:buNone/>
              <a:defRPr b="1"/>
            </a:lvl1pPr>
            <a:lvl2pPr lvl="1" algn="ctr" rtl="0">
              <a:spcBef>
                <a:spcPts val="0"/>
              </a:spcBef>
              <a:spcAft>
                <a:spcPts val="0"/>
              </a:spcAft>
              <a:buSzPts val="3600"/>
              <a:buNone/>
              <a:defRPr sz="3600" b="1"/>
            </a:lvl2pPr>
            <a:lvl3pPr lvl="2" algn="ctr" rtl="0">
              <a:spcBef>
                <a:spcPts val="0"/>
              </a:spcBef>
              <a:spcAft>
                <a:spcPts val="0"/>
              </a:spcAft>
              <a:buSzPts val="3600"/>
              <a:buNone/>
              <a:defRPr sz="3600" b="1"/>
            </a:lvl3pPr>
            <a:lvl4pPr lvl="3" algn="ctr" rtl="0">
              <a:spcBef>
                <a:spcPts val="0"/>
              </a:spcBef>
              <a:spcAft>
                <a:spcPts val="0"/>
              </a:spcAft>
              <a:buSzPts val="3600"/>
              <a:buNone/>
              <a:defRPr sz="3600" b="1"/>
            </a:lvl4pPr>
            <a:lvl5pPr lvl="4" algn="ctr" rtl="0">
              <a:spcBef>
                <a:spcPts val="0"/>
              </a:spcBef>
              <a:spcAft>
                <a:spcPts val="0"/>
              </a:spcAft>
              <a:buSzPts val="3600"/>
              <a:buNone/>
              <a:defRPr sz="3600" b="1"/>
            </a:lvl5pPr>
            <a:lvl6pPr lvl="5" algn="ctr" rtl="0">
              <a:spcBef>
                <a:spcPts val="0"/>
              </a:spcBef>
              <a:spcAft>
                <a:spcPts val="0"/>
              </a:spcAft>
              <a:buSzPts val="3600"/>
              <a:buNone/>
              <a:defRPr sz="3600" b="1"/>
            </a:lvl6pPr>
            <a:lvl7pPr lvl="6" algn="ctr" rtl="0">
              <a:spcBef>
                <a:spcPts val="0"/>
              </a:spcBef>
              <a:spcAft>
                <a:spcPts val="0"/>
              </a:spcAft>
              <a:buSzPts val="3600"/>
              <a:buNone/>
              <a:defRPr sz="3600" b="1"/>
            </a:lvl7pPr>
            <a:lvl8pPr lvl="7" algn="ctr" rtl="0">
              <a:spcBef>
                <a:spcPts val="0"/>
              </a:spcBef>
              <a:spcAft>
                <a:spcPts val="0"/>
              </a:spcAft>
              <a:buSzPts val="3600"/>
              <a:buNone/>
              <a:defRPr sz="3600" b="1"/>
            </a:lvl8pPr>
            <a:lvl9pPr lvl="8" algn="ctr" rtl="0">
              <a:spcBef>
                <a:spcPts val="0"/>
              </a:spcBef>
              <a:spcAft>
                <a:spcPts val="0"/>
              </a:spcAft>
              <a:buSzPts val="3600"/>
              <a:buNone/>
              <a:defRPr sz="3600" b="1"/>
            </a:lvl9pPr>
          </a:lstStyle>
          <a:p>
            <a:endParaRPr/>
          </a:p>
        </p:txBody>
      </p:sp>
      <p:sp>
        <p:nvSpPr>
          <p:cNvPr id="36" name="Google Shape;36;p7"/>
          <p:cNvSpPr txBox="1">
            <a:spLocks noGrp="1"/>
          </p:cNvSpPr>
          <p:nvPr>
            <p:ph type="subTitle" idx="1"/>
          </p:nvPr>
        </p:nvSpPr>
        <p:spPr>
          <a:xfrm>
            <a:off x="4653950" y="2613925"/>
            <a:ext cx="3843300" cy="850200"/>
          </a:xfrm>
          <a:prstGeom prst="rect">
            <a:avLst/>
          </a:prstGeom>
        </p:spPr>
        <p:txBody>
          <a:bodyPr spcFirstLastPara="1" wrap="square" lIns="91425" tIns="91425" rIns="91425" bIns="91425" anchor="t" anchorCtr="0">
            <a:noAutofit/>
          </a:bodyPr>
          <a:lstStyle>
            <a:lvl1pPr lvl="0" rtl="0">
              <a:spcBef>
                <a:spcPts val="0"/>
              </a:spcBef>
              <a:spcAft>
                <a:spcPts val="0"/>
              </a:spcAft>
              <a:buSzPts val="1500"/>
              <a:buNone/>
              <a:defRPr>
                <a:solidFill>
                  <a:schemeClr val="dk1"/>
                </a:solidFill>
              </a:defRPr>
            </a:lvl1pPr>
            <a:lvl2pPr lvl="1" rtl="0">
              <a:spcBef>
                <a:spcPts val="1600"/>
              </a:spcBef>
              <a:spcAft>
                <a:spcPts val="0"/>
              </a:spcAft>
              <a:buSzPts val="1500"/>
              <a:buNone/>
              <a:defRPr/>
            </a:lvl2pPr>
            <a:lvl3pPr lvl="2" rtl="0">
              <a:spcBef>
                <a:spcPts val="1600"/>
              </a:spcBef>
              <a:spcAft>
                <a:spcPts val="0"/>
              </a:spcAft>
              <a:buSzPts val="1500"/>
              <a:buNone/>
              <a:defRPr/>
            </a:lvl3pPr>
            <a:lvl4pPr lvl="3" rtl="0">
              <a:spcBef>
                <a:spcPts val="1600"/>
              </a:spcBef>
              <a:spcAft>
                <a:spcPts val="0"/>
              </a:spcAft>
              <a:buSzPts val="1500"/>
              <a:buNone/>
              <a:defRPr/>
            </a:lvl4pPr>
            <a:lvl5pPr lvl="4" rtl="0">
              <a:spcBef>
                <a:spcPts val="1600"/>
              </a:spcBef>
              <a:spcAft>
                <a:spcPts val="0"/>
              </a:spcAft>
              <a:buSzPts val="1500"/>
              <a:buNone/>
              <a:defRPr/>
            </a:lvl5pPr>
            <a:lvl6pPr lvl="5" rtl="0">
              <a:spcBef>
                <a:spcPts val="1600"/>
              </a:spcBef>
              <a:spcAft>
                <a:spcPts val="0"/>
              </a:spcAft>
              <a:buSzPts val="1500"/>
              <a:buNone/>
              <a:defRPr/>
            </a:lvl6pPr>
            <a:lvl7pPr lvl="6" rtl="0">
              <a:spcBef>
                <a:spcPts val="1600"/>
              </a:spcBef>
              <a:spcAft>
                <a:spcPts val="0"/>
              </a:spcAft>
              <a:buSzPts val="1500"/>
              <a:buNone/>
              <a:defRPr/>
            </a:lvl7pPr>
            <a:lvl8pPr lvl="7" rtl="0">
              <a:spcBef>
                <a:spcPts val="1600"/>
              </a:spcBef>
              <a:spcAft>
                <a:spcPts val="0"/>
              </a:spcAft>
              <a:buSzPts val="1500"/>
              <a:buNone/>
              <a:defRPr/>
            </a:lvl8pPr>
            <a:lvl9pPr lvl="8" rtl="0">
              <a:spcBef>
                <a:spcPts val="1600"/>
              </a:spcBef>
              <a:spcAft>
                <a:spcPts val="1600"/>
              </a:spcAft>
              <a:buSzPts val="1500"/>
              <a:buNone/>
              <a:defRPr/>
            </a:lvl9pPr>
          </a:lstStyle>
          <a:p>
            <a:endParaRPr/>
          </a:p>
        </p:txBody>
      </p:sp>
      <p:sp>
        <p:nvSpPr>
          <p:cNvPr id="37" name="Google Shape;37;p7"/>
          <p:cNvSpPr/>
          <p:nvPr/>
        </p:nvSpPr>
        <p:spPr>
          <a:xfrm rot="-5402319">
            <a:off x="3686649" y="1353475"/>
            <a:ext cx="889500" cy="1464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rot="10800000" flipH="1">
            <a:off x="-47850" y="-191400"/>
            <a:ext cx="9239700" cy="23691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9"/>
          <p:cNvSpPr txBox="1">
            <a:spLocks noGrp="1"/>
          </p:cNvSpPr>
          <p:nvPr>
            <p:ph type="title"/>
          </p:nvPr>
        </p:nvSpPr>
        <p:spPr>
          <a:xfrm>
            <a:off x="2150250" y="0"/>
            <a:ext cx="4843500" cy="2177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200"/>
              <a:buNone/>
              <a:defRPr sz="5000" b="1">
                <a:solidFill>
                  <a:schemeClr val="lt1"/>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5" name="Google Shape;45;p9"/>
          <p:cNvSpPr txBox="1">
            <a:spLocks noGrp="1"/>
          </p:cNvSpPr>
          <p:nvPr>
            <p:ph type="subTitle" idx="1"/>
          </p:nvPr>
        </p:nvSpPr>
        <p:spPr>
          <a:xfrm>
            <a:off x="2534850" y="2177700"/>
            <a:ext cx="4074300" cy="2965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solidFill>
                  <a:schemeClr val="dk1"/>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54"/>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ullet point 2">
  <p:cSld name="CUSTOM_6">
    <p:spTree>
      <p:nvGrpSpPr>
        <p:cNvPr id="1" name="Shape 88"/>
        <p:cNvGrpSpPr/>
        <p:nvPr/>
      </p:nvGrpSpPr>
      <p:grpSpPr>
        <a:xfrm>
          <a:off x="0" y="0"/>
          <a:ext cx="0" cy="0"/>
          <a:chOff x="0" y="0"/>
          <a:chExt cx="0" cy="0"/>
        </a:xfrm>
      </p:grpSpPr>
      <p:sp>
        <p:nvSpPr>
          <p:cNvPr id="89" name="Google Shape;89;p16"/>
          <p:cNvSpPr/>
          <p:nvPr/>
        </p:nvSpPr>
        <p:spPr>
          <a:xfrm flipH="1">
            <a:off x="-116825" y="-79800"/>
            <a:ext cx="3012300" cy="53031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6"/>
          <p:cNvSpPr txBox="1">
            <a:spLocks noGrp="1"/>
          </p:cNvSpPr>
          <p:nvPr>
            <p:ph type="body" idx="1"/>
          </p:nvPr>
        </p:nvSpPr>
        <p:spPr>
          <a:xfrm>
            <a:off x="3520925" y="336975"/>
            <a:ext cx="4896900" cy="4469700"/>
          </a:xfrm>
          <a:prstGeom prst="rect">
            <a:avLst/>
          </a:prstGeom>
        </p:spPr>
        <p:txBody>
          <a:bodyPr spcFirstLastPara="1" wrap="square" lIns="91425" tIns="91425" rIns="91425" bIns="91425" anchor="ctr" anchorCtr="0">
            <a:noAutofit/>
          </a:bodyPr>
          <a:lstStyle>
            <a:lvl1pPr marL="457200" lvl="0" indent="-323850" rtl="0">
              <a:lnSpc>
                <a:spcPct val="100000"/>
              </a:lnSpc>
              <a:spcBef>
                <a:spcPts val="0"/>
              </a:spcBef>
              <a:spcAft>
                <a:spcPts val="0"/>
              </a:spcAft>
              <a:buSzPts val="1500"/>
              <a:buChar char="●"/>
              <a:defRPr/>
            </a:lvl1pPr>
            <a:lvl2pPr marL="914400" lvl="1" indent="-323850" rtl="0">
              <a:lnSpc>
                <a:spcPct val="100000"/>
              </a:lnSpc>
              <a:spcBef>
                <a:spcPts val="1600"/>
              </a:spcBef>
              <a:spcAft>
                <a:spcPts val="0"/>
              </a:spcAft>
              <a:buSzPts val="1500"/>
              <a:buChar char="○"/>
              <a:defRPr sz="1200"/>
            </a:lvl2pPr>
            <a:lvl3pPr marL="1371600" lvl="2" indent="-323850" rtl="0">
              <a:spcBef>
                <a:spcPts val="1600"/>
              </a:spcBef>
              <a:spcAft>
                <a:spcPts val="0"/>
              </a:spcAft>
              <a:buSzPts val="1500"/>
              <a:buChar char="■"/>
              <a:defRPr/>
            </a:lvl3pPr>
            <a:lvl4pPr marL="1828800" lvl="3" indent="-323850" rtl="0">
              <a:spcBef>
                <a:spcPts val="1600"/>
              </a:spcBef>
              <a:spcAft>
                <a:spcPts val="0"/>
              </a:spcAft>
              <a:buSzPts val="1500"/>
              <a:buChar char="●"/>
              <a:defRPr/>
            </a:lvl4pPr>
            <a:lvl5pPr marL="2286000" lvl="4" indent="-323850" rtl="0">
              <a:spcBef>
                <a:spcPts val="1600"/>
              </a:spcBef>
              <a:spcAft>
                <a:spcPts val="0"/>
              </a:spcAft>
              <a:buSzPts val="1500"/>
              <a:buChar char="○"/>
              <a:defRPr/>
            </a:lvl5pPr>
            <a:lvl6pPr marL="2743200" lvl="5" indent="-323850" rtl="0">
              <a:spcBef>
                <a:spcPts val="1600"/>
              </a:spcBef>
              <a:spcAft>
                <a:spcPts val="0"/>
              </a:spcAft>
              <a:buSzPts val="1500"/>
              <a:buChar char="■"/>
              <a:defRPr/>
            </a:lvl6pPr>
            <a:lvl7pPr marL="3200400" lvl="6" indent="-323850" rtl="0">
              <a:spcBef>
                <a:spcPts val="1600"/>
              </a:spcBef>
              <a:spcAft>
                <a:spcPts val="0"/>
              </a:spcAft>
              <a:buSzPts val="1500"/>
              <a:buChar char="●"/>
              <a:defRPr/>
            </a:lvl7pPr>
            <a:lvl8pPr marL="3657600" lvl="7" indent="-323850" rtl="0">
              <a:spcBef>
                <a:spcPts val="1600"/>
              </a:spcBef>
              <a:spcAft>
                <a:spcPts val="0"/>
              </a:spcAft>
              <a:buSzPts val="1500"/>
              <a:buChar char="○"/>
              <a:defRPr/>
            </a:lvl8pPr>
            <a:lvl9pPr marL="4114800" lvl="8" indent="-323850" rtl="0">
              <a:spcBef>
                <a:spcPts val="1600"/>
              </a:spcBef>
              <a:spcAft>
                <a:spcPts val="1600"/>
              </a:spcAft>
              <a:buSzPts val="1500"/>
              <a:buChar char="■"/>
              <a:defRPr/>
            </a:lvl9pPr>
          </a:lstStyle>
          <a:p>
            <a:endParaRPr/>
          </a:p>
        </p:txBody>
      </p:sp>
      <p:sp>
        <p:nvSpPr>
          <p:cNvPr id="91" name="Google Shape;91;p16"/>
          <p:cNvSpPr txBox="1">
            <a:spLocks noGrp="1"/>
          </p:cNvSpPr>
          <p:nvPr>
            <p:ph type="title"/>
          </p:nvPr>
        </p:nvSpPr>
        <p:spPr>
          <a:xfrm>
            <a:off x="633875" y="1712250"/>
            <a:ext cx="1998300" cy="1719000"/>
          </a:xfrm>
          <a:prstGeom prst="rect">
            <a:avLst/>
          </a:prstGeom>
        </p:spPr>
        <p:txBody>
          <a:bodyPr spcFirstLastPara="1" wrap="square" lIns="91425" tIns="91425" rIns="91425" bIns="91425" anchor="ctr" anchorCtr="0">
            <a:noAutofit/>
          </a:bodyPr>
          <a:lstStyle>
            <a:lvl1pPr lvl="0" rtl="0">
              <a:lnSpc>
                <a:spcPct val="115000"/>
              </a:lnSpc>
              <a:spcBef>
                <a:spcPts val="0"/>
              </a:spcBef>
              <a:spcAft>
                <a:spcPts val="0"/>
              </a:spcAft>
              <a:buSzPts val="3000"/>
              <a:buNone/>
              <a:defRPr b="1">
                <a:solidFill>
                  <a:schemeClr val="lt1"/>
                </a:solidFill>
              </a:defRPr>
            </a:lvl1pPr>
            <a:lvl2pPr lvl="1" rtl="0">
              <a:lnSpc>
                <a:spcPct val="115000"/>
              </a:lnSpc>
              <a:spcBef>
                <a:spcPts val="0"/>
              </a:spcBef>
              <a:spcAft>
                <a:spcPts val="0"/>
              </a:spcAft>
              <a:buSzPts val="3000"/>
              <a:buNone/>
              <a:defRPr/>
            </a:lvl2pPr>
            <a:lvl3pPr lvl="2" rtl="0">
              <a:lnSpc>
                <a:spcPct val="115000"/>
              </a:lnSpc>
              <a:spcBef>
                <a:spcPts val="0"/>
              </a:spcBef>
              <a:spcAft>
                <a:spcPts val="0"/>
              </a:spcAft>
              <a:buSzPts val="3000"/>
              <a:buNone/>
              <a:defRPr/>
            </a:lvl3pPr>
            <a:lvl4pPr lvl="3" rtl="0">
              <a:lnSpc>
                <a:spcPct val="115000"/>
              </a:lnSpc>
              <a:spcBef>
                <a:spcPts val="0"/>
              </a:spcBef>
              <a:spcAft>
                <a:spcPts val="0"/>
              </a:spcAft>
              <a:buSzPts val="3000"/>
              <a:buNone/>
              <a:defRPr/>
            </a:lvl4pPr>
            <a:lvl5pPr lvl="4" rtl="0">
              <a:lnSpc>
                <a:spcPct val="115000"/>
              </a:lnSpc>
              <a:spcBef>
                <a:spcPts val="0"/>
              </a:spcBef>
              <a:spcAft>
                <a:spcPts val="0"/>
              </a:spcAft>
              <a:buSzPts val="3000"/>
              <a:buNone/>
              <a:defRPr/>
            </a:lvl5pPr>
            <a:lvl6pPr lvl="5" rtl="0">
              <a:lnSpc>
                <a:spcPct val="115000"/>
              </a:lnSpc>
              <a:spcBef>
                <a:spcPts val="0"/>
              </a:spcBef>
              <a:spcAft>
                <a:spcPts val="0"/>
              </a:spcAft>
              <a:buSzPts val="3000"/>
              <a:buNone/>
              <a:defRPr/>
            </a:lvl6pPr>
            <a:lvl7pPr lvl="6" rtl="0">
              <a:lnSpc>
                <a:spcPct val="115000"/>
              </a:lnSpc>
              <a:spcBef>
                <a:spcPts val="0"/>
              </a:spcBef>
              <a:spcAft>
                <a:spcPts val="0"/>
              </a:spcAft>
              <a:buSzPts val="3000"/>
              <a:buNone/>
              <a:defRPr/>
            </a:lvl7pPr>
            <a:lvl8pPr lvl="7" rtl="0">
              <a:lnSpc>
                <a:spcPct val="115000"/>
              </a:lnSpc>
              <a:spcBef>
                <a:spcPts val="0"/>
              </a:spcBef>
              <a:spcAft>
                <a:spcPts val="0"/>
              </a:spcAft>
              <a:buSzPts val="3000"/>
              <a:buNone/>
              <a:defRPr/>
            </a:lvl8pPr>
            <a:lvl9pPr lvl="8" rtl="0">
              <a:lnSpc>
                <a:spcPct val="115000"/>
              </a:lnSpc>
              <a:spcBef>
                <a:spcPts val="0"/>
              </a:spcBef>
              <a:spcAft>
                <a:spcPts val="0"/>
              </a:spcAft>
              <a:buSzPts val="30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6100" y="445025"/>
            <a:ext cx="76917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1pPr>
            <a:lvl2pPr lvl="1">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2pPr>
            <a:lvl3pPr lvl="2">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3pPr>
            <a:lvl4pPr lvl="3">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4pPr>
            <a:lvl5pPr lvl="4">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5pPr>
            <a:lvl6pPr lvl="5">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6pPr>
            <a:lvl7pPr lvl="6">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7pPr>
            <a:lvl8pPr lvl="7">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8pPr>
            <a:lvl9pPr lvl="8">
              <a:spcBef>
                <a:spcPts val="0"/>
              </a:spcBef>
              <a:spcAft>
                <a:spcPts val="0"/>
              </a:spcAft>
              <a:buClr>
                <a:schemeClr val="dk1"/>
              </a:buClr>
              <a:buSzPts val="3000"/>
              <a:buFont typeface="Encode Sans Semi Condensed"/>
              <a:buNone/>
              <a:defRPr sz="3000">
                <a:solidFill>
                  <a:schemeClr val="dk1"/>
                </a:solidFill>
                <a:latin typeface="Encode Sans Semi Condensed"/>
                <a:ea typeface="Encode Sans Semi Condensed"/>
                <a:cs typeface="Encode Sans Semi Condensed"/>
                <a:sym typeface="Encode Sans Semi Condensed"/>
              </a:defRPr>
            </a:lvl9pPr>
          </a:lstStyle>
          <a:p>
            <a:endParaRPr/>
          </a:p>
        </p:txBody>
      </p:sp>
      <p:sp>
        <p:nvSpPr>
          <p:cNvPr id="7" name="Google Shape;7;p1"/>
          <p:cNvSpPr txBox="1">
            <a:spLocks noGrp="1"/>
          </p:cNvSpPr>
          <p:nvPr>
            <p:ph type="body" idx="1"/>
          </p:nvPr>
        </p:nvSpPr>
        <p:spPr>
          <a:xfrm>
            <a:off x="726100" y="1152475"/>
            <a:ext cx="7691700" cy="3416400"/>
          </a:xfrm>
          <a:prstGeom prst="rect">
            <a:avLst/>
          </a:prstGeom>
          <a:noFill/>
          <a:ln>
            <a:noFill/>
          </a:ln>
        </p:spPr>
        <p:txBody>
          <a:bodyPr spcFirstLastPara="1" wrap="square" lIns="91425" tIns="91425" rIns="91425" bIns="91425" anchor="t" anchorCtr="0">
            <a:noAutofit/>
          </a:bodyPr>
          <a:lstStyle>
            <a:lvl1pPr marL="457200" lvl="0" indent="-323850">
              <a:lnSpc>
                <a:spcPct val="115000"/>
              </a:lnSpc>
              <a:spcBef>
                <a:spcPts val="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1pPr>
            <a:lvl2pPr marL="914400" lvl="1"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2pPr>
            <a:lvl3pPr marL="1371600" lvl="2"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3pPr>
            <a:lvl4pPr marL="1828800" lvl="3"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4pPr>
            <a:lvl5pPr marL="2286000" lvl="4"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5pPr>
            <a:lvl6pPr marL="2743200" lvl="5"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6pPr>
            <a:lvl7pPr marL="3200400" lvl="6"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7pPr>
            <a:lvl8pPr marL="3657600" lvl="7" indent="-323850">
              <a:lnSpc>
                <a:spcPct val="115000"/>
              </a:lnSpc>
              <a:spcBef>
                <a:spcPts val="1600"/>
              </a:spcBef>
              <a:spcAft>
                <a:spcPts val="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8pPr>
            <a:lvl9pPr marL="4114800" lvl="8" indent="-323850">
              <a:lnSpc>
                <a:spcPct val="115000"/>
              </a:lnSpc>
              <a:spcBef>
                <a:spcPts val="1600"/>
              </a:spcBef>
              <a:spcAft>
                <a:spcPts val="1600"/>
              </a:spcAft>
              <a:buClr>
                <a:schemeClr val="dk2"/>
              </a:buClr>
              <a:buSzPts val="1500"/>
              <a:buFont typeface="Encode Sans Semi Condensed"/>
              <a:buChar char="■"/>
              <a:defRPr sz="1500">
                <a:solidFill>
                  <a:schemeClr val="dk2"/>
                </a:solidFill>
                <a:latin typeface="Encode Sans Semi Condensed"/>
                <a:ea typeface="Encode Sans Semi Condensed"/>
                <a:cs typeface="Encode Sans Semi Condensed"/>
                <a:sym typeface="Encode Sans Semi Condense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55" r:id="rId3"/>
    <p:sldLayoutId id="2147483658" r:id="rId4"/>
    <p:sldLayoutId id="214748366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debra.williams@nebraska.gov"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pat.reports@nebraska.gov" TargetMode="External"/><Relationship Id="rId2" Type="http://schemas.openxmlformats.org/officeDocument/2006/relationships/hyperlink" Target="https://revenue.nebraska.gov/sites/revenue.nebraska.gov/files/doc/pad/forms/Form_CIT_County_Inheritance_Tax_Report.xls" TargetMode="External"/><Relationship Id="rId1" Type="http://schemas.openxmlformats.org/officeDocument/2006/relationships/slideLayout" Target="../slideLayouts/slideLayout5.xml"/><Relationship Id="rId4" Type="http://schemas.openxmlformats.org/officeDocument/2006/relationships/hyperlink" Target="https://revenue.nebraska.gov/sites/revenue.nebraska.gov/files/doc/pad/forms/Form_PCIT_Petitioner_County_Inheritance_Tax_Report.pdf"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8"/>
          <p:cNvSpPr txBox="1">
            <a:spLocks noGrp="1"/>
          </p:cNvSpPr>
          <p:nvPr>
            <p:ph type="ctrTitle"/>
          </p:nvPr>
        </p:nvSpPr>
        <p:spPr>
          <a:xfrm>
            <a:off x="957516" y="1201127"/>
            <a:ext cx="7485000" cy="1629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Inheritance Tax Reporting</a:t>
            </a:r>
            <a:endParaRPr dirty="0"/>
          </a:p>
        </p:txBody>
      </p:sp>
      <p:sp>
        <p:nvSpPr>
          <p:cNvPr id="169" name="Google Shape;169;p28"/>
          <p:cNvSpPr txBox="1">
            <a:spLocks noGrp="1"/>
          </p:cNvSpPr>
          <p:nvPr>
            <p:ph type="subTitle" idx="1"/>
          </p:nvPr>
        </p:nvSpPr>
        <p:spPr>
          <a:xfrm>
            <a:off x="669851" y="3573482"/>
            <a:ext cx="7772665" cy="1194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200" dirty="0"/>
              <a:t>Debra Williams</a:t>
            </a:r>
          </a:p>
          <a:p>
            <a:pPr marL="0" lvl="0" indent="0" algn="ctr" rtl="0">
              <a:spcBef>
                <a:spcPts val="0"/>
              </a:spcBef>
              <a:spcAft>
                <a:spcPts val="0"/>
              </a:spcAft>
              <a:buNone/>
            </a:pPr>
            <a:r>
              <a:rPr lang="en" sz="3200" dirty="0"/>
              <a:t>Attorney, Property Assessment Division</a:t>
            </a:r>
            <a:endParaRPr sz="3200" dirty="0"/>
          </a:p>
        </p:txBody>
      </p:sp>
      <p:pic>
        <p:nvPicPr>
          <p:cNvPr id="1026" name="Picture 2" descr="Nebraska Department of Revenue">
            <a:extLst>
              <a:ext uri="{FF2B5EF4-FFF2-40B4-BE49-F238E27FC236}">
                <a16:creationId xmlns:a16="http://schemas.microsoft.com/office/drawing/2014/main" id="{CDD88BB4-FACE-28B5-B988-F8AA188CA2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2870"/>
            <a:ext cx="2698750" cy="717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3"/>
          <p:cNvSpPr txBox="1">
            <a:spLocks noGrp="1"/>
          </p:cNvSpPr>
          <p:nvPr>
            <p:ph type="subTitle" idx="1"/>
          </p:nvPr>
        </p:nvSpPr>
        <p:spPr>
          <a:xfrm>
            <a:off x="203156" y="2103175"/>
            <a:ext cx="8635991" cy="2965800"/>
          </a:xfrm>
          <a:prstGeom prst="rect">
            <a:avLst/>
          </a:prstGeom>
        </p:spPr>
        <p:txBody>
          <a:bodyPr spcFirstLastPara="1" wrap="square" lIns="91425" tIns="91425" rIns="91425" bIns="91425" anchor="ctr" anchorCtr="0">
            <a:noAutofit/>
          </a:bodyPr>
          <a:lstStyle/>
          <a:p>
            <a:pPr marL="285750" lvl="0" indent="-285750" algn="l" rtl="0">
              <a:lnSpc>
                <a:spcPct val="150000"/>
              </a:lnSpc>
              <a:spcBef>
                <a:spcPts val="0"/>
              </a:spcBef>
              <a:spcAft>
                <a:spcPts val="0"/>
              </a:spcAft>
              <a:buFont typeface="Wingdings" pitchFamily="2" charset="2"/>
              <a:buChar char="§"/>
            </a:pPr>
            <a:r>
              <a:rPr lang="en-US" sz="1800" b="1" dirty="0">
                <a:effectLst/>
                <a:latin typeface="Arial" panose="020B0604020202020204" pitchFamily="34" charset="0"/>
                <a:ea typeface="Calibri" panose="020F0502020204030204" pitchFamily="34" charset="0"/>
              </a:rPr>
              <a:t>Responsibility of County Treasurer: </a:t>
            </a:r>
            <a:r>
              <a:rPr lang="en-US" sz="1800" dirty="0">
                <a:effectLst/>
                <a:latin typeface="Arial" panose="020B0604020202020204" pitchFamily="34" charset="0"/>
                <a:ea typeface="Calibri" panose="020F0502020204030204" pitchFamily="34" charset="0"/>
              </a:rPr>
              <a:t>Treasurers have the responsibility to account for the inheritance tax generated in relation to all orders determining inheritance tax entered by the county’s court. It is advised that county treasurers work with their county attorneys to obtain any needed information. The FORM PCIT will also be helpful in compiling this report.</a:t>
            </a:r>
            <a:endParaRPr lang="en-US" sz="1400" dirty="0"/>
          </a:p>
        </p:txBody>
      </p:sp>
      <p:sp>
        <p:nvSpPr>
          <p:cNvPr id="212" name="Google Shape;212;p33"/>
          <p:cNvSpPr txBox="1">
            <a:spLocks noGrp="1"/>
          </p:cNvSpPr>
          <p:nvPr>
            <p:ph type="title"/>
          </p:nvPr>
        </p:nvSpPr>
        <p:spPr>
          <a:xfrm>
            <a:off x="228599" y="0"/>
            <a:ext cx="8910901" cy="181946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5000" dirty="0"/>
              <a:t>LB727 Report Changes: </a:t>
            </a:r>
            <a:endParaRPr sz="4000" dirty="0"/>
          </a:p>
        </p:txBody>
      </p:sp>
      <p:sp>
        <p:nvSpPr>
          <p:cNvPr id="213" name="Google Shape;213;p33"/>
          <p:cNvSpPr/>
          <p:nvPr/>
        </p:nvSpPr>
        <p:spPr>
          <a:xfrm>
            <a:off x="609450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11164;p75">
            <a:extLst>
              <a:ext uri="{FF2B5EF4-FFF2-40B4-BE49-F238E27FC236}">
                <a16:creationId xmlns:a16="http://schemas.microsoft.com/office/drawing/2014/main" id="{A18E4EB0-DB93-3D1C-9758-20180499A1D5}"/>
              </a:ext>
            </a:extLst>
          </p:cNvPr>
          <p:cNvGrpSpPr/>
          <p:nvPr/>
        </p:nvGrpSpPr>
        <p:grpSpPr>
          <a:xfrm>
            <a:off x="8090270" y="4359978"/>
            <a:ext cx="1049230" cy="783522"/>
            <a:chOff x="-60988625" y="2310475"/>
            <a:chExt cx="316650" cy="311150"/>
          </a:xfrm>
        </p:grpSpPr>
        <p:sp>
          <p:nvSpPr>
            <p:cNvPr id="3" name="Google Shape;11165;p75">
              <a:extLst>
                <a:ext uri="{FF2B5EF4-FFF2-40B4-BE49-F238E27FC236}">
                  <a16:creationId xmlns:a16="http://schemas.microsoft.com/office/drawing/2014/main" id="{EFDF5A92-55D8-F926-D524-A5236A844DCC}"/>
                </a:ext>
              </a:extLst>
            </p:cNvPr>
            <p:cNvSpPr/>
            <p:nvPr/>
          </p:nvSpPr>
          <p:spPr>
            <a:xfrm>
              <a:off x="-60988625" y="2310475"/>
              <a:ext cx="311125" cy="311150"/>
            </a:xfrm>
            <a:custGeom>
              <a:avLst/>
              <a:gdLst/>
              <a:ahLst/>
              <a:cxnLst/>
              <a:rect l="l" t="t" r="r" b="b"/>
              <a:pathLst>
                <a:path w="12445" h="12446" extrusionOk="0">
                  <a:moveTo>
                    <a:pt x="7877" y="883"/>
                  </a:moveTo>
                  <a:cubicBezTo>
                    <a:pt x="8097" y="883"/>
                    <a:pt x="8318" y="1072"/>
                    <a:pt x="8318" y="1324"/>
                  </a:cubicBezTo>
                  <a:lnTo>
                    <a:pt x="8318" y="10398"/>
                  </a:lnTo>
                  <a:cubicBezTo>
                    <a:pt x="8318" y="10870"/>
                    <a:pt x="8444" y="11311"/>
                    <a:pt x="8727" y="11626"/>
                  </a:cubicBezTo>
                  <a:lnTo>
                    <a:pt x="2111" y="11626"/>
                  </a:lnTo>
                  <a:cubicBezTo>
                    <a:pt x="1450" y="11626"/>
                    <a:pt x="851" y="11091"/>
                    <a:pt x="851" y="10398"/>
                  </a:cubicBezTo>
                  <a:lnTo>
                    <a:pt x="851" y="1324"/>
                  </a:lnTo>
                  <a:lnTo>
                    <a:pt x="820" y="1324"/>
                  </a:lnTo>
                  <a:cubicBezTo>
                    <a:pt x="820" y="1072"/>
                    <a:pt x="1009" y="883"/>
                    <a:pt x="1261" y="883"/>
                  </a:cubicBezTo>
                  <a:close/>
                  <a:moveTo>
                    <a:pt x="11500" y="10807"/>
                  </a:moveTo>
                  <a:cubicBezTo>
                    <a:pt x="11342" y="11280"/>
                    <a:pt x="10870" y="11626"/>
                    <a:pt x="10303" y="11626"/>
                  </a:cubicBezTo>
                  <a:cubicBezTo>
                    <a:pt x="9767" y="11626"/>
                    <a:pt x="9326" y="11280"/>
                    <a:pt x="9137" y="10807"/>
                  </a:cubicBezTo>
                  <a:close/>
                  <a:moveTo>
                    <a:pt x="1261" y="1"/>
                  </a:moveTo>
                  <a:cubicBezTo>
                    <a:pt x="568" y="1"/>
                    <a:pt x="32" y="568"/>
                    <a:pt x="32" y="1230"/>
                  </a:cubicBezTo>
                  <a:lnTo>
                    <a:pt x="32" y="10334"/>
                  </a:lnTo>
                  <a:cubicBezTo>
                    <a:pt x="0" y="11563"/>
                    <a:pt x="946" y="12445"/>
                    <a:pt x="2080" y="12445"/>
                  </a:cubicBezTo>
                  <a:lnTo>
                    <a:pt x="10334" y="12445"/>
                  </a:lnTo>
                  <a:cubicBezTo>
                    <a:pt x="11500" y="12445"/>
                    <a:pt x="12445" y="11500"/>
                    <a:pt x="12445" y="10366"/>
                  </a:cubicBezTo>
                  <a:cubicBezTo>
                    <a:pt x="12445" y="10145"/>
                    <a:pt x="12224" y="9925"/>
                    <a:pt x="12004" y="9925"/>
                  </a:cubicBezTo>
                  <a:lnTo>
                    <a:pt x="9074" y="9925"/>
                  </a:lnTo>
                  <a:lnTo>
                    <a:pt x="9074" y="1230"/>
                  </a:lnTo>
                  <a:cubicBezTo>
                    <a:pt x="9074" y="568"/>
                    <a:pt x="8538" y="1"/>
                    <a:pt x="7877"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11166;p75">
              <a:extLst>
                <a:ext uri="{FF2B5EF4-FFF2-40B4-BE49-F238E27FC236}">
                  <a16:creationId xmlns:a16="http://schemas.microsoft.com/office/drawing/2014/main" id="{B4E46D5E-7274-863E-0DDC-7A290E55E391}"/>
                </a:ext>
              </a:extLst>
            </p:cNvPr>
            <p:cNvSpPr/>
            <p:nvPr/>
          </p:nvSpPr>
          <p:spPr>
            <a:xfrm>
              <a:off x="-60947675" y="2353025"/>
              <a:ext cx="145725" cy="20500"/>
            </a:xfrm>
            <a:custGeom>
              <a:avLst/>
              <a:gdLst/>
              <a:ahLst/>
              <a:cxnLst/>
              <a:rect l="l" t="t" r="r" b="b"/>
              <a:pathLst>
                <a:path w="5829" h="820" extrusionOk="0">
                  <a:moveTo>
                    <a:pt x="442" y="0"/>
                  </a:moveTo>
                  <a:cubicBezTo>
                    <a:pt x="190" y="0"/>
                    <a:pt x="1" y="189"/>
                    <a:pt x="1" y="441"/>
                  </a:cubicBezTo>
                  <a:cubicBezTo>
                    <a:pt x="1" y="630"/>
                    <a:pt x="190" y="819"/>
                    <a:pt x="442" y="819"/>
                  </a:cubicBezTo>
                  <a:lnTo>
                    <a:pt x="5388" y="819"/>
                  </a:lnTo>
                  <a:cubicBezTo>
                    <a:pt x="5640" y="819"/>
                    <a:pt x="5829" y="630"/>
                    <a:pt x="5829" y="441"/>
                  </a:cubicBezTo>
                  <a:cubicBezTo>
                    <a:pt x="5829" y="189"/>
                    <a:pt x="5640" y="0"/>
                    <a:pt x="53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1167;p75">
              <a:extLst>
                <a:ext uri="{FF2B5EF4-FFF2-40B4-BE49-F238E27FC236}">
                  <a16:creationId xmlns:a16="http://schemas.microsoft.com/office/drawing/2014/main" id="{514B39D7-7AA2-C458-D869-680D366871CB}"/>
                </a:ext>
              </a:extLst>
            </p:cNvPr>
            <p:cNvSpPr/>
            <p:nvPr/>
          </p:nvSpPr>
          <p:spPr>
            <a:xfrm>
              <a:off x="-60947675" y="2415250"/>
              <a:ext cx="145725" cy="20500"/>
            </a:xfrm>
            <a:custGeom>
              <a:avLst/>
              <a:gdLst/>
              <a:ahLst/>
              <a:cxnLst/>
              <a:rect l="l" t="t" r="r" b="b"/>
              <a:pathLst>
                <a:path w="5829" h="820" extrusionOk="0">
                  <a:moveTo>
                    <a:pt x="442" y="0"/>
                  </a:moveTo>
                  <a:cubicBezTo>
                    <a:pt x="190" y="0"/>
                    <a:pt x="1" y="189"/>
                    <a:pt x="1" y="378"/>
                  </a:cubicBezTo>
                  <a:cubicBezTo>
                    <a:pt x="1" y="630"/>
                    <a:pt x="190" y="819"/>
                    <a:pt x="442" y="819"/>
                  </a:cubicBezTo>
                  <a:lnTo>
                    <a:pt x="5388" y="819"/>
                  </a:lnTo>
                  <a:cubicBezTo>
                    <a:pt x="5640" y="819"/>
                    <a:pt x="5829" y="630"/>
                    <a:pt x="5829" y="378"/>
                  </a:cubicBezTo>
                  <a:cubicBezTo>
                    <a:pt x="5829" y="158"/>
                    <a:pt x="5640" y="0"/>
                    <a:pt x="53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1168;p75">
              <a:extLst>
                <a:ext uri="{FF2B5EF4-FFF2-40B4-BE49-F238E27FC236}">
                  <a16:creationId xmlns:a16="http://schemas.microsoft.com/office/drawing/2014/main" id="{BEF5B6B8-D33A-674A-96E0-87C88AADE542}"/>
                </a:ext>
              </a:extLst>
            </p:cNvPr>
            <p:cNvSpPr/>
            <p:nvPr/>
          </p:nvSpPr>
          <p:spPr>
            <a:xfrm>
              <a:off x="-60947675" y="2475875"/>
              <a:ext cx="145725" cy="22100"/>
            </a:xfrm>
            <a:custGeom>
              <a:avLst/>
              <a:gdLst/>
              <a:ahLst/>
              <a:cxnLst/>
              <a:rect l="l" t="t" r="r" b="b"/>
              <a:pathLst>
                <a:path w="5829" h="884" extrusionOk="0">
                  <a:moveTo>
                    <a:pt x="442" y="1"/>
                  </a:moveTo>
                  <a:cubicBezTo>
                    <a:pt x="190" y="1"/>
                    <a:pt x="1" y="221"/>
                    <a:pt x="1" y="442"/>
                  </a:cubicBezTo>
                  <a:cubicBezTo>
                    <a:pt x="1" y="694"/>
                    <a:pt x="190" y="883"/>
                    <a:pt x="442" y="883"/>
                  </a:cubicBezTo>
                  <a:lnTo>
                    <a:pt x="5388" y="883"/>
                  </a:lnTo>
                  <a:cubicBezTo>
                    <a:pt x="5640" y="883"/>
                    <a:pt x="5829" y="694"/>
                    <a:pt x="5829" y="442"/>
                  </a:cubicBezTo>
                  <a:cubicBezTo>
                    <a:pt x="5829" y="221"/>
                    <a:pt x="5640" y="1"/>
                    <a:pt x="538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1169;p75">
              <a:extLst>
                <a:ext uri="{FF2B5EF4-FFF2-40B4-BE49-F238E27FC236}">
                  <a16:creationId xmlns:a16="http://schemas.microsoft.com/office/drawing/2014/main" id="{2A84500B-A8DE-1303-FC71-6B1FBDA4DABC}"/>
                </a:ext>
              </a:extLst>
            </p:cNvPr>
            <p:cNvSpPr/>
            <p:nvPr/>
          </p:nvSpPr>
          <p:spPr>
            <a:xfrm>
              <a:off x="-60947675" y="2538100"/>
              <a:ext cx="145725" cy="22075"/>
            </a:xfrm>
            <a:custGeom>
              <a:avLst/>
              <a:gdLst/>
              <a:ahLst/>
              <a:cxnLst/>
              <a:rect l="l" t="t" r="r" b="b"/>
              <a:pathLst>
                <a:path w="5829" h="883" extrusionOk="0">
                  <a:moveTo>
                    <a:pt x="442" y="1"/>
                  </a:moveTo>
                  <a:cubicBezTo>
                    <a:pt x="190" y="1"/>
                    <a:pt x="1" y="190"/>
                    <a:pt x="1" y="442"/>
                  </a:cubicBezTo>
                  <a:cubicBezTo>
                    <a:pt x="1" y="662"/>
                    <a:pt x="190" y="883"/>
                    <a:pt x="442" y="883"/>
                  </a:cubicBezTo>
                  <a:lnTo>
                    <a:pt x="5388" y="883"/>
                  </a:lnTo>
                  <a:cubicBezTo>
                    <a:pt x="5640" y="883"/>
                    <a:pt x="5829" y="662"/>
                    <a:pt x="5829" y="442"/>
                  </a:cubicBezTo>
                  <a:cubicBezTo>
                    <a:pt x="5829" y="190"/>
                    <a:pt x="5640" y="1"/>
                    <a:pt x="538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170;p75">
              <a:extLst>
                <a:ext uri="{FF2B5EF4-FFF2-40B4-BE49-F238E27FC236}">
                  <a16:creationId xmlns:a16="http://schemas.microsoft.com/office/drawing/2014/main" id="{0FF34C19-D6EB-8FCF-88EB-A02AE9BCF313}"/>
                </a:ext>
              </a:extLst>
            </p:cNvPr>
            <p:cNvSpPr/>
            <p:nvPr/>
          </p:nvSpPr>
          <p:spPr>
            <a:xfrm>
              <a:off x="-60740525" y="2312050"/>
              <a:ext cx="68550" cy="233950"/>
            </a:xfrm>
            <a:custGeom>
              <a:avLst/>
              <a:gdLst/>
              <a:ahLst/>
              <a:cxnLst/>
              <a:rect l="l" t="t" r="r" b="b"/>
              <a:pathLst>
                <a:path w="2742" h="9358" extrusionOk="0">
                  <a:moveTo>
                    <a:pt x="1796" y="789"/>
                  </a:moveTo>
                  <a:cubicBezTo>
                    <a:pt x="1891" y="789"/>
                    <a:pt x="1922" y="852"/>
                    <a:pt x="1922" y="946"/>
                  </a:cubicBezTo>
                  <a:lnTo>
                    <a:pt x="1922" y="1639"/>
                  </a:lnTo>
                  <a:lnTo>
                    <a:pt x="820" y="1639"/>
                  </a:lnTo>
                  <a:lnTo>
                    <a:pt x="820" y="946"/>
                  </a:lnTo>
                  <a:cubicBezTo>
                    <a:pt x="820" y="852"/>
                    <a:pt x="883" y="789"/>
                    <a:pt x="977" y="789"/>
                  </a:cubicBezTo>
                  <a:close/>
                  <a:moveTo>
                    <a:pt x="1922" y="2458"/>
                  </a:moveTo>
                  <a:lnTo>
                    <a:pt x="1922" y="6617"/>
                  </a:lnTo>
                  <a:lnTo>
                    <a:pt x="820" y="6617"/>
                  </a:lnTo>
                  <a:lnTo>
                    <a:pt x="820" y="2458"/>
                  </a:lnTo>
                  <a:close/>
                  <a:moveTo>
                    <a:pt x="1639" y="7436"/>
                  </a:moveTo>
                  <a:lnTo>
                    <a:pt x="1355" y="8035"/>
                  </a:lnTo>
                  <a:lnTo>
                    <a:pt x="1040" y="7436"/>
                  </a:lnTo>
                  <a:close/>
                  <a:moveTo>
                    <a:pt x="977" y="1"/>
                  </a:moveTo>
                  <a:cubicBezTo>
                    <a:pt x="410" y="1"/>
                    <a:pt x="1" y="410"/>
                    <a:pt x="1" y="946"/>
                  </a:cubicBezTo>
                  <a:lnTo>
                    <a:pt x="1" y="6995"/>
                  </a:lnTo>
                  <a:cubicBezTo>
                    <a:pt x="1" y="7090"/>
                    <a:pt x="1" y="7121"/>
                    <a:pt x="32" y="7184"/>
                  </a:cubicBezTo>
                  <a:lnTo>
                    <a:pt x="1009" y="9137"/>
                  </a:lnTo>
                  <a:cubicBezTo>
                    <a:pt x="1103" y="9295"/>
                    <a:pt x="1198" y="9358"/>
                    <a:pt x="1355" y="9358"/>
                  </a:cubicBezTo>
                  <a:cubicBezTo>
                    <a:pt x="1513" y="9358"/>
                    <a:pt x="1670" y="9295"/>
                    <a:pt x="1733" y="9137"/>
                  </a:cubicBezTo>
                  <a:lnTo>
                    <a:pt x="2678" y="7184"/>
                  </a:lnTo>
                  <a:cubicBezTo>
                    <a:pt x="2710" y="7153"/>
                    <a:pt x="2710" y="7090"/>
                    <a:pt x="2710" y="6995"/>
                  </a:cubicBezTo>
                  <a:lnTo>
                    <a:pt x="2710" y="946"/>
                  </a:lnTo>
                  <a:cubicBezTo>
                    <a:pt x="2741" y="410"/>
                    <a:pt x="2300" y="1"/>
                    <a:pt x="1796"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995470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3"/>
          <p:cNvSpPr txBox="1">
            <a:spLocks noGrp="1"/>
          </p:cNvSpPr>
          <p:nvPr>
            <p:ph type="subTitle" idx="1"/>
          </p:nvPr>
        </p:nvSpPr>
        <p:spPr>
          <a:xfrm>
            <a:off x="228599" y="2018776"/>
            <a:ext cx="7503301" cy="2965800"/>
          </a:xfrm>
          <a:prstGeom prst="rect">
            <a:avLst/>
          </a:prstGeom>
        </p:spPr>
        <p:txBody>
          <a:bodyPr spcFirstLastPara="1" wrap="square" lIns="91425" tIns="91425" rIns="91425" bIns="91425" anchor="ctr" anchorCtr="0">
            <a:noAutofit/>
          </a:bodyPr>
          <a:lstStyle/>
          <a:p>
            <a:pPr marL="285750" lvl="0" indent="-285750" algn="l" rtl="0">
              <a:lnSpc>
                <a:spcPct val="150000"/>
              </a:lnSpc>
              <a:spcBef>
                <a:spcPts val="0"/>
              </a:spcBef>
              <a:spcAft>
                <a:spcPts val="0"/>
              </a:spcAft>
              <a:buFont typeface="Wingdings" pitchFamily="2" charset="2"/>
              <a:buChar char="§"/>
            </a:pPr>
            <a:r>
              <a:rPr lang="en-US" sz="1800" dirty="0"/>
              <a:t>The DOR must compile, aggregate, and publish the reports of the county treasurers on DOR’s website </a:t>
            </a:r>
            <a:r>
              <a:rPr lang="en-US" sz="1800" i="1" dirty="0"/>
              <a:t>on or before September 1, 2023, </a:t>
            </a:r>
            <a:r>
              <a:rPr lang="en-US" sz="1800" dirty="0"/>
              <a:t>and each year thereafter </a:t>
            </a:r>
            <a:endParaRPr sz="1800" dirty="0"/>
          </a:p>
        </p:txBody>
      </p:sp>
      <p:sp>
        <p:nvSpPr>
          <p:cNvPr id="212" name="Google Shape;212;p33"/>
          <p:cNvSpPr txBox="1">
            <a:spLocks noGrp="1"/>
          </p:cNvSpPr>
          <p:nvPr>
            <p:ph type="title"/>
          </p:nvPr>
        </p:nvSpPr>
        <p:spPr>
          <a:xfrm>
            <a:off x="228599" y="0"/>
            <a:ext cx="8910901" cy="217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000" dirty="0"/>
              <a:t>Treasurer Reports Publishing Due Date</a:t>
            </a:r>
            <a:endParaRPr sz="4000" dirty="0"/>
          </a:p>
        </p:txBody>
      </p:sp>
      <p:sp>
        <p:nvSpPr>
          <p:cNvPr id="213" name="Google Shape;213;p33"/>
          <p:cNvSpPr/>
          <p:nvPr/>
        </p:nvSpPr>
        <p:spPr>
          <a:xfrm>
            <a:off x="609450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Google Shape;11308;p75">
            <a:extLst>
              <a:ext uri="{FF2B5EF4-FFF2-40B4-BE49-F238E27FC236}">
                <a16:creationId xmlns:a16="http://schemas.microsoft.com/office/drawing/2014/main" id="{B22ECDD6-A8B9-ABC0-6C9A-2375CFB717CB}"/>
              </a:ext>
            </a:extLst>
          </p:cNvPr>
          <p:cNvSpPr/>
          <p:nvPr/>
        </p:nvSpPr>
        <p:spPr>
          <a:xfrm>
            <a:off x="7220756" y="3907395"/>
            <a:ext cx="1150888" cy="894910"/>
          </a:xfrm>
          <a:custGeom>
            <a:avLst/>
            <a:gdLst/>
            <a:ahLst/>
            <a:cxnLst/>
            <a:rect l="l" t="t" r="r" b="b"/>
            <a:pathLst>
              <a:path w="11815" h="11846" extrusionOk="0">
                <a:moveTo>
                  <a:pt x="5829" y="693"/>
                </a:moveTo>
                <a:cubicBezTo>
                  <a:pt x="6238" y="693"/>
                  <a:pt x="6553" y="1008"/>
                  <a:pt x="6553" y="1418"/>
                </a:cubicBezTo>
                <a:cubicBezTo>
                  <a:pt x="6553" y="1796"/>
                  <a:pt x="6238" y="2111"/>
                  <a:pt x="5829" y="2111"/>
                </a:cubicBezTo>
                <a:cubicBezTo>
                  <a:pt x="5451" y="2111"/>
                  <a:pt x="5136" y="1796"/>
                  <a:pt x="5136" y="1418"/>
                </a:cubicBezTo>
                <a:cubicBezTo>
                  <a:pt x="5136" y="1008"/>
                  <a:pt x="5482" y="693"/>
                  <a:pt x="5829" y="693"/>
                </a:cubicBezTo>
                <a:close/>
                <a:moveTo>
                  <a:pt x="5829" y="2773"/>
                </a:moveTo>
                <a:cubicBezTo>
                  <a:pt x="6774" y="2773"/>
                  <a:pt x="7562" y="3560"/>
                  <a:pt x="7562" y="4568"/>
                </a:cubicBezTo>
                <a:lnTo>
                  <a:pt x="7562" y="4915"/>
                </a:lnTo>
                <a:lnTo>
                  <a:pt x="4096" y="4915"/>
                </a:lnTo>
                <a:lnTo>
                  <a:pt x="4096" y="4568"/>
                </a:lnTo>
                <a:cubicBezTo>
                  <a:pt x="4096" y="3560"/>
                  <a:pt x="4884" y="2773"/>
                  <a:pt x="5829" y="2773"/>
                </a:cubicBezTo>
                <a:close/>
                <a:moveTo>
                  <a:pt x="2363" y="6963"/>
                </a:moveTo>
                <a:cubicBezTo>
                  <a:pt x="2773" y="6963"/>
                  <a:pt x="3088" y="7278"/>
                  <a:pt x="3088" y="7656"/>
                </a:cubicBezTo>
                <a:cubicBezTo>
                  <a:pt x="3088" y="8065"/>
                  <a:pt x="2773" y="8380"/>
                  <a:pt x="2363" y="8380"/>
                </a:cubicBezTo>
                <a:cubicBezTo>
                  <a:pt x="1985" y="8380"/>
                  <a:pt x="1670" y="8065"/>
                  <a:pt x="1670" y="7656"/>
                </a:cubicBezTo>
                <a:cubicBezTo>
                  <a:pt x="1670" y="7278"/>
                  <a:pt x="1985" y="6963"/>
                  <a:pt x="2363" y="6963"/>
                </a:cubicBezTo>
                <a:close/>
                <a:moveTo>
                  <a:pt x="9357" y="6963"/>
                </a:moveTo>
                <a:cubicBezTo>
                  <a:pt x="9735" y="6963"/>
                  <a:pt x="10050" y="7278"/>
                  <a:pt x="10050" y="7656"/>
                </a:cubicBezTo>
                <a:cubicBezTo>
                  <a:pt x="10050" y="8065"/>
                  <a:pt x="9735" y="8380"/>
                  <a:pt x="9357" y="8380"/>
                </a:cubicBezTo>
                <a:cubicBezTo>
                  <a:pt x="8948" y="8380"/>
                  <a:pt x="8633" y="8065"/>
                  <a:pt x="8633" y="7656"/>
                </a:cubicBezTo>
                <a:cubicBezTo>
                  <a:pt x="8633" y="7278"/>
                  <a:pt x="8948" y="6963"/>
                  <a:pt x="9357" y="6963"/>
                </a:cubicBezTo>
                <a:close/>
                <a:moveTo>
                  <a:pt x="2363" y="9042"/>
                </a:moveTo>
                <a:cubicBezTo>
                  <a:pt x="3308" y="9042"/>
                  <a:pt x="4096" y="9830"/>
                  <a:pt x="4096" y="10806"/>
                </a:cubicBezTo>
                <a:lnTo>
                  <a:pt x="4096" y="11184"/>
                </a:lnTo>
                <a:lnTo>
                  <a:pt x="630" y="11184"/>
                </a:lnTo>
                <a:lnTo>
                  <a:pt x="630" y="10806"/>
                </a:lnTo>
                <a:cubicBezTo>
                  <a:pt x="630" y="9830"/>
                  <a:pt x="1418" y="9042"/>
                  <a:pt x="2363" y="9042"/>
                </a:cubicBezTo>
                <a:close/>
                <a:moveTo>
                  <a:pt x="9357" y="9042"/>
                </a:moveTo>
                <a:cubicBezTo>
                  <a:pt x="10302" y="9042"/>
                  <a:pt x="11090" y="9830"/>
                  <a:pt x="11090" y="10806"/>
                </a:cubicBezTo>
                <a:lnTo>
                  <a:pt x="11090" y="11184"/>
                </a:lnTo>
                <a:lnTo>
                  <a:pt x="7625" y="11184"/>
                </a:lnTo>
                <a:lnTo>
                  <a:pt x="7625" y="10806"/>
                </a:lnTo>
                <a:cubicBezTo>
                  <a:pt x="7625" y="9830"/>
                  <a:pt x="8412" y="9042"/>
                  <a:pt x="9357" y="9042"/>
                </a:cubicBezTo>
                <a:close/>
                <a:moveTo>
                  <a:pt x="5892" y="0"/>
                </a:moveTo>
                <a:cubicBezTo>
                  <a:pt x="5136" y="0"/>
                  <a:pt x="4506" y="630"/>
                  <a:pt x="4506" y="1355"/>
                </a:cubicBezTo>
                <a:cubicBezTo>
                  <a:pt x="4506" y="1733"/>
                  <a:pt x="4632" y="2016"/>
                  <a:pt x="4852" y="2300"/>
                </a:cubicBezTo>
                <a:cubicBezTo>
                  <a:pt x="4033" y="2710"/>
                  <a:pt x="3466" y="3529"/>
                  <a:pt x="3466" y="4505"/>
                </a:cubicBezTo>
                <a:lnTo>
                  <a:pt x="3466" y="5230"/>
                </a:lnTo>
                <a:cubicBezTo>
                  <a:pt x="3466" y="5419"/>
                  <a:pt x="3623" y="5577"/>
                  <a:pt x="3844" y="5577"/>
                </a:cubicBezTo>
                <a:lnTo>
                  <a:pt x="5577" y="5577"/>
                </a:lnTo>
                <a:lnTo>
                  <a:pt x="5577" y="7152"/>
                </a:lnTo>
                <a:lnTo>
                  <a:pt x="3875" y="8822"/>
                </a:lnTo>
                <a:cubicBezTo>
                  <a:pt x="3749" y="8696"/>
                  <a:pt x="3592" y="8601"/>
                  <a:pt x="3434" y="8569"/>
                </a:cubicBezTo>
                <a:cubicBezTo>
                  <a:pt x="3686" y="8349"/>
                  <a:pt x="3781" y="8034"/>
                  <a:pt x="3781" y="7624"/>
                </a:cubicBezTo>
                <a:cubicBezTo>
                  <a:pt x="3781" y="6868"/>
                  <a:pt x="3151" y="6238"/>
                  <a:pt x="2426" y="6238"/>
                </a:cubicBezTo>
                <a:cubicBezTo>
                  <a:pt x="1670" y="6238"/>
                  <a:pt x="1040" y="6868"/>
                  <a:pt x="1040" y="7624"/>
                </a:cubicBezTo>
                <a:cubicBezTo>
                  <a:pt x="1040" y="7971"/>
                  <a:pt x="1166" y="8286"/>
                  <a:pt x="1387" y="8569"/>
                </a:cubicBezTo>
                <a:cubicBezTo>
                  <a:pt x="567" y="8979"/>
                  <a:pt x="0" y="9798"/>
                  <a:pt x="0" y="10775"/>
                </a:cubicBezTo>
                <a:lnTo>
                  <a:pt x="0" y="11499"/>
                </a:lnTo>
                <a:cubicBezTo>
                  <a:pt x="0" y="11688"/>
                  <a:pt x="158" y="11846"/>
                  <a:pt x="378" y="11846"/>
                </a:cubicBezTo>
                <a:lnTo>
                  <a:pt x="4474" y="11846"/>
                </a:lnTo>
                <a:cubicBezTo>
                  <a:pt x="4663" y="11846"/>
                  <a:pt x="4821" y="11688"/>
                  <a:pt x="4821" y="11499"/>
                </a:cubicBezTo>
                <a:lnTo>
                  <a:pt x="4821" y="10775"/>
                </a:lnTo>
                <a:cubicBezTo>
                  <a:pt x="4821" y="10239"/>
                  <a:pt x="4632" y="9704"/>
                  <a:pt x="4348" y="9326"/>
                </a:cubicBezTo>
                <a:lnTo>
                  <a:pt x="5860" y="7782"/>
                </a:lnTo>
                <a:lnTo>
                  <a:pt x="7404" y="9326"/>
                </a:lnTo>
                <a:cubicBezTo>
                  <a:pt x="7089" y="9704"/>
                  <a:pt x="6931" y="10239"/>
                  <a:pt x="6931" y="10775"/>
                </a:cubicBezTo>
                <a:lnTo>
                  <a:pt x="6931" y="11499"/>
                </a:lnTo>
                <a:cubicBezTo>
                  <a:pt x="6931" y="11688"/>
                  <a:pt x="7089" y="11846"/>
                  <a:pt x="7309" y="11846"/>
                </a:cubicBezTo>
                <a:lnTo>
                  <a:pt x="11468" y="11846"/>
                </a:lnTo>
                <a:cubicBezTo>
                  <a:pt x="11657" y="11846"/>
                  <a:pt x="11815" y="11688"/>
                  <a:pt x="11815" y="11499"/>
                </a:cubicBezTo>
                <a:lnTo>
                  <a:pt x="11815" y="10775"/>
                </a:lnTo>
                <a:cubicBezTo>
                  <a:pt x="11783" y="9830"/>
                  <a:pt x="11185" y="8979"/>
                  <a:pt x="10365" y="8569"/>
                </a:cubicBezTo>
                <a:cubicBezTo>
                  <a:pt x="10586" y="8349"/>
                  <a:pt x="10712" y="8034"/>
                  <a:pt x="10712" y="7624"/>
                </a:cubicBezTo>
                <a:cubicBezTo>
                  <a:pt x="10712" y="6868"/>
                  <a:pt x="10082" y="6238"/>
                  <a:pt x="9357" y="6238"/>
                </a:cubicBezTo>
                <a:cubicBezTo>
                  <a:pt x="8601" y="6238"/>
                  <a:pt x="7971" y="6868"/>
                  <a:pt x="7971" y="7624"/>
                </a:cubicBezTo>
                <a:cubicBezTo>
                  <a:pt x="7971" y="7971"/>
                  <a:pt x="8097" y="8286"/>
                  <a:pt x="8318" y="8569"/>
                </a:cubicBezTo>
                <a:cubicBezTo>
                  <a:pt x="8160" y="8664"/>
                  <a:pt x="8034" y="8727"/>
                  <a:pt x="7877" y="8822"/>
                </a:cubicBezTo>
                <a:lnTo>
                  <a:pt x="6207" y="7152"/>
                </a:lnTo>
                <a:lnTo>
                  <a:pt x="6207" y="5577"/>
                </a:lnTo>
                <a:lnTo>
                  <a:pt x="7940" y="5577"/>
                </a:lnTo>
                <a:cubicBezTo>
                  <a:pt x="8129" y="5577"/>
                  <a:pt x="8286" y="5419"/>
                  <a:pt x="8286" y="5230"/>
                </a:cubicBezTo>
                <a:lnTo>
                  <a:pt x="8286" y="4505"/>
                </a:lnTo>
                <a:cubicBezTo>
                  <a:pt x="8286" y="3529"/>
                  <a:pt x="7688" y="2710"/>
                  <a:pt x="6900" y="2300"/>
                </a:cubicBezTo>
                <a:cubicBezTo>
                  <a:pt x="7152" y="2080"/>
                  <a:pt x="7246" y="1764"/>
                  <a:pt x="7246" y="1355"/>
                </a:cubicBezTo>
                <a:cubicBezTo>
                  <a:pt x="7246" y="630"/>
                  <a:pt x="6616" y="0"/>
                  <a:pt x="5892"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4878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1"/>
          <p:cNvSpPr txBox="1">
            <a:spLocks noGrp="1"/>
          </p:cNvSpPr>
          <p:nvPr>
            <p:ph type="title"/>
          </p:nvPr>
        </p:nvSpPr>
        <p:spPr>
          <a:xfrm>
            <a:off x="171450" y="1712250"/>
            <a:ext cx="2796425" cy="1719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Questions</a:t>
            </a:r>
            <a:br>
              <a:rPr lang="en" dirty="0"/>
            </a:br>
            <a:r>
              <a:rPr lang="en" dirty="0"/>
              <a:t>Received:</a:t>
            </a:r>
            <a:endParaRPr dirty="0"/>
          </a:p>
        </p:txBody>
      </p:sp>
      <p:sp>
        <p:nvSpPr>
          <p:cNvPr id="284" name="Google Shape;284;p41"/>
          <p:cNvSpPr txBox="1">
            <a:spLocks noGrp="1"/>
          </p:cNvSpPr>
          <p:nvPr>
            <p:ph type="body" idx="1"/>
          </p:nvPr>
        </p:nvSpPr>
        <p:spPr>
          <a:xfrm>
            <a:off x="3520924" y="336975"/>
            <a:ext cx="5451625" cy="4469700"/>
          </a:xfrm>
          <a:prstGeom prst="rect">
            <a:avLst/>
          </a:prstGeom>
        </p:spPr>
        <p:txBody>
          <a:bodyPr spcFirstLastPara="1" wrap="square" lIns="91425" tIns="91425" rIns="91425" bIns="91425" anchor="ctr" anchorCtr="0">
            <a:noAutofit/>
          </a:bodyPr>
          <a:lstStyle/>
          <a:p>
            <a:pPr marL="342900" lvl="0" indent="-342900" algn="l" rtl="0">
              <a:spcBef>
                <a:spcPts val="0"/>
              </a:spcBef>
              <a:spcAft>
                <a:spcPts val="0"/>
              </a:spcAft>
              <a:buFont typeface="+mj-lt"/>
              <a:buAutoNum type="arabicPeriod"/>
            </a:pPr>
            <a:r>
              <a:rPr lang="en-US" sz="1800" b="1" dirty="0">
                <a:effectLst/>
                <a:latin typeface="Calibri" panose="020F0502020204030204" pitchFamily="34" charset="0"/>
                <a:ea typeface="Calibri" panose="020F0502020204030204" pitchFamily="34" charset="0"/>
              </a:rPr>
              <a:t>Are penalty and interest amounts for inheritance tax also reported on the Form CIT?</a:t>
            </a:r>
          </a:p>
          <a:p>
            <a:pPr marL="0" lvl="0" indent="0" algn="l" rtl="0">
              <a:spcBef>
                <a:spcPts val="0"/>
              </a:spcBef>
              <a:spcAft>
                <a:spcPts val="0"/>
              </a:spcAft>
              <a:buNone/>
            </a:pPr>
            <a:endParaRPr lang="en-US" sz="1800" b="1" dirty="0">
              <a:latin typeface="Calibri" panose="020F0502020204030204" pitchFamily="34" charset="0"/>
            </a:endParaRPr>
          </a:p>
          <a:p>
            <a:pPr marL="0" lvl="0" indent="0" algn="l" rtl="0">
              <a:spcBef>
                <a:spcPts val="0"/>
              </a:spcBef>
              <a:spcAft>
                <a:spcPts val="0"/>
              </a:spcAft>
              <a:buNone/>
            </a:pPr>
            <a:r>
              <a:rPr lang="en-US" sz="1800" dirty="0">
                <a:latin typeface="Calibri" panose="020F0502020204030204" pitchFamily="34" charset="0"/>
              </a:rPr>
              <a:t>No, the legislation does not address penalties and interest so </a:t>
            </a:r>
            <a:r>
              <a:rPr lang="en-US" sz="1800" u="sng" dirty="0">
                <a:latin typeface="Calibri" panose="020F0502020204030204" pitchFamily="34" charset="0"/>
              </a:rPr>
              <a:t>these should be excluded</a:t>
            </a:r>
            <a:r>
              <a:rPr lang="en-US" sz="1800" dirty="0">
                <a:latin typeface="Calibri" panose="020F0502020204030204" pitchFamily="34" charset="0"/>
              </a:rPr>
              <a:t>. </a:t>
            </a:r>
          </a:p>
          <a:p>
            <a:pPr marL="742950" lvl="1" indent="-285750">
              <a:spcBef>
                <a:spcPts val="0"/>
              </a:spcBef>
              <a:buFont typeface="Wingdings" pitchFamily="2" charset="2"/>
              <a:buChar char="§"/>
            </a:pPr>
            <a:endParaRPr lang="en-US" sz="1800" dirty="0">
              <a:latin typeface="Calibri" panose="020F0502020204030204" pitchFamily="34" charset="0"/>
            </a:endParaRPr>
          </a:p>
          <a:p>
            <a:pPr indent="-457200">
              <a:buFont typeface="+mj-lt"/>
              <a:buAutoNum type="arabicPeriod" startAt="2"/>
            </a:pPr>
            <a:r>
              <a:rPr lang="en-US" sz="1800" b="1" dirty="0">
                <a:solidFill>
                  <a:schemeClr val="tx1"/>
                </a:solidFill>
                <a:effectLst/>
                <a:latin typeface="Calibri" panose="020F0502020204030204" pitchFamily="34" charset="0"/>
                <a:ea typeface="Calibri" panose="020F0502020204030204" pitchFamily="34" charset="0"/>
              </a:rPr>
              <a:t>If we receive tentative inheritance taxes paid, are those paid taxes reported in the year that we receive the tax or the year that a final order was received? </a:t>
            </a:r>
          </a:p>
          <a:p>
            <a:pPr indent="-457200">
              <a:buFont typeface="+mj-lt"/>
              <a:buAutoNum type="arabicPeriod" startAt="2"/>
            </a:pPr>
            <a:endParaRPr lang="en-US" sz="1800" dirty="0">
              <a:highlight>
                <a:srgbClr val="FFFF00"/>
              </a:highlight>
              <a:latin typeface="Calibri" panose="020F0502020204030204" pitchFamily="34" charset="0"/>
              <a:ea typeface="Calibri" panose="020F0502020204030204" pitchFamily="34" charset="0"/>
            </a:endParaRPr>
          </a:p>
          <a:p>
            <a:pPr marL="0" indent="0">
              <a:buNone/>
            </a:pPr>
            <a:r>
              <a:rPr lang="en-US" sz="1800" dirty="0">
                <a:latin typeface="Calibri" panose="020F0502020204030204" pitchFamily="34" charset="0"/>
              </a:rPr>
              <a:t>When an order for tentative inheritance tax is entered, the Form PTIC should be filed by the petitioner to reflect the tentative amounts paid. If a final order is entered that increases or decreases the inheritance taxes already paid, an amended Form PCIT should be filed reflecting the additional taxes paid or refunds issued, with columns A and B left blank. </a:t>
            </a:r>
          </a:p>
        </p:txBody>
      </p:sp>
      <p:sp>
        <p:nvSpPr>
          <p:cNvPr id="285" name="Google Shape;285;p41"/>
          <p:cNvSpPr/>
          <p:nvPr/>
        </p:nvSpPr>
        <p:spPr>
          <a:xfrm rot="-5400000">
            <a:off x="2751875" y="925147"/>
            <a:ext cx="2835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75BB2C-DB41-4391-A955-9F90018631F9}"/>
              </a:ext>
            </a:extLst>
          </p:cNvPr>
          <p:cNvSpPr>
            <a:spLocks noGrp="1"/>
          </p:cNvSpPr>
          <p:nvPr>
            <p:ph type="title"/>
          </p:nvPr>
        </p:nvSpPr>
        <p:spPr>
          <a:xfrm>
            <a:off x="4845336" y="1899545"/>
            <a:ext cx="3345000" cy="1574100"/>
          </a:xfrm>
        </p:spPr>
        <p:txBody>
          <a:bodyPr/>
          <a:lstStyle/>
          <a:p>
            <a:r>
              <a:rPr lang="en-US" dirty="0"/>
              <a:t>Other Questions?</a:t>
            </a:r>
            <a:br>
              <a:rPr lang="en-US" dirty="0"/>
            </a:br>
            <a:br>
              <a:rPr lang="en-US" dirty="0"/>
            </a:br>
            <a:r>
              <a:rPr lang="en-US" dirty="0"/>
              <a:t>Thank You!</a:t>
            </a:r>
          </a:p>
        </p:txBody>
      </p:sp>
    </p:spTree>
    <p:extLst>
      <p:ext uri="{BB962C8B-B14F-4D97-AF65-F5344CB8AC3E}">
        <p14:creationId xmlns:p14="http://schemas.microsoft.com/office/powerpoint/2010/main" val="492315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1"/>
          <p:cNvSpPr txBox="1">
            <a:spLocks noGrp="1"/>
          </p:cNvSpPr>
          <p:nvPr>
            <p:ph type="title"/>
          </p:nvPr>
        </p:nvSpPr>
        <p:spPr>
          <a:xfrm>
            <a:off x="-62144" y="1712249"/>
            <a:ext cx="4030462" cy="1750041"/>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t>Contact Information</a:t>
            </a:r>
            <a:endParaRPr sz="2400" dirty="0"/>
          </a:p>
        </p:txBody>
      </p:sp>
      <p:sp>
        <p:nvSpPr>
          <p:cNvPr id="284" name="Google Shape;284;p41"/>
          <p:cNvSpPr txBox="1">
            <a:spLocks noGrp="1"/>
          </p:cNvSpPr>
          <p:nvPr>
            <p:ph type="body" idx="1"/>
          </p:nvPr>
        </p:nvSpPr>
        <p:spPr>
          <a:xfrm>
            <a:off x="3520925" y="336975"/>
            <a:ext cx="4896900" cy="4469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2800" dirty="0"/>
              <a:t>Debra Williams</a:t>
            </a:r>
          </a:p>
          <a:p>
            <a:pPr marL="0" lvl="0" indent="0" algn="l" rtl="0">
              <a:spcBef>
                <a:spcPts val="0"/>
              </a:spcBef>
              <a:spcAft>
                <a:spcPts val="0"/>
              </a:spcAft>
              <a:buNone/>
            </a:pPr>
            <a:r>
              <a:rPr lang="en-US" sz="2800" dirty="0"/>
              <a:t>402-471-5961</a:t>
            </a:r>
          </a:p>
          <a:p>
            <a:pPr marL="0" lvl="0" indent="0" algn="l" rtl="0">
              <a:spcBef>
                <a:spcPts val="0"/>
              </a:spcBef>
              <a:spcAft>
                <a:spcPts val="0"/>
              </a:spcAft>
              <a:buNone/>
            </a:pPr>
            <a:r>
              <a:rPr lang="en-US" sz="2800" dirty="0">
                <a:solidFill>
                  <a:schemeClr val="accent1">
                    <a:lumMod val="50000"/>
                    <a:lumOff val="50000"/>
                  </a:schemeClr>
                </a:solidFill>
                <a:hlinkClick r:id="rId3">
                  <a:extLst>
                    <a:ext uri="{A12FA001-AC4F-418D-AE19-62706E023703}">
                      <ahyp:hlinkClr xmlns:ahyp="http://schemas.microsoft.com/office/drawing/2018/hyperlinkcolor" val="tx"/>
                    </a:ext>
                  </a:extLst>
                </a:hlinkClick>
              </a:rPr>
              <a:t>debra.williams@nebraska.gov</a:t>
            </a:r>
            <a:r>
              <a:rPr lang="en-US" sz="2800" dirty="0">
                <a:solidFill>
                  <a:schemeClr val="accent1">
                    <a:lumMod val="50000"/>
                    <a:lumOff val="50000"/>
                  </a:schemeClr>
                </a:solidFill>
              </a:rPr>
              <a:t> </a:t>
            </a:r>
          </a:p>
        </p:txBody>
      </p:sp>
      <p:sp>
        <p:nvSpPr>
          <p:cNvPr id="285" name="Google Shape;285;p41"/>
          <p:cNvSpPr/>
          <p:nvPr/>
        </p:nvSpPr>
        <p:spPr>
          <a:xfrm rot="-5400000">
            <a:off x="2751875" y="925147"/>
            <a:ext cx="2835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 name="Google Shape;11581;p76">
            <a:extLst>
              <a:ext uri="{FF2B5EF4-FFF2-40B4-BE49-F238E27FC236}">
                <a16:creationId xmlns:a16="http://schemas.microsoft.com/office/drawing/2014/main" id="{06E04DFB-439F-A74C-7355-15E194D5D551}"/>
              </a:ext>
            </a:extLst>
          </p:cNvPr>
          <p:cNvGrpSpPr/>
          <p:nvPr/>
        </p:nvGrpSpPr>
        <p:grpSpPr>
          <a:xfrm>
            <a:off x="862506" y="3073828"/>
            <a:ext cx="673331" cy="619283"/>
            <a:chOff x="-32956300" y="1915900"/>
            <a:chExt cx="292225" cy="295375"/>
          </a:xfrm>
        </p:grpSpPr>
        <p:sp>
          <p:nvSpPr>
            <p:cNvPr id="6" name="Google Shape;11582;p76">
              <a:extLst>
                <a:ext uri="{FF2B5EF4-FFF2-40B4-BE49-F238E27FC236}">
                  <a16:creationId xmlns:a16="http://schemas.microsoft.com/office/drawing/2014/main" id="{CE06AE20-31E1-C50B-38B9-2364031AFEC4}"/>
                </a:ext>
              </a:extLst>
            </p:cNvPr>
            <p:cNvSpPr/>
            <p:nvPr/>
          </p:nvSpPr>
          <p:spPr>
            <a:xfrm>
              <a:off x="-32956300" y="1915900"/>
              <a:ext cx="292225" cy="295375"/>
            </a:xfrm>
            <a:custGeom>
              <a:avLst/>
              <a:gdLst/>
              <a:ahLst/>
              <a:cxnLst/>
              <a:rect l="l" t="t" r="r" b="b"/>
              <a:pathLst>
                <a:path w="11689" h="11815" extrusionOk="0">
                  <a:moveTo>
                    <a:pt x="10996" y="2079"/>
                  </a:moveTo>
                  <a:lnTo>
                    <a:pt x="10996" y="3466"/>
                  </a:lnTo>
                  <a:lnTo>
                    <a:pt x="10334" y="3466"/>
                  </a:lnTo>
                  <a:lnTo>
                    <a:pt x="10334" y="2079"/>
                  </a:lnTo>
                  <a:close/>
                  <a:moveTo>
                    <a:pt x="10996" y="4127"/>
                  </a:moveTo>
                  <a:lnTo>
                    <a:pt x="10996" y="5513"/>
                  </a:lnTo>
                  <a:lnTo>
                    <a:pt x="10303" y="5513"/>
                  </a:lnTo>
                  <a:lnTo>
                    <a:pt x="10303" y="4127"/>
                  </a:lnTo>
                  <a:close/>
                  <a:moveTo>
                    <a:pt x="10996" y="6175"/>
                  </a:moveTo>
                  <a:lnTo>
                    <a:pt x="10996" y="7561"/>
                  </a:lnTo>
                  <a:lnTo>
                    <a:pt x="10334" y="7561"/>
                  </a:lnTo>
                  <a:lnTo>
                    <a:pt x="10334" y="6175"/>
                  </a:lnTo>
                  <a:close/>
                  <a:moveTo>
                    <a:pt x="2741" y="536"/>
                  </a:moveTo>
                  <a:lnTo>
                    <a:pt x="2741" y="10869"/>
                  </a:lnTo>
                  <a:lnTo>
                    <a:pt x="1733" y="10869"/>
                  </a:lnTo>
                  <a:cubicBezTo>
                    <a:pt x="1679" y="10914"/>
                    <a:pt x="1627" y="10934"/>
                    <a:pt x="1581" y="10934"/>
                  </a:cubicBezTo>
                  <a:cubicBezTo>
                    <a:pt x="1467" y="10934"/>
                    <a:pt x="1387" y="10815"/>
                    <a:pt x="1387" y="10680"/>
                  </a:cubicBezTo>
                  <a:lnTo>
                    <a:pt x="1387" y="10334"/>
                  </a:lnTo>
                  <a:lnTo>
                    <a:pt x="1733" y="10334"/>
                  </a:lnTo>
                  <a:cubicBezTo>
                    <a:pt x="1922" y="10334"/>
                    <a:pt x="2080" y="10145"/>
                    <a:pt x="2080" y="9956"/>
                  </a:cubicBezTo>
                  <a:cubicBezTo>
                    <a:pt x="2080" y="9767"/>
                    <a:pt x="1922" y="9609"/>
                    <a:pt x="1733" y="9609"/>
                  </a:cubicBezTo>
                  <a:lnTo>
                    <a:pt x="1387" y="9609"/>
                  </a:lnTo>
                  <a:lnTo>
                    <a:pt x="1387" y="8223"/>
                  </a:lnTo>
                  <a:lnTo>
                    <a:pt x="1733" y="8223"/>
                  </a:lnTo>
                  <a:cubicBezTo>
                    <a:pt x="1922" y="8223"/>
                    <a:pt x="2080" y="8065"/>
                    <a:pt x="2080" y="7876"/>
                  </a:cubicBezTo>
                  <a:cubicBezTo>
                    <a:pt x="2080" y="7687"/>
                    <a:pt x="1922" y="7530"/>
                    <a:pt x="1733" y="7530"/>
                  </a:cubicBezTo>
                  <a:lnTo>
                    <a:pt x="1387" y="7530"/>
                  </a:lnTo>
                  <a:lnTo>
                    <a:pt x="1387" y="6143"/>
                  </a:lnTo>
                  <a:lnTo>
                    <a:pt x="1733" y="6143"/>
                  </a:lnTo>
                  <a:cubicBezTo>
                    <a:pt x="1922" y="6143"/>
                    <a:pt x="2080" y="5986"/>
                    <a:pt x="2080" y="5797"/>
                  </a:cubicBezTo>
                  <a:cubicBezTo>
                    <a:pt x="2080" y="5576"/>
                    <a:pt x="1922" y="5419"/>
                    <a:pt x="1733" y="5419"/>
                  </a:cubicBezTo>
                  <a:lnTo>
                    <a:pt x="1387" y="5419"/>
                  </a:lnTo>
                  <a:lnTo>
                    <a:pt x="1387" y="4064"/>
                  </a:lnTo>
                  <a:lnTo>
                    <a:pt x="1733" y="4064"/>
                  </a:lnTo>
                  <a:cubicBezTo>
                    <a:pt x="1922" y="4064"/>
                    <a:pt x="2080" y="3907"/>
                    <a:pt x="2080" y="3686"/>
                  </a:cubicBezTo>
                  <a:cubicBezTo>
                    <a:pt x="2080" y="3497"/>
                    <a:pt x="1922" y="3340"/>
                    <a:pt x="1733" y="3340"/>
                  </a:cubicBezTo>
                  <a:lnTo>
                    <a:pt x="1387" y="3340"/>
                  </a:lnTo>
                  <a:lnTo>
                    <a:pt x="1387" y="1953"/>
                  </a:lnTo>
                  <a:lnTo>
                    <a:pt x="1733" y="1953"/>
                  </a:lnTo>
                  <a:cubicBezTo>
                    <a:pt x="1922" y="1953"/>
                    <a:pt x="2080" y="1796"/>
                    <a:pt x="2080" y="1607"/>
                  </a:cubicBezTo>
                  <a:cubicBezTo>
                    <a:pt x="2080" y="1418"/>
                    <a:pt x="1922" y="1260"/>
                    <a:pt x="1733" y="1260"/>
                  </a:cubicBezTo>
                  <a:lnTo>
                    <a:pt x="1387" y="1260"/>
                  </a:lnTo>
                  <a:lnTo>
                    <a:pt x="1387" y="914"/>
                  </a:lnTo>
                  <a:cubicBezTo>
                    <a:pt x="1387" y="693"/>
                    <a:pt x="1544" y="536"/>
                    <a:pt x="1733" y="536"/>
                  </a:cubicBezTo>
                  <a:close/>
                  <a:moveTo>
                    <a:pt x="9263" y="725"/>
                  </a:moveTo>
                  <a:cubicBezTo>
                    <a:pt x="9452" y="725"/>
                    <a:pt x="9609" y="882"/>
                    <a:pt x="9609" y="1071"/>
                  </a:cubicBezTo>
                  <a:lnTo>
                    <a:pt x="9609" y="10680"/>
                  </a:lnTo>
                  <a:cubicBezTo>
                    <a:pt x="9609" y="10869"/>
                    <a:pt x="9452" y="11027"/>
                    <a:pt x="9263" y="11027"/>
                  </a:cubicBezTo>
                  <a:lnTo>
                    <a:pt x="3371" y="11027"/>
                  </a:lnTo>
                  <a:lnTo>
                    <a:pt x="3371" y="725"/>
                  </a:lnTo>
                  <a:close/>
                  <a:moveTo>
                    <a:pt x="1733" y="0"/>
                  </a:moveTo>
                  <a:cubicBezTo>
                    <a:pt x="1166" y="0"/>
                    <a:pt x="694" y="473"/>
                    <a:pt x="694" y="1040"/>
                  </a:cubicBezTo>
                  <a:lnTo>
                    <a:pt x="694" y="1386"/>
                  </a:lnTo>
                  <a:lnTo>
                    <a:pt x="347" y="1386"/>
                  </a:lnTo>
                  <a:cubicBezTo>
                    <a:pt x="158" y="1386"/>
                    <a:pt x="0" y="1544"/>
                    <a:pt x="0" y="1733"/>
                  </a:cubicBezTo>
                  <a:cubicBezTo>
                    <a:pt x="0" y="1922"/>
                    <a:pt x="158" y="2079"/>
                    <a:pt x="347" y="2079"/>
                  </a:cubicBezTo>
                  <a:lnTo>
                    <a:pt x="694" y="2079"/>
                  </a:lnTo>
                  <a:lnTo>
                    <a:pt x="694" y="3466"/>
                  </a:lnTo>
                  <a:lnTo>
                    <a:pt x="347" y="3466"/>
                  </a:lnTo>
                  <a:cubicBezTo>
                    <a:pt x="158" y="3466"/>
                    <a:pt x="0" y="3623"/>
                    <a:pt x="0" y="3812"/>
                  </a:cubicBezTo>
                  <a:cubicBezTo>
                    <a:pt x="0" y="4033"/>
                    <a:pt x="158" y="4190"/>
                    <a:pt x="347" y="4190"/>
                  </a:cubicBezTo>
                  <a:lnTo>
                    <a:pt x="694" y="4190"/>
                  </a:lnTo>
                  <a:lnTo>
                    <a:pt x="694" y="5545"/>
                  </a:lnTo>
                  <a:lnTo>
                    <a:pt x="347" y="5545"/>
                  </a:lnTo>
                  <a:cubicBezTo>
                    <a:pt x="158" y="5545"/>
                    <a:pt x="0" y="5702"/>
                    <a:pt x="0" y="5923"/>
                  </a:cubicBezTo>
                  <a:cubicBezTo>
                    <a:pt x="0" y="6112"/>
                    <a:pt x="158" y="6269"/>
                    <a:pt x="347" y="6269"/>
                  </a:cubicBezTo>
                  <a:lnTo>
                    <a:pt x="694" y="6269"/>
                  </a:lnTo>
                  <a:lnTo>
                    <a:pt x="694" y="7656"/>
                  </a:lnTo>
                  <a:lnTo>
                    <a:pt x="347" y="7656"/>
                  </a:lnTo>
                  <a:cubicBezTo>
                    <a:pt x="158" y="7656"/>
                    <a:pt x="0" y="7813"/>
                    <a:pt x="0" y="8002"/>
                  </a:cubicBezTo>
                  <a:cubicBezTo>
                    <a:pt x="0" y="8191"/>
                    <a:pt x="158" y="8349"/>
                    <a:pt x="347" y="8349"/>
                  </a:cubicBezTo>
                  <a:lnTo>
                    <a:pt x="694" y="8349"/>
                  </a:lnTo>
                  <a:lnTo>
                    <a:pt x="694" y="9735"/>
                  </a:lnTo>
                  <a:lnTo>
                    <a:pt x="347" y="9735"/>
                  </a:lnTo>
                  <a:cubicBezTo>
                    <a:pt x="158" y="9735"/>
                    <a:pt x="0" y="9893"/>
                    <a:pt x="0" y="10082"/>
                  </a:cubicBezTo>
                  <a:cubicBezTo>
                    <a:pt x="0" y="10271"/>
                    <a:pt x="158" y="10428"/>
                    <a:pt x="347" y="10428"/>
                  </a:cubicBezTo>
                  <a:lnTo>
                    <a:pt x="694" y="10428"/>
                  </a:lnTo>
                  <a:lnTo>
                    <a:pt x="694" y="10806"/>
                  </a:lnTo>
                  <a:cubicBezTo>
                    <a:pt x="694" y="11342"/>
                    <a:pt x="1166" y="11814"/>
                    <a:pt x="1733" y="11814"/>
                  </a:cubicBezTo>
                  <a:lnTo>
                    <a:pt x="9294" y="11814"/>
                  </a:lnTo>
                  <a:cubicBezTo>
                    <a:pt x="9830" y="11814"/>
                    <a:pt x="10303" y="11342"/>
                    <a:pt x="10303" y="10806"/>
                  </a:cubicBezTo>
                  <a:lnTo>
                    <a:pt x="10303" y="8380"/>
                  </a:lnTo>
                  <a:lnTo>
                    <a:pt x="11342" y="8380"/>
                  </a:lnTo>
                  <a:cubicBezTo>
                    <a:pt x="11531" y="8380"/>
                    <a:pt x="11689" y="8223"/>
                    <a:pt x="11689" y="8034"/>
                  </a:cubicBezTo>
                  <a:lnTo>
                    <a:pt x="11689" y="1859"/>
                  </a:lnTo>
                  <a:cubicBezTo>
                    <a:pt x="11689" y="1544"/>
                    <a:pt x="11531" y="1386"/>
                    <a:pt x="11342" y="1386"/>
                  </a:cubicBezTo>
                  <a:lnTo>
                    <a:pt x="10303" y="1386"/>
                  </a:lnTo>
                  <a:lnTo>
                    <a:pt x="10303" y="1040"/>
                  </a:lnTo>
                  <a:cubicBezTo>
                    <a:pt x="10303" y="473"/>
                    <a:pt x="9830" y="0"/>
                    <a:pt x="9294"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 name="Google Shape;11583;p76">
              <a:extLst>
                <a:ext uri="{FF2B5EF4-FFF2-40B4-BE49-F238E27FC236}">
                  <a16:creationId xmlns:a16="http://schemas.microsoft.com/office/drawing/2014/main" id="{0F7C26F0-3762-95C6-49BB-1252132A11A0}"/>
                </a:ext>
              </a:extLst>
            </p:cNvPr>
            <p:cNvSpPr/>
            <p:nvPr/>
          </p:nvSpPr>
          <p:spPr>
            <a:xfrm>
              <a:off x="-32836575" y="1967875"/>
              <a:ext cx="85875" cy="188250"/>
            </a:xfrm>
            <a:custGeom>
              <a:avLst/>
              <a:gdLst/>
              <a:ahLst/>
              <a:cxnLst/>
              <a:rect l="l" t="t" r="r" b="b"/>
              <a:pathLst>
                <a:path w="3435" h="7530" extrusionOk="0">
                  <a:moveTo>
                    <a:pt x="2773" y="693"/>
                  </a:moveTo>
                  <a:lnTo>
                    <a:pt x="2773" y="2048"/>
                  </a:lnTo>
                  <a:lnTo>
                    <a:pt x="1733" y="2048"/>
                  </a:lnTo>
                  <a:cubicBezTo>
                    <a:pt x="1544" y="2048"/>
                    <a:pt x="1386" y="2206"/>
                    <a:pt x="1386" y="2426"/>
                  </a:cubicBezTo>
                  <a:lnTo>
                    <a:pt x="1386" y="5136"/>
                  </a:lnTo>
                  <a:cubicBezTo>
                    <a:pt x="1386" y="5325"/>
                    <a:pt x="1544" y="5482"/>
                    <a:pt x="1733" y="5482"/>
                  </a:cubicBezTo>
                  <a:lnTo>
                    <a:pt x="2773" y="5482"/>
                  </a:lnTo>
                  <a:lnTo>
                    <a:pt x="2773" y="6868"/>
                  </a:lnTo>
                  <a:lnTo>
                    <a:pt x="1733" y="6868"/>
                  </a:lnTo>
                  <a:cubicBezTo>
                    <a:pt x="1197" y="6868"/>
                    <a:pt x="725" y="6396"/>
                    <a:pt x="725" y="5829"/>
                  </a:cubicBezTo>
                  <a:lnTo>
                    <a:pt x="725" y="1733"/>
                  </a:lnTo>
                  <a:cubicBezTo>
                    <a:pt x="725" y="1198"/>
                    <a:pt x="1197" y="693"/>
                    <a:pt x="1733" y="693"/>
                  </a:cubicBezTo>
                  <a:close/>
                  <a:moveTo>
                    <a:pt x="1701" y="0"/>
                  </a:moveTo>
                  <a:cubicBezTo>
                    <a:pt x="756" y="0"/>
                    <a:pt x="0" y="788"/>
                    <a:pt x="0" y="1733"/>
                  </a:cubicBezTo>
                  <a:lnTo>
                    <a:pt x="0" y="5829"/>
                  </a:lnTo>
                  <a:cubicBezTo>
                    <a:pt x="0" y="6774"/>
                    <a:pt x="756" y="7530"/>
                    <a:pt x="1701" y="7530"/>
                  </a:cubicBezTo>
                  <a:lnTo>
                    <a:pt x="3088" y="7530"/>
                  </a:lnTo>
                  <a:cubicBezTo>
                    <a:pt x="3277" y="7530"/>
                    <a:pt x="3434" y="7372"/>
                    <a:pt x="3434" y="7183"/>
                  </a:cubicBezTo>
                  <a:lnTo>
                    <a:pt x="3434" y="5136"/>
                  </a:lnTo>
                  <a:cubicBezTo>
                    <a:pt x="3434" y="4947"/>
                    <a:pt x="3277" y="4789"/>
                    <a:pt x="3088" y="4789"/>
                  </a:cubicBezTo>
                  <a:lnTo>
                    <a:pt x="2048" y="4789"/>
                  </a:lnTo>
                  <a:lnTo>
                    <a:pt x="2048" y="2741"/>
                  </a:lnTo>
                  <a:lnTo>
                    <a:pt x="3088" y="2741"/>
                  </a:lnTo>
                  <a:cubicBezTo>
                    <a:pt x="3277" y="2741"/>
                    <a:pt x="3434" y="2552"/>
                    <a:pt x="3434" y="2363"/>
                  </a:cubicBezTo>
                  <a:lnTo>
                    <a:pt x="3434" y="284"/>
                  </a:lnTo>
                  <a:cubicBezTo>
                    <a:pt x="3434" y="158"/>
                    <a:pt x="3277" y="0"/>
                    <a:pt x="30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0075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FE0D1E51-2246-4BE2-910D-7F7F4F2DB68C}"/>
              </a:ext>
            </a:extLst>
          </p:cNvPr>
          <p:cNvSpPr>
            <a:spLocks noGrp="1"/>
          </p:cNvSpPr>
          <p:nvPr>
            <p:ph type="body" idx="4294967295"/>
          </p:nvPr>
        </p:nvSpPr>
        <p:spPr>
          <a:xfrm>
            <a:off x="361507" y="336550"/>
            <a:ext cx="8782493" cy="4470400"/>
          </a:xfrm>
        </p:spPr>
        <p:txBody>
          <a:bodyPr/>
          <a:lstStyle/>
          <a:p>
            <a:pPr marL="0" marR="5080" indent="0">
              <a:lnSpc>
                <a:spcPct val="100000"/>
              </a:lnSpc>
              <a:buNone/>
            </a:pPr>
            <a:r>
              <a:rPr lang="en-US" sz="1600" i="1" spc="-5" dirty="0">
                <a:latin typeface="Arial"/>
                <a:cs typeface="Arial"/>
              </a:rPr>
              <a:t>This </a:t>
            </a:r>
            <a:r>
              <a:rPr lang="en-US" sz="1600" i="1" spc="-10" dirty="0">
                <a:latin typeface="Arial"/>
                <a:cs typeface="Arial"/>
              </a:rPr>
              <a:t>guidance document </a:t>
            </a:r>
            <a:r>
              <a:rPr lang="en-US" sz="1600" i="1" spc="-5" dirty="0">
                <a:latin typeface="Arial"/>
                <a:cs typeface="Arial"/>
              </a:rPr>
              <a:t>is </a:t>
            </a:r>
            <a:r>
              <a:rPr lang="en-US" sz="1600" i="1" spc="-10" dirty="0">
                <a:latin typeface="Arial"/>
                <a:cs typeface="Arial"/>
              </a:rPr>
              <a:t>advisory </a:t>
            </a:r>
            <a:r>
              <a:rPr lang="en-US" sz="1600" i="1" spc="-5" dirty="0">
                <a:latin typeface="Arial"/>
                <a:cs typeface="Arial"/>
              </a:rPr>
              <a:t>in nature </a:t>
            </a:r>
            <a:r>
              <a:rPr lang="en-US" sz="1600" i="1" spc="-10" dirty="0">
                <a:latin typeface="Arial"/>
                <a:cs typeface="Arial"/>
              </a:rPr>
              <a:t>but </a:t>
            </a:r>
            <a:r>
              <a:rPr lang="en-US" sz="1600" i="1" spc="-5" dirty="0">
                <a:latin typeface="Arial"/>
                <a:cs typeface="Arial"/>
              </a:rPr>
              <a:t>is </a:t>
            </a:r>
            <a:r>
              <a:rPr lang="en-US" sz="1600" i="1" spc="-10" dirty="0">
                <a:latin typeface="Arial"/>
                <a:cs typeface="Arial"/>
              </a:rPr>
              <a:t>binding on the Nebraska Department </a:t>
            </a:r>
            <a:r>
              <a:rPr lang="en-US" sz="1600" i="1" spc="-5" dirty="0">
                <a:latin typeface="Arial"/>
                <a:cs typeface="Arial"/>
              </a:rPr>
              <a:t>of </a:t>
            </a:r>
            <a:r>
              <a:rPr lang="en-US" sz="1600" i="1" spc="-10" dirty="0">
                <a:latin typeface="Arial"/>
                <a:cs typeface="Arial"/>
              </a:rPr>
              <a:t>Revenue (Department) until amended. </a:t>
            </a:r>
            <a:r>
              <a:rPr lang="en-US" sz="1600" i="1" dirty="0">
                <a:latin typeface="Arial"/>
                <a:cs typeface="Arial"/>
              </a:rPr>
              <a:t>A </a:t>
            </a:r>
            <a:r>
              <a:rPr lang="en-US" sz="1600" i="1" spc="-10" dirty="0">
                <a:latin typeface="Arial"/>
                <a:cs typeface="Arial"/>
              </a:rPr>
              <a:t>guidance document does not include internal procedural documents that only </a:t>
            </a:r>
            <a:r>
              <a:rPr lang="en-US" sz="1600" i="1" spc="-5" dirty="0">
                <a:latin typeface="Arial"/>
                <a:cs typeface="Arial"/>
              </a:rPr>
              <a:t>affect the </a:t>
            </a:r>
            <a:r>
              <a:rPr lang="en-US" sz="1600" i="1" spc="-10" dirty="0">
                <a:latin typeface="Arial"/>
                <a:cs typeface="Arial"/>
              </a:rPr>
              <a:t>internal operations </a:t>
            </a:r>
            <a:r>
              <a:rPr lang="en-US" sz="1600" i="1" spc="-5" dirty="0">
                <a:latin typeface="Arial"/>
                <a:cs typeface="Arial"/>
              </a:rPr>
              <a:t>of the </a:t>
            </a:r>
            <a:r>
              <a:rPr lang="en-US" sz="1600" i="1" spc="-10" dirty="0">
                <a:latin typeface="Arial"/>
                <a:cs typeface="Arial"/>
              </a:rPr>
              <a:t>Department and does not impose additional requirements or penalties on regulated parties </a:t>
            </a:r>
            <a:r>
              <a:rPr lang="en-US" sz="1600" i="1" spc="-15" dirty="0">
                <a:latin typeface="Arial"/>
                <a:cs typeface="Arial"/>
              </a:rPr>
              <a:t>or </a:t>
            </a:r>
            <a:r>
              <a:rPr lang="en-US" sz="1600" i="1" spc="-10" dirty="0">
                <a:latin typeface="Arial"/>
                <a:cs typeface="Arial"/>
              </a:rPr>
              <a:t>include confidential information or rules and regulations made </a:t>
            </a:r>
            <a:r>
              <a:rPr lang="en-US" sz="1600" i="1" spc="-5" dirty="0">
                <a:latin typeface="Arial"/>
                <a:cs typeface="Arial"/>
              </a:rPr>
              <a:t>in </a:t>
            </a:r>
            <a:r>
              <a:rPr lang="en-US" sz="1600" i="1" spc="-10" dirty="0">
                <a:latin typeface="Arial"/>
                <a:cs typeface="Arial"/>
              </a:rPr>
              <a:t>accordance </a:t>
            </a:r>
            <a:r>
              <a:rPr lang="en-US" sz="1600" i="1" spc="-5" dirty="0">
                <a:latin typeface="Arial"/>
                <a:cs typeface="Arial"/>
              </a:rPr>
              <a:t>with the </a:t>
            </a:r>
            <a:r>
              <a:rPr lang="en-US" sz="1600" i="1" spc="-10" dirty="0">
                <a:latin typeface="Arial"/>
                <a:cs typeface="Arial"/>
              </a:rPr>
              <a:t>Administrative Procedure </a:t>
            </a:r>
            <a:r>
              <a:rPr lang="en-US" sz="1600" i="1" spc="-5" dirty="0">
                <a:latin typeface="Arial"/>
                <a:cs typeface="Arial"/>
              </a:rPr>
              <a:t>Act. </a:t>
            </a:r>
            <a:r>
              <a:rPr lang="en-US" sz="1600" i="1" dirty="0">
                <a:latin typeface="Arial"/>
                <a:cs typeface="Arial"/>
              </a:rPr>
              <a:t>If </a:t>
            </a:r>
            <a:r>
              <a:rPr lang="en-US" sz="1600" i="1" spc="-10" dirty="0">
                <a:latin typeface="Arial"/>
                <a:cs typeface="Arial"/>
              </a:rPr>
              <a:t>you believe that </a:t>
            </a:r>
            <a:r>
              <a:rPr lang="en-US" sz="1600" i="1" spc="-5" dirty="0">
                <a:latin typeface="Arial"/>
                <a:cs typeface="Arial"/>
              </a:rPr>
              <a:t>this </a:t>
            </a:r>
            <a:r>
              <a:rPr lang="en-US" sz="1600" i="1" spc="-10" dirty="0">
                <a:latin typeface="Arial"/>
                <a:cs typeface="Arial"/>
              </a:rPr>
              <a:t>guidance document imposes additional requirements or penalties </a:t>
            </a:r>
            <a:r>
              <a:rPr lang="en-US" sz="1600" i="1" spc="-15" dirty="0">
                <a:latin typeface="Arial"/>
                <a:cs typeface="Arial"/>
              </a:rPr>
              <a:t>on </a:t>
            </a:r>
            <a:r>
              <a:rPr lang="en-US" sz="1600" i="1" spc="-10" dirty="0">
                <a:latin typeface="Arial"/>
                <a:cs typeface="Arial"/>
              </a:rPr>
              <a:t>regulated parties, </a:t>
            </a:r>
            <a:r>
              <a:rPr lang="en-US" sz="1600" i="1" spc="-5" dirty="0">
                <a:latin typeface="Arial"/>
                <a:cs typeface="Arial"/>
              </a:rPr>
              <a:t>you </a:t>
            </a:r>
            <a:r>
              <a:rPr lang="en-US" sz="1600" i="1" spc="-10" dirty="0">
                <a:latin typeface="Arial"/>
                <a:cs typeface="Arial"/>
              </a:rPr>
              <a:t>may request </a:t>
            </a:r>
            <a:r>
              <a:rPr lang="en-US" sz="1600" i="1" spc="-5" dirty="0">
                <a:latin typeface="Arial"/>
                <a:cs typeface="Arial"/>
              </a:rPr>
              <a:t>a </a:t>
            </a:r>
            <a:r>
              <a:rPr lang="en-US" sz="1600" i="1" spc="-10" dirty="0">
                <a:latin typeface="Arial"/>
                <a:cs typeface="Arial"/>
              </a:rPr>
              <a:t>review </a:t>
            </a:r>
            <a:r>
              <a:rPr lang="en-US" sz="1600" i="1" spc="-5" dirty="0">
                <a:latin typeface="Arial"/>
                <a:cs typeface="Arial"/>
              </a:rPr>
              <a:t>of the</a:t>
            </a:r>
            <a:r>
              <a:rPr lang="en-US" sz="1600" i="1" spc="190" dirty="0">
                <a:latin typeface="Arial"/>
                <a:cs typeface="Arial"/>
              </a:rPr>
              <a:t> </a:t>
            </a:r>
            <a:r>
              <a:rPr lang="en-US" sz="1600" i="1" spc="-10" dirty="0">
                <a:latin typeface="Arial"/>
                <a:cs typeface="Arial"/>
              </a:rPr>
              <a:t>document.</a:t>
            </a:r>
            <a:endParaRPr lang="en-US" sz="1600" dirty="0">
              <a:latin typeface="Arial"/>
              <a:cs typeface="Arial"/>
            </a:endParaRPr>
          </a:p>
          <a:p>
            <a:pPr marL="133350" indent="0">
              <a:lnSpc>
                <a:spcPct val="100000"/>
              </a:lnSpc>
              <a:spcBef>
                <a:spcPts val="25"/>
              </a:spcBef>
              <a:buNone/>
            </a:pPr>
            <a:endParaRPr lang="en-US" sz="1600" dirty="0">
              <a:latin typeface="Times New Roman"/>
              <a:cs typeface="Times New Roman"/>
            </a:endParaRPr>
          </a:p>
          <a:p>
            <a:pPr marL="0" marR="19685" indent="0">
              <a:lnSpc>
                <a:spcPct val="100000"/>
              </a:lnSpc>
              <a:buNone/>
            </a:pPr>
            <a:r>
              <a:rPr lang="en-US" sz="1600" i="1" spc="-5" dirty="0">
                <a:latin typeface="Arial"/>
                <a:cs typeface="Arial"/>
              </a:rPr>
              <a:t>This </a:t>
            </a:r>
            <a:r>
              <a:rPr lang="en-US" sz="1600" i="1" spc="-10" dirty="0">
                <a:latin typeface="Arial"/>
                <a:cs typeface="Arial"/>
              </a:rPr>
              <a:t>guidance document may change </a:t>
            </a:r>
            <a:r>
              <a:rPr lang="en-US" sz="1600" i="1" spc="-5" dirty="0">
                <a:latin typeface="Arial"/>
                <a:cs typeface="Arial"/>
              </a:rPr>
              <a:t>with </a:t>
            </a:r>
            <a:r>
              <a:rPr lang="en-US" sz="1600" i="1" spc="-10" dirty="0">
                <a:latin typeface="Arial"/>
                <a:cs typeface="Arial"/>
              </a:rPr>
              <a:t>updated information or </a:t>
            </a:r>
            <a:r>
              <a:rPr lang="en-US" sz="1600" i="1" spc="-15" dirty="0">
                <a:latin typeface="Arial"/>
                <a:cs typeface="Arial"/>
              </a:rPr>
              <a:t>added </a:t>
            </a:r>
            <a:r>
              <a:rPr lang="en-US" sz="1600" i="1" spc="-10" dirty="0">
                <a:latin typeface="Arial"/>
                <a:cs typeface="Arial"/>
              </a:rPr>
              <a:t>examples. </a:t>
            </a:r>
            <a:r>
              <a:rPr lang="en-US" sz="1600" i="1" dirty="0">
                <a:latin typeface="Arial"/>
                <a:cs typeface="Arial"/>
              </a:rPr>
              <a:t>If </a:t>
            </a:r>
            <a:r>
              <a:rPr lang="en-US" sz="1600" i="1" spc="-5" dirty="0">
                <a:latin typeface="Arial"/>
                <a:cs typeface="Arial"/>
              </a:rPr>
              <a:t>this </a:t>
            </a:r>
            <a:r>
              <a:rPr lang="en-US" sz="1600" i="1" spc="-10" dirty="0">
                <a:latin typeface="Arial"/>
                <a:cs typeface="Arial"/>
              </a:rPr>
              <a:t>guidance document has been provided </a:t>
            </a:r>
            <a:r>
              <a:rPr lang="en-US" sz="1600" i="1" spc="-5" dirty="0">
                <a:latin typeface="Arial"/>
                <a:cs typeface="Arial"/>
              </a:rPr>
              <a:t>in </a:t>
            </a:r>
            <a:r>
              <a:rPr lang="en-US" sz="1600" i="1" spc="-10" dirty="0">
                <a:latin typeface="Arial"/>
                <a:cs typeface="Arial"/>
              </a:rPr>
              <a:t>print as </a:t>
            </a:r>
            <a:r>
              <a:rPr lang="en-US" sz="1600" i="1" spc="-5" dirty="0">
                <a:latin typeface="Arial"/>
                <a:cs typeface="Arial"/>
              </a:rPr>
              <a:t>part of a </a:t>
            </a:r>
            <a:r>
              <a:rPr lang="en-US" sz="1600" i="1" spc="-10" dirty="0">
                <a:latin typeface="Arial"/>
                <a:cs typeface="Arial"/>
              </a:rPr>
              <a:t>presentation given by Department </a:t>
            </a:r>
            <a:r>
              <a:rPr lang="en-US" sz="1600" i="1" spc="-5" dirty="0">
                <a:latin typeface="Arial"/>
                <a:cs typeface="Arial"/>
              </a:rPr>
              <a:t>staff, it is </a:t>
            </a:r>
            <a:r>
              <a:rPr lang="en-US" sz="1600" i="1" spc="-10" dirty="0">
                <a:latin typeface="Arial"/>
                <a:cs typeface="Arial"/>
              </a:rPr>
              <a:t>meant </a:t>
            </a:r>
            <a:r>
              <a:rPr lang="en-US" sz="1600" i="1" dirty="0">
                <a:latin typeface="Arial"/>
                <a:cs typeface="Arial"/>
              </a:rPr>
              <a:t>to </a:t>
            </a:r>
            <a:r>
              <a:rPr lang="en-US" sz="1600" i="1" spc="-10" dirty="0">
                <a:latin typeface="Arial"/>
                <a:cs typeface="Arial"/>
              </a:rPr>
              <a:t>accompany the verbal presentation. The information contained in this </a:t>
            </a:r>
            <a:r>
              <a:rPr lang="en-US" sz="1600" i="1" spc="-15" dirty="0">
                <a:latin typeface="Arial"/>
                <a:cs typeface="Arial"/>
              </a:rPr>
              <a:t>guidance </a:t>
            </a:r>
            <a:r>
              <a:rPr lang="en-US" sz="1600" i="1" spc="-10" dirty="0">
                <a:latin typeface="Arial"/>
                <a:cs typeface="Arial"/>
              </a:rPr>
              <a:t>document is </a:t>
            </a:r>
            <a:r>
              <a:rPr lang="en-US" sz="1600" b="1" i="1" spc="-10" dirty="0">
                <a:latin typeface="Arial"/>
                <a:cs typeface="Arial"/>
              </a:rPr>
              <a:t>accurate </a:t>
            </a:r>
            <a:r>
              <a:rPr lang="en-US" sz="1600" i="1" spc="-10" dirty="0">
                <a:latin typeface="Arial"/>
                <a:cs typeface="Arial"/>
              </a:rPr>
              <a:t>as </a:t>
            </a:r>
            <a:r>
              <a:rPr lang="en-US" sz="1600" i="1" spc="-5" dirty="0">
                <a:latin typeface="Arial"/>
                <a:cs typeface="Arial"/>
              </a:rPr>
              <a:t>of </a:t>
            </a:r>
            <a:r>
              <a:rPr lang="en-US" sz="1600" b="1" i="1" spc="-10">
                <a:latin typeface="Arial"/>
                <a:cs typeface="Arial"/>
              </a:rPr>
              <a:t>June 2</a:t>
            </a:r>
            <a:r>
              <a:rPr lang="en-US" sz="1600" b="1" i="1" spc="-5">
                <a:latin typeface="Arial"/>
                <a:cs typeface="Arial"/>
              </a:rPr>
              <a:t>8, </a:t>
            </a:r>
            <a:r>
              <a:rPr lang="en-US" sz="1600" b="1" i="1" spc="-10" dirty="0">
                <a:latin typeface="Arial"/>
                <a:cs typeface="Arial"/>
              </a:rPr>
              <a:t>2023</a:t>
            </a:r>
            <a:r>
              <a:rPr lang="en-US" sz="1600" i="1" spc="-10" dirty="0">
                <a:latin typeface="Arial"/>
                <a:cs typeface="Arial"/>
              </a:rPr>
              <a:t>. Consult the </a:t>
            </a:r>
            <a:r>
              <a:rPr lang="en-US" sz="1600" i="1" spc="-15" dirty="0">
                <a:latin typeface="Arial"/>
                <a:cs typeface="Arial"/>
              </a:rPr>
              <a:t>Department’s </a:t>
            </a:r>
            <a:r>
              <a:rPr lang="en-US" sz="1600" i="1" spc="-5" dirty="0">
                <a:latin typeface="Arial"/>
                <a:cs typeface="Arial"/>
              </a:rPr>
              <a:t>website at </a:t>
            </a:r>
            <a:r>
              <a:rPr lang="en-US" sz="1600" i="1" spc="-10" dirty="0">
                <a:latin typeface="Arial"/>
                <a:cs typeface="Arial"/>
              </a:rPr>
              <a:t>revenue.nebraska.gov </a:t>
            </a:r>
            <a:r>
              <a:rPr lang="en-US" sz="1600" i="1" dirty="0">
                <a:latin typeface="Arial"/>
                <a:cs typeface="Arial"/>
              </a:rPr>
              <a:t>to </a:t>
            </a:r>
            <a:r>
              <a:rPr lang="en-US" sz="1600" i="1" spc="-10" dirty="0">
                <a:latin typeface="Arial"/>
                <a:cs typeface="Arial"/>
              </a:rPr>
              <a:t>view </a:t>
            </a:r>
            <a:r>
              <a:rPr lang="en-US" sz="1600" i="1" spc="-5" dirty="0">
                <a:latin typeface="Arial"/>
                <a:cs typeface="Arial"/>
              </a:rPr>
              <a:t>the </a:t>
            </a:r>
            <a:r>
              <a:rPr lang="en-US" sz="1600" i="1" spc="-10" dirty="0">
                <a:latin typeface="Arial"/>
                <a:cs typeface="Arial"/>
              </a:rPr>
              <a:t>most </a:t>
            </a:r>
            <a:r>
              <a:rPr lang="en-US" sz="1600" i="1" spc="-5" dirty="0">
                <a:latin typeface="Arial"/>
                <a:cs typeface="Arial"/>
              </a:rPr>
              <a:t>current </a:t>
            </a:r>
            <a:r>
              <a:rPr lang="en-US" sz="1600" i="1" spc="-10" dirty="0">
                <a:latin typeface="Arial"/>
                <a:cs typeface="Arial"/>
              </a:rPr>
              <a:t>information and sign up </a:t>
            </a:r>
            <a:r>
              <a:rPr lang="en-US" sz="1600" i="1" spc="-5" dirty="0">
                <a:latin typeface="Arial"/>
                <a:cs typeface="Arial"/>
              </a:rPr>
              <a:t>for </a:t>
            </a:r>
            <a:r>
              <a:rPr lang="en-US" sz="1600" i="1" spc="-10" dirty="0">
                <a:latin typeface="Arial"/>
                <a:cs typeface="Arial"/>
              </a:rPr>
              <a:t>our </a:t>
            </a:r>
            <a:r>
              <a:rPr lang="en-US" sz="1600" i="1" spc="-5" dirty="0">
                <a:latin typeface="Arial"/>
                <a:cs typeface="Arial"/>
              </a:rPr>
              <a:t>free </a:t>
            </a:r>
            <a:r>
              <a:rPr lang="en-US" sz="1600" i="1" spc="-10" dirty="0">
                <a:latin typeface="Arial"/>
                <a:cs typeface="Arial"/>
              </a:rPr>
              <a:t>subscription </a:t>
            </a:r>
            <a:r>
              <a:rPr lang="en-US" sz="1600" i="1" spc="-5" dirty="0">
                <a:latin typeface="Arial"/>
                <a:cs typeface="Arial"/>
              </a:rPr>
              <a:t>service </a:t>
            </a:r>
            <a:r>
              <a:rPr lang="en-US" sz="1600" i="1" dirty="0">
                <a:latin typeface="Arial"/>
                <a:cs typeface="Arial"/>
              </a:rPr>
              <a:t>to </a:t>
            </a:r>
            <a:r>
              <a:rPr lang="en-US" sz="1600" i="1" spc="-10" dirty="0">
                <a:latin typeface="Arial"/>
                <a:cs typeface="Arial"/>
              </a:rPr>
              <a:t>get updates on your topics </a:t>
            </a:r>
            <a:r>
              <a:rPr lang="en-US" sz="1600" i="1" spc="-5" dirty="0">
                <a:latin typeface="Arial"/>
                <a:cs typeface="Arial"/>
              </a:rPr>
              <a:t>of</a:t>
            </a:r>
            <a:r>
              <a:rPr lang="en-US" sz="1600" i="1" spc="-55" dirty="0">
                <a:latin typeface="Arial"/>
                <a:cs typeface="Arial"/>
              </a:rPr>
              <a:t> </a:t>
            </a:r>
            <a:r>
              <a:rPr lang="en-US" sz="1600" i="1" spc="-5" dirty="0">
                <a:latin typeface="Arial"/>
                <a:cs typeface="Arial"/>
              </a:rPr>
              <a:t>interest.</a:t>
            </a:r>
            <a:endParaRPr lang="en-US" sz="1600" dirty="0">
              <a:latin typeface="Arial"/>
              <a:cs typeface="Arial"/>
            </a:endParaRPr>
          </a:p>
          <a:p>
            <a:pPr marL="133350" indent="0">
              <a:buNone/>
            </a:pPr>
            <a:endParaRPr lang="en-US" dirty="0"/>
          </a:p>
        </p:txBody>
      </p:sp>
    </p:spTree>
    <p:extLst>
      <p:ext uri="{BB962C8B-B14F-4D97-AF65-F5344CB8AC3E}">
        <p14:creationId xmlns:p14="http://schemas.microsoft.com/office/powerpoint/2010/main" val="170936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1"/>
          <p:cNvSpPr txBox="1">
            <a:spLocks noGrp="1"/>
          </p:cNvSpPr>
          <p:nvPr>
            <p:ph type="title"/>
          </p:nvPr>
        </p:nvSpPr>
        <p:spPr>
          <a:xfrm>
            <a:off x="748145" y="228600"/>
            <a:ext cx="8021781" cy="1579418"/>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LB727 Changes</a:t>
            </a:r>
            <a:br>
              <a:rPr lang="en" dirty="0"/>
            </a:br>
            <a:r>
              <a:rPr lang="en-US" dirty="0"/>
              <a:t>§57</a:t>
            </a:r>
            <a:r>
              <a:rPr lang="en" dirty="0"/>
              <a:t> </a:t>
            </a:r>
            <a:endParaRPr dirty="0"/>
          </a:p>
        </p:txBody>
      </p:sp>
      <p:sp>
        <p:nvSpPr>
          <p:cNvPr id="198" name="Google Shape;198;p31"/>
          <p:cNvSpPr txBox="1">
            <a:spLocks noGrp="1"/>
          </p:cNvSpPr>
          <p:nvPr>
            <p:ph type="subTitle" idx="1"/>
          </p:nvPr>
        </p:nvSpPr>
        <p:spPr>
          <a:xfrm>
            <a:off x="2190307" y="2251674"/>
            <a:ext cx="6241312" cy="2663226"/>
          </a:xfrm>
          <a:prstGeom prst="rect">
            <a:avLst/>
          </a:prstGeom>
        </p:spPr>
        <p:txBody>
          <a:bodyPr spcFirstLastPara="1" wrap="square" lIns="91425" tIns="91425" rIns="91425" bIns="91425" anchor="ctr" anchorCtr="0">
            <a:noAutofit/>
          </a:bodyPr>
          <a:lstStyle/>
          <a:p>
            <a:pPr marL="285750" lvl="0" indent="-285750" algn="l" rtl="0">
              <a:lnSpc>
                <a:spcPct val="150000"/>
              </a:lnSpc>
              <a:spcBef>
                <a:spcPts val="0"/>
              </a:spcBef>
              <a:spcAft>
                <a:spcPts val="0"/>
              </a:spcAft>
              <a:buFont typeface="Wingdings" pitchFamily="2" charset="2"/>
              <a:buChar char="§"/>
            </a:pPr>
            <a:r>
              <a:rPr lang="en" sz="2400" dirty="0"/>
              <a:t>New Report Due Date &amp; Reporting Period</a:t>
            </a:r>
          </a:p>
          <a:p>
            <a:pPr marL="285750" lvl="0" indent="-285750" algn="l" rtl="0">
              <a:lnSpc>
                <a:spcPct val="150000"/>
              </a:lnSpc>
              <a:spcBef>
                <a:spcPts val="0"/>
              </a:spcBef>
              <a:spcAft>
                <a:spcPts val="0"/>
              </a:spcAft>
              <a:buFont typeface="Wingdings" pitchFamily="2" charset="2"/>
              <a:buChar char="§"/>
            </a:pPr>
            <a:r>
              <a:rPr lang="en" sz="2400" dirty="0"/>
              <a:t>Logistics and Forms</a:t>
            </a:r>
          </a:p>
          <a:p>
            <a:pPr marL="285750" lvl="0" indent="-285750" algn="l" rtl="0">
              <a:lnSpc>
                <a:spcPct val="150000"/>
              </a:lnSpc>
              <a:spcBef>
                <a:spcPts val="0"/>
              </a:spcBef>
              <a:spcAft>
                <a:spcPts val="0"/>
              </a:spcAft>
              <a:buFont typeface="Wingdings" pitchFamily="2" charset="2"/>
              <a:buChar char="§"/>
            </a:pPr>
            <a:r>
              <a:rPr lang="en" sz="2400" dirty="0"/>
              <a:t>Other LB727 Changes</a:t>
            </a:r>
          </a:p>
          <a:p>
            <a:pPr marL="285750" lvl="0" indent="-285750" algn="l" rtl="0">
              <a:lnSpc>
                <a:spcPct val="150000"/>
              </a:lnSpc>
              <a:spcBef>
                <a:spcPts val="0"/>
              </a:spcBef>
              <a:spcAft>
                <a:spcPts val="0"/>
              </a:spcAft>
              <a:buFont typeface="Wingdings" pitchFamily="2" charset="2"/>
              <a:buChar char="§"/>
            </a:pPr>
            <a:r>
              <a:rPr lang="en" sz="2400" dirty="0"/>
              <a:t>Questions</a:t>
            </a:r>
            <a:endParaRPr sz="2400" dirty="0"/>
          </a:p>
        </p:txBody>
      </p:sp>
      <p:sp>
        <p:nvSpPr>
          <p:cNvPr id="199" name="Google Shape;199;p31"/>
          <p:cNvSpPr/>
          <p:nvPr/>
        </p:nvSpPr>
        <p:spPr>
          <a:xfrm>
            <a:off x="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2"/>
          <p:cNvSpPr txBox="1">
            <a:spLocks noGrp="1"/>
          </p:cNvSpPr>
          <p:nvPr>
            <p:ph type="subTitle" idx="1"/>
          </p:nvPr>
        </p:nvSpPr>
        <p:spPr>
          <a:xfrm>
            <a:off x="22614" y="2214812"/>
            <a:ext cx="8398755" cy="2966075"/>
          </a:xfrm>
          <a:prstGeom prst="rect">
            <a:avLst/>
          </a:prstGeom>
        </p:spPr>
        <p:txBody>
          <a:bodyPr spcFirstLastPara="1" wrap="square" lIns="91425" tIns="91425" rIns="91425" bIns="91425" anchor="ctr" anchorCtr="0">
            <a:noAutofit/>
          </a:bodyPr>
          <a:lstStyle/>
          <a:p>
            <a:pPr marL="285750" lvl="0" indent="-285750" algn="l" rtl="0">
              <a:lnSpc>
                <a:spcPct val="150000"/>
              </a:lnSpc>
              <a:spcBef>
                <a:spcPts val="0"/>
              </a:spcBef>
              <a:spcAft>
                <a:spcPts val="0"/>
              </a:spcAft>
              <a:buFont typeface="Wingdings" pitchFamily="2" charset="2"/>
              <a:buChar char="§"/>
            </a:pPr>
            <a:r>
              <a:rPr lang="en-US" sz="2000" b="1" u="sng" dirty="0"/>
              <a:t> County Inheritance Tax Report Due Date</a:t>
            </a:r>
            <a:r>
              <a:rPr lang="en-US" sz="2000" b="1" dirty="0"/>
              <a:t>: </a:t>
            </a:r>
            <a:r>
              <a:rPr lang="en-US" sz="2000" dirty="0"/>
              <a:t>August 1, 2023</a:t>
            </a:r>
          </a:p>
          <a:p>
            <a:pPr marL="0" lvl="0" indent="0" algn="l" rtl="0">
              <a:lnSpc>
                <a:spcPct val="150000"/>
              </a:lnSpc>
              <a:spcBef>
                <a:spcPts val="0"/>
              </a:spcBef>
              <a:spcAft>
                <a:spcPts val="0"/>
              </a:spcAft>
            </a:pPr>
            <a:endParaRPr lang="en-US" sz="800" dirty="0"/>
          </a:p>
          <a:p>
            <a:pPr marL="285750" lvl="0" indent="-285750" algn="l" rtl="0">
              <a:lnSpc>
                <a:spcPct val="150000"/>
              </a:lnSpc>
              <a:spcBef>
                <a:spcPts val="0"/>
              </a:spcBef>
              <a:spcAft>
                <a:spcPts val="0"/>
              </a:spcAft>
              <a:buFont typeface="Wingdings" pitchFamily="2" charset="2"/>
              <a:buChar char="§"/>
            </a:pPr>
            <a:r>
              <a:rPr lang="en-US" sz="2000" b="1" u="sng" dirty="0"/>
              <a:t>Reporting Period</a:t>
            </a:r>
            <a:r>
              <a:rPr lang="en-US" sz="2000" dirty="0"/>
              <a:t>: On or before August 1, each county treasurer must compile and submit a report to the Department of Revenue (DOR) regarding inheritance taxes generated from </a:t>
            </a:r>
            <a:r>
              <a:rPr lang="en-US" sz="2000" b="1" i="1" u="sng" dirty="0"/>
              <a:t>January 1, 2023 , through June 30, 2023.</a:t>
            </a:r>
          </a:p>
          <a:p>
            <a:pPr marL="0" indent="0" algn="l">
              <a:lnSpc>
                <a:spcPct val="150000"/>
              </a:lnSpc>
            </a:pPr>
            <a:endParaRPr lang="en-US" sz="700" dirty="0"/>
          </a:p>
          <a:p>
            <a:pPr marL="285750" indent="-285750" algn="l">
              <a:lnSpc>
                <a:spcPct val="150000"/>
              </a:lnSpc>
              <a:buFont typeface="Arial" panose="020B0604020202020204" pitchFamily="34" charset="0"/>
              <a:buChar char="•"/>
            </a:pPr>
            <a:endParaRPr lang="en-US" sz="100" dirty="0"/>
          </a:p>
        </p:txBody>
      </p:sp>
      <p:sp>
        <p:nvSpPr>
          <p:cNvPr id="205" name="Google Shape;205;p32"/>
          <p:cNvSpPr txBox="1">
            <a:spLocks noGrp="1"/>
          </p:cNvSpPr>
          <p:nvPr>
            <p:ph type="title"/>
          </p:nvPr>
        </p:nvSpPr>
        <p:spPr>
          <a:xfrm>
            <a:off x="245185" y="0"/>
            <a:ext cx="8803122" cy="217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000" dirty="0"/>
              <a:t>2023 County Inheritance Tax Report Due Date &amp; Reporting Period</a:t>
            </a:r>
            <a:endParaRPr sz="2800" dirty="0"/>
          </a:p>
        </p:txBody>
      </p:sp>
      <p:sp>
        <p:nvSpPr>
          <p:cNvPr id="206" name="Google Shape;206;p32"/>
          <p:cNvSpPr/>
          <p:nvPr/>
        </p:nvSpPr>
        <p:spPr>
          <a:xfrm>
            <a:off x="304950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 name="Google Shape;10552;p73">
            <a:extLst>
              <a:ext uri="{FF2B5EF4-FFF2-40B4-BE49-F238E27FC236}">
                <a16:creationId xmlns:a16="http://schemas.microsoft.com/office/drawing/2014/main" id="{AEC1AF1B-69AA-F70C-6724-9E39D4F711E4}"/>
              </a:ext>
            </a:extLst>
          </p:cNvPr>
          <p:cNvGrpSpPr/>
          <p:nvPr/>
        </p:nvGrpSpPr>
        <p:grpSpPr>
          <a:xfrm>
            <a:off x="7813292" y="2356467"/>
            <a:ext cx="1216153" cy="1011395"/>
            <a:chOff x="5648375" y="238125"/>
            <a:chExt cx="483125" cy="483125"/>
          </a:xfrm>
        </p:grpSpPr>
        <p:sp>
          <p:nvSpPr>
            <p:cNvPr id="5" name="Google Shape;10553;p73">
              <a:extLst>
                <a:ext uri="{FF2B5EF4-FFF2-40B4-BE49-F238E27FC236}">
                  <a16:creationId xmlns:a16="http://schemas.microsoft.com/office/drawing/2014/main" id="{DAC108BD-E766-DF2F-4BC0-E5961292CCB9}"/>
                </a:ext>
              </a:extLst>
            </p:cNvPr>
            <p:cNvSpPr/>
            <p:nvPr/>
          </p:nvSpPr>
          <p:spPr>
            <a:xfrm>
              <a:off x="5648375" y="238125"/>
              <a:ext cx="483125" cy="483125"/>
            </a:xfrm>
            <a:custGeom>
              <a:avLst/>
              <a:gdLst/>
              <a:ahLst/>
              <a:cxnLst/>
              <a:rect l="l" t="t" r="r" b="b"/>
              <a:pathLst>
                <a:path w="19325" h="19325" extrusionOk="0">
                  <a:moveTo>
                    <a:pt x="4001" y="1132"/>
                  </a:moveTo>
                  <a:cubicBezTo>
                    <a:pt x="4315" y="1132"/>
                    <a:pt x="4569" y="1386"/>
                    <a:pt x="4569" y="1700"/>
                  </a:cubicBezTo>
                  <a:lnTo>
                    <a:pt x="4569" y="3965"/>
                  </a:lnTo>
                  <a:cubicBezTo>
                    <a:pt x="4569" y="4276"/>
                    <a:pt x="4315" y="4529"/>
                    <a:pt x="4001" y="4529"/>
                  </a:cubicBezTo>
                  <a:cubicBezTo>
                    <a:pt x="3687" y="4529"/>
                    <a:pt x="3436" y="4276"/>
                    <a:pt x="3436" y="3965"/>
                  </a:cubicBezTo>
                  <a:lnTo>
                    <a:pt x="3436" y="1700"/>
                  </a:lnTo>
                  <a:cubicBezTo>
                    <a:pt x="3436" y="1386"/>
                    <a:pt x="3687" y="1132"/>
                    <a:pt x="4001" y="1132"/>
                  </a:cubicBezTo>
                  <a:close/>
                  <a:moveTo>
                    <a:pt x="9662" y="1132"/>
                  </a:moveTo>
                  <a:cubicBezTo>
                    <a:pt x="9976" y="1132"/>
                    <a:pt x="10230" y="1386"/>
                    <a:pt x="10230" y="1700"/>
                  </a:cubicBezTo>
                  <a:lnTo>
                    <a:pt x="10230" y="3965"/>
                  </a:lnTo>
                  <a:cubicBezTo>
                    <a:pt x="10230" y="4276"/>
                    <a:pt x="9976" y="4529"/>
                    <a:pt x="9662" y="4529"/>
                  </a:cubicBezTo>
                  <a:cubicBezTo>
                    <a:pt x="9348" y="4529"/>
                    <a:pt x="9098" y="4276"/>
                    <a:pt x="9098" y="3965"/>
                  </a:cubicBezTo>
                  <a:lnTo>
                    <a:pt x="9098" y="1700"/>
                  </a:lnTo>
                  <a:cubicBezTo>
                    <a:pt x="9098" y="1386"/>
                    <a:pt x="9348" y="1132"/>
                    <a:pt x="9662" y="1132"/>
                  </a:cubicBezTo>
                  <a:close/>
                  <a:moveTo>
                    <a:pt x="15324" y="1132"/>
                  </a:moveTo>
                  <a:cubicBezTo>
                    <a:pt x="15638" y="1132"/>
                    <a:pt x="15891" y="1386"/>
                    <a:pt x="15891" y="1700"/>
                  </a:cubicBezTo>
                  <a:lnTo>
                    <a:pt x="15891" y="3965"/>
                  </a:lnTo>
                  <a:cubicBezTo>
                    <a:pt x="15891" y="4276"/>
                    <a:pt x="15638" y="4529"/>
                    <a:pt x="15324" y="4529"/>
                  </a:cubicBezTo>
                  <a:cubicBezTo>
                    <a:pt x="15010" y="4529"/>
                    <a:pt x="14759" y="4276"/>
                    <a:pt x="14759" y="3965"/>
                  </a:cubicBezTo>
                  <a:lnTo>
                    <a:pt x="14759" y="1700"/>
                  </a:lnTo>
                  <a:cubicBezTo>
                    <a:pt x="14759" y="1386"/>
                    <a:pt x="15010" y="1132"/>
                    <a:pt x="15324" y="1132"/>
                  </a:cubicBezTo>
                  <a:close/>
                  <a:moveTo>
                    <a:pt x="17628" y="3397"/>
                  </a:moveTo>
                  <a:cubicBezTo>
                    <a:pt x="17939" y="3397"/>
                    <a:pt x="18192" y="3651"/>
                    <a:pt x="18192" y="3965"/>
                  </a:cubicBezTo>
                  <a:lnTo>
                    <a:pt x="18192" y="6833"/>
                  </a:lnTo>
                  <a:lnTo>
                    <a:pt x="1132" y="6833"/>
                  </a:lnTo>
                  <a:lnTo>
                    <a:pt x="1132" y="3965"/>
                  </a:lnTo>
                  <a:cubicBezTo>
                    <a:pt x="1132" y="3651"/>
                    <a:pt x="1386" y="3397"/>
                    <a:pt x="1700" y="3397"/>
                  </a:cubicBezTo>
                  <a:lnTo>
                    <a:pt x="2304" y="3397"/>
                  </a:lnTo>
                  <a:lnTo>
                    <a:pt x="2304" y="3965"/>
                  </a:lnTo>
                  <a:cubicBezTo>
                    <a:pt x="2304" y="4901"/>
                    <a:pt x="3062" y="5661"/>
                    <a:pt x="4001" y="5661"/>
                  </a:cubicBezTo>
                  <a:cubicBezTo>
                    <a:pt x="4940" y="5661"/>
                    <a:pt x="5701" y="4901"/>
                    <a:pt x="5701" y="3965"/>
                  </a:cubicBezTo>
                  <a:lnTo>
                    <a:pt x="5701" y="3397"/>
                  </a:lnTo>
                  <a:lnTo>
                    <a:pt x="7965" y="3397"/>
                  </a:lnTo>
                  <a:lnTo>
                    <a:pt x="7965" y="3965"/>
                  </a:lnTo>
                  <a:cubicBezTo>
                    <a:pt x="7965" y="4901"/>
                    <a:pt x="8723" y="5661"/>
                    <a:pt x="9662" y="5661"/>
                  </a:cubicBezTo>
                  <a:cubicBezTo>
                    <a:pt x="10601" y="5661"/>
                    <a:pt x="11362" y="4901"/>
                    <a:pt x="11362" y="3965"/>
                  </a:cubicBezTo>
                  <a:lnTo>
                    <a:pt x="11362" y="3397"/>
                  </a:lnTo>
                  <a:lnTo>
                    <a:pt x="13627" y="3397"/>
                  </a:lnTo>
                  <a:lnTo>
                    <a:pt x="13627" y="3965"/>
                  </a:lnTo>
                  <a:cubicBezTo>
                    <a:pt x="13627" y="4901"/>
                    <a:pt x="14385" y="5661"/>
                    <a:pt x="15324" y="5661"/>
                  </a:cubicBezTo>
                  <a:cubicBezTo>
                    <a:pt x="16263" y="5661"/>
                    <a:pt x="17024" y="4901"/>
                    <a:pt x="17024" y="3965"/>
                  </a:cubicBezTo>
                  <a:lnTo>
                    <a:pt x="17024" y="3397"/>
                  </a:lnTo>
                  <a:close/>
                  <a:moveTo>
                    <a:pt x="18192" y="7965"/>
                  </a:moveTo>
                  <a:lnTo>
                    <a:pt x="18192" y="17628"/>
                  </a:lnTo>
                  <a:cubicBezTo>
                    <a:pt x="18192" y="17939"/>
                    <a:pt x="17939" y="18192"/>
                    <a:pt x="17628" y="18192"/>
                  </a:cubicBezTo>
                  <a:lnTo>
                    <a:pt x="1700" y="18192"/>
                  </a:lnTo>
                  <a:cubicBezTo>
                    <a:pt x="1386" y="18192"/>
                    <a:pt x="1132" y="17939"/>
                    <a:pt x="1132" y="17628"/>
                  </a:cubicBezTo>
                  <a:lnTo>
                    <a:pt x="1132" y="7965"/>
                  </a:lnTo>
                  <a:close/>
                  <a:moveTo>
                    <a:pt x="4001" y="0"/>
                  </a:moveTo>
                  <a:cubicBezTo>
                    <a:pt x="3062" y="0"/>
                    <a:pt x="2304" y="761"/>
                    <a:pt x="2304" y="1700"/>
                  </a:cubicBezTo>
                  <a:lnTo>
                    <a:pt x="2304" y="2265"/>
                  </a:lnTo>
                  <a:lnTo>
                    <a:pt x="1700" y="2265"/>
                  </a:lnTo>
                  <a:cubicBezTo>
                    <a:pt x="761" y="2265"/>
                    <a:pt x="0" y="3025"/>
                    <a:pt x="0" y="3965"/>
                  </a:cubicBezTo>
                  <a:lnTo>
                    <a:pt x="0" y="17628"/>
                  </a:lnTo>
                  <a:cubicBezTo>
                    <a:pt x="0" y="18564"/>
                    <a:pt x="761" y="19324"/>
                    <a:pt x="1700" y="19324"/>
                  </a:cubicBezTo>
                  <a:lnTo>
                    <a:pt x="17628" y="19324"/>
                  </a:lnTo>
                  <a:cubicBezTo>
                    <a:pt x="18564" y="19324"/>
                    <a:pt x="19325" y="18564"/>
                    <a:pt x="19325" y="17628"/>
                  </a:cubicBezTo>
                  <a:lnTo>
                    <a:pt x="19325" y="3965"/>
                  </a:lnTo>
                  <a:cubicBezTo>
                    <a:pt x="19325" y="3025"/>
                    <a:pt x="18564" y="2265"/>
                    <a:pt x="17628" y="2265"/>
                  </a:cubicBezTo>
                  <a:lnTo>
                    <a:pt x="17024" y="2265"/>
                  </a:lnTo>
                  <a:lnTo>
                    <a:pt x="17024" y="1700"/>
                  </a:lnTo>
                  <a:cubicBezTo>
                    <a:pt x="17024" y="761"/>
                    <a:pt x="16263" y="0"/>
                    <a:pt x="15324" y="0"/>
                  </a:cubicBezTo>
                  <a:cubicBezTo>
                    <a:pt x="14385" y="0"/>
                    <a:pt x="13627" y="761"/>
                    <a:pt x="13627" y="1700"/>
                  </a:cubicBezTo>
                  <a:lnTo>
                    <a:pt x="13627" y="2265"/>
                  </a:lnTo>
                  <a:lnTo>
                    <a:pt x="11362" y="2265"/>
                  </a:lnTo>
                  <a:lnTo>
                    <a:pt x="11362" y="1700"/>
                  </a:lnTo>
                  <a:cubicBezTo>
                    <a:pt x="11362" y="761"/>
                    <a:pt x="10601" y="0"/>
                    <a:pt x="9662" y="0"/>
                  </a:cubicBezTo>
                  <a:cubicBezTo>
                    <a:pt x="8723" y="0"/>
                    <a:pt x="7965" y="761"/>
                    <a:pt x="7965" y="1700"/>
                  </a:cubicBezTo>
                  <a:lnTo>
                    <a:pt x="7965" y="2265"/>
                  </a:lnTo>
                  <a:lnTo>
                    <a:pt x="5701" y="2265"/>
                  </a:lnTo>
                  <a:lnTo>
                    <a:pt x="5701" y="1700"/>
                  </a:lnTo>
                  <a:cubicBezTo>
                    <a:pt x="5701" y="761"/>
                    <a:pt x="4940" y="0"/>
                    <a:pt x="4001"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6" name="Google Shape;10554;p73">
              <a:extLst>
                <a:ext uri="{FF2B5EF4-FFF2-40B4-BE49-F238E27FC236}">
                  <a16:creationId xmlns:a16="http://schemas.microsoft.com/office/drawing/2014/main" id="{B7A1CD1B-DB4C-0A4A-00B5-4ED5DC185E3F}"/>
                </a:ext>
              </a:extLst>
            </p:cNvPr>
            <p:cNvSpPr/>
            <p:nvPr/>
          </p:nvSpPr>
          <p:spPr>
            <a:xfrm>
              <a:off x="5705950" y="465550"/>
              <a:ext cx="84875" cy="28325"/>
            </a:xfrm>
            <a:custGeom>
              <a:avLst/>
              <a:gdLst/>
              <a:ahLst/>
              <a:cxnLst/>
              <a:rect l="l" t="t" r="r" b="b"/>
              <a:pathLst>
                <a:path w="3395" h="1133" extrusionOk="0">
                  <a:moveTo>
                    <a:pt x="566" y="1"/>
                  </a:moveTo>
                  <a:cubicBezTo>
                    <a:pt x="252" y="1"/>
                    <a:pt x="1" y="251"/>
                    <a:pt x="1" y="565"/>
                  </a:cubicBezTo>
                  <a:cubicBezTo>
                    <a:pt x="1" y="879"/>
                    <a:pt x="252" y="1133"/>
                    <a:pt x="566" y="1133"/>
                  </a:cubicBezTo>
                  <a:lnTo>
                    <a:pt x="2830" y="1133"/>
                  </a:lnTo>
                  <a:cubicBezTo>
                    <a:pt x="3144" y="1133"/>
                    <a:pt x="3395" y="879"/>
                    <a:pt x="3395" y="565"/>
                  </a:cubicBezTo>
                  <a:cubicBezTo>
                    <a:pt x="3395" y="251"/>
                    <a:pt x="3144" y="1"/>
                    <a:pt x="2830"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7" name="Google Shape;10555;p73">
              <a:extLst>
                <a:ext uri="{FF2B5EF4-FFF2-40B4-BE49-F238E27FC236}">
                  <a16:creationId xmlns:a16="http://schemas.microsoft.com/office/drawing/2014/main" id="{813797D5-04A9-8090-BB1B-D0C02BB76C90}"/>
                </a:ext>
              </a:extLst>
            </p:cNvPr>
            <p:cNvSpPr/>
            <p:nvPr/>
          </p:nvSpPr>
          <p:spPr>
            <a:xfrm>
              <a:off x="5847500" y="465550"/>
              <a:ext cx="84875" cy="28325"/>
            </a:xfrm>
            <a:custGeom>
              <a:avLst/>
              <a:gdLst/>
              <a:ahLst/>
              <a:cxnLst/>
              <a:rect l="l" t="t" r="r" b="b"/>
              <a:pathLst>
                <a:path w="3395" h="1133" extrusionOk="0">
                  <a:moveTo>
                    <a:pt x="565" y="1"/>
                  </a:moveTo>
                  <a:cubicBezTo>
                    <a:pt x="251" y="1"/>
                    <a:pt x="0" y="251"/>
                    <a:pt x="0" y="565"/>
                  </a:cubicBezTo>
                  <a:cubicBezTo>
                    <a:pt x="0" y="879"/>
                    <a:pt x="251" y="1133"/>
                    <a:pt x="565" y="1133"/>
                  </a:cubicBezTo>
                  <a:lnTo>
                    <a:pt x="2830" y="1133"/>
                  </a:lnTo>
                  <a:cubicBezTo>
                    <a:pt x="3144" y="1133"/>
                    <a:pt x="3394" y="879"/>
                    <a:pt x="3394" y="565"/>
                  </a:cubicBezTo>
                  <a:cubicBezTo>
                    <a:pt x="3394" y="251"/>
                    <a:pt x="3144" y="1"/>
                    <a:pt x="2830"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8" name="Google Shape;10556;p73">
              <a:extLst>
                <a:ext uri="{FF2B5EF4-FFF2-40B4-BE49-F238E27FC236}">
                  <a16:creationId xmlns:a16="http://schemas.microsoft.com/office/drawing/2014/main" id="{4F27F7BF-B2C1-D3B5-86ED-6E33246098CD}"/>
                </a:ext>
              </a:extLst>
            </p:cNvPr>
            <p:cNvSpPr/>
            <p:nvPr/>
          </p:nvSpPr>
          <p:spPr>
            <a:xfrm>
              <a:off x="5989025" y="465550"/>
              <a:ext cx="84875" cy="28325"/>
            </a:xfrm>
            <a:custGeom>
              <a:avLst/>
              <a:gdLst/>
              <a:ahLst/>
              <a:cxnLst/>
              <a:rect l="l" t="t" r="r" b="b"/>
              <a:pathLst>
                <a:path w="3395" h="1133" extrusionOk="0">
                  <a:moveTo>
                    <a:pt x="565" y="1"/>
                  </a:moveTo>
                  <a:cubicBezTo>
                    <a:pt x="251" y="1"/>
                    <a:pt x="1" y="251"/>
                    <a:pt x="1" y="565"/>
                  </a:cubicBezTo>
                  <a:cubicBezTo>
                    <a:pt x="1" y="879"/>
                    <a:pt x="251" y="1133"/>
                    <a:pt x="565" y="1133"/>
                  </a:cubicBezTo>
                  <a:lnTo>
                    <a:pt x="2830" y="1133"/>
                  </a:lnTo>
                  <a:cubicBezTo>
                    <a:pt x="3144" y="1133"/>
                    <a:pt x="3395" y="879"/>
                    <a:pt x="3395" y="565"/>
                  </a:cubicBezTo>
                  <a:cubicBezTo>
                    <a:pt x="3395" y="251"/>
                    <a:pt x="3144" y="1"/>
                    <a:pt x="2830"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9" name="Google Shape;10557;p73">
              <a:extLst>
                <a:ext uri="{FF2B5EF4-FFF2-40B4-BE49-F238E27FC236}">
                  <a16:creationId xmlns:a16="http://schemas.microsoft.com/office/drawing/2014/main" id="{6047ED15-CB1E-F5B3-A819-B362CDE49673}"/>
                </a:ext>
              </a:extLst>
            </p:cNvPr>
            <p:cNvSpPr/>
            <p:nvPr/>
          </p:nvSpPr>
          <p:spPr>
            <a:xfrm>
              <a:off x="5705950" y="550475"/>
              <a:ext cx="84875" cy="28325"/>
            </a:xfrm>
            <a:custGeom>
              <a:avLst/>
              <a:gdLst/>
              <a:ahLst/>
              <a:cxnLst/>
              <a:rect l="l" t="t" r="r" b="b"/>
              <a:pathLst>
                <a:path w="3395" h="1133" extrusionOk="0">
                  <a:moveTo>
                    <a:pt x="566" y="0"/>
                  </a:moveTo>
                  <a:cubicBezTo>
                    <a:pt x="252" y="0"/>
                    <a:pt x="1" y="251"/>
                    <a:pt x="1" y="565"/>
                  </a:cubicBezTo>
                  <a:cubicBezTo>
                    <a:pt x="1" y="879"/>
                    <a:pt x="252" y="1133"/>
                    <a:pt x="566" y="1133"/>
                  </a:cubicBezTo>
                  <a:lnTo>
                    <a:pt x="2830" y="1133"/>
                  </a:lnTo>
                  <a:cubicBezTo>
                    <a:pt x="3144" y="1133"/>
                    <a:pt x="3395" y="879"/>
                    <a:pt x="3395" y="565"/>
                  </a:cubicBezTo>
                  <a:cubicBezTo>
                    <a:pt x="3395" y="251"/>
                    <a:pt x="3144" y="0"/>
                    <a:pt x="283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0" name="Google Shape;10558;p73">
              <a:extLst>
                <a:ext uri="{FF2B5EF4-FFF2-40B4-BE49-F238E27FC236}">
                  <a16:creationId xmlns:a16="http://schemas.microsoft.com/office/drawing/2014/main" id="{41861A21-816C-F11A-1DAA-FFA220A971ED}"/>
                </a:ext>
              </a:extLst>
            </p:cNvPr>
            <p:cNvSpPr/>
            <p:nvPr/>
          </p:nvSpPr>
          <p:spPr>
            <a:xfrm>
              <a:off x="5847500" y="550475"/>
              <a:ext cx="84875" cy="28325"/>
            </a:xfrm>
            <a:custGeom>
              <a:avLst/>
              <a:gdLst/>
              <a:ahLst/>
              <a:cxnLst/>
              <a:rect l="l" t="t" r="r" b="b"/>
              <a:pathLst>
                <a:path w="3395" h="1133" extrusionOk="0">
                  <a:moveTo>
                    <a:pt x="565" y="0"/>
                  </a:moveTo>
                  <a:cubicBezTo>
                    <a:pt x="251" y="0"/>
                    <a:pt x="0" y="251"/>
                    <a:pt x="0" y="565"/>
                  </a:cubicBezTo>
                  <a:cubicBezTo>
                    <a:pt x="0" y="879"/>
                    <a:pt x="251" y="1133"/>
                    <a:pt x="565" y="1133"/>
                  </a:cubicBezTo>
                  <a:lnTo>
                    <a:pt x="2830" y="1133"/>
                  </a:lnTo>
                  <a:cubicBezTo>
                    <a:pt x="3144" y="1133"/>
                    <a:pt x="3394" y="879"/>
                    <a:pt x="3394" y="565"/>
                  </a:cubicBezTo>
                  <a:cubicBezTo>
                    <a:pt x="3394" y="251"/>
                    <a:pt x="3144" y="0"/>
                    <a:pt x="283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1" name="Google Shape;10559;p73">
              <a:extLst>
                <a:ext uri="{FF2B5EF4-FFF2-40B4-BE49-F238E27FC236}">
                  <a16:creationId xmlns:a16="http://schemas.microsoft.com/office/drawing/2014/main" id="{AA69BC11-E15F-9AC7-B333-6E9838734322}"/>
                </a:ext>
              </a:extLst>
            </p:cNvPr>
            <p:cNvSpPr/>
            <p:nvPr/>
          </p:nvSpPr>
          <p:spPr>
            <a:xfrm>
              <a:off x="5989025" y="550475"/>
              <a:ext cx="84875" cy="28325"/>
            </a:xfrm>
            <a:custGeom>
              <a:avLst/>
              <a:gdLst/>
              <a:ahLst/>
              <a:cxnLst/>
              <a:rect l="l" t="t" r="r" b="b"/>
              <a:pathLst>
                <a:path w="3395" h="1133" extrusionOk="0">
                  <a:moveTo>
                    <a:pt x="565" y="0"/>
                  </a:moveTo>
                  <a:cubicBezTo>
                    <a:pt x="251" y="0"/>
                    <a:pt x="1" y="251"/>
                    <a:pt x="1" y="565"/>
                  </a:cubicBezTo>
                  <a:cubicBezTo>
                    <a:pt x="1" y="879"/>
                    <a:pt x="251" y="1133"/>
                    <a:pt x="565" y="1133"/>
                  </a:cubicBezTo>
                  <a:lnTo>
                    <a:pt x="2830" y="1133"/>
                  </a:lnTo>
                  <a:cubicBezTo>
                    <a:pt x="3144" y="1133"/>
                    <a:pt x="3395" y="879"/>
                    <a:pt x="3395" y="565"/>
                  </a:cubicBezTo>
                  <a:cubicBezTo>
                    <a:pt x="3395" y="251"/>
                    <a:pt x="3144" y="0"/>
                    <a:pt x="2830"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2" name="Google Shape;10560;p73">
              <a:extLst>
                <a:ext uri="{FF2B5EF4-FFF2-40B4-BE49-F238E27FC236}">
                  <a16:creationId xmlns:a16="http://schemas.microsoft.com/office/drawing/2014/main" id="{B38E5589-2504-C37D-CD84-2FAC543088F7}"/>
                </a:ext>
              </a:extLst>
            </p:cNvPr>
            <p:cNvSpPr/>
            <p:nvPr/>
          </p:nvSpPr>
          <p:spPr>
            <a:xfrm>
              <a:off x="5705950" y="636300"/>
              <a:ext cx="84875" cy="28325"/>
            </a:xfrm>
            <a:custGeom>
              <a:avLst/>
              <a:gdLst/>
              <a:ahLst/>
              <a:cxnLst/>
              <a:rect l="l" t="t" r="r" b="b"/>
              <a:pathLst>
                <a:path w="3395" h="1133" extrusionOk="0">
                  <a:moveTo>
                    <a:pt x="566" y="1"/>
                  </a:moveTo>
                  <a:cubicBezTo>
                    <a:pt x="252" y="1"/>
                    <a:pt x="1" y="254"/>
                    <a:pt x="1" y="568"/>
                  </a:cubicBezTo>
                  <a:cubicBezTo>
                    <a:pt x="1" y="879"/>
                    <a:pt x="252" y="1133"/>
                    <a:pt x="566" y="1133"/>
                  </a:cubicBezTo>
                  <a:lnTo>
                    <a:pt x="2830" y="1133"/>
                  </a:lnTo>
                  <a:cubicBezTo>
                    <a:pt x="3144" y="1133"/>
                    <a:pt x="3395" y="879"/>
                    <a:pt x="3395" y="568"/>
                  </a:cubicBezTo>
                  <a:cubicBezTo>
                    <a:pt x="3395" y="254"/>
                    <a:pt x="3144" y="1"/>
                    <a:pt x="2830"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3" name="Google Shape;10561;p73">
              <a:extLst>
                <a:ext uri="{FF2B5EF4-FFF2-40B4-BE49-F238E27FC236}">
                  <a16:creationId xmlns:a16="http://schemas.microsoft.com/office/drawing/2014/main" id="{04DDA81B-0C24-AA0D-0ACA-0470396755BB}"/>
                </a:ext>
              </a:extLst>
            </p:cNvPr>
            <p:cNvSpPr/>
            <p:nvPr/>
          </p:nvSpPr>
          <p:spPr>
            <a:xfrm>
              <a:off x="5847500" y="636300"/>
              <a:ext cx="84875" cy="28325"/>
            </a:xfrm>
            <a:custGeom>
              <a:avLst/>
              <a:gdLst/>
              <a:ahLst/>
              <a:cxnLst/>
              <a:rect l="l" t="t" r="r" b="b"/>
              <a:pathLst>
                <a:path w="3395" h="1133" extrusionOk="0">
                  <a:moveTo>
                    <a:pt x="565" y="1"/>
                  </a:moveTo>
                  <a:cubicBezTo>
                    <a:pt x="251" y="1"/>
                    <a:pt x="0" y="254"/>
                    <a:pt x="0" y="568"/>
                  </a:cubicBezTo>
                  <a:cubicBezTo>
                    <a:pt x="0" y="879"/>
                    <a:pt x="251" y="1133"/>
                    <a:pt x="565" y="1133"/>
                  </a:cubicBezTo>
                  <a:lnTo>
                    <a:pt x="2830" y="1133"/>
                  </a:lnTo>
                  <a:cubicBezTo>
                    <a:pt x="3144" y="1133"/>
                    <a:pt x="3394" y="879"/>
                    <a:pt x="3394" y="568"/>
                  </a:cubicBezTo>
                  <a:cubicBezTo>
                    <a:pt x="3394" y="254"/>
                    <a:pt x="3144" y="1"/>
                    <a:pt x="2830"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 name="Google Shape;10562;p73">
              <a:extLst>
                <a:ext uri="{FF2B5EF4-FFF2-40B4-BE49-F238E27FC236}">
                  <a16:creationId xmlns:a16="http://schemas.microsoft.com/office/drawing/2014/main" id="{8DF0AD52-72D4-B30B-9C61-A61245F27993}"/>
                </a:ext>
              </a:extLst>
            </p:cNvPr>
            <p:cNvSpPr/>
            <p:nvPr/>
          </p:nvSpPr>
          <p:spPr>
            <a:xfrm>
              <a:off x="5989025" y="636300"/>
              <a:ext cx="84875" cy="28325"/>
            </a:xfrm>
            <a:custGeom>
              <a:avLst/>
              <a:gdLst/>
              <a:ahLst/>
              <a:cxnLst/>
              <a:rect l="l" t="t" r="r" b="b"/>
              <a:pathLst>
                <a:path w="3395" h="1133" extrusionOk="0">
                  <a:moveTo>
                    <a:pt x="565" y="1"/>
                  </a:moveTo>
                  <a:cubicBezTo>
                    <a:pt x="251" y="1"/>
                    <a:pt x="1" y="254"/>
                    <a:pt x="1" y="568"/>
                  </a:cubicBezTo>
                  <a:cubicBezTo>
                    <a:pt x="1" y="879"/>
                    <a:pt x="251" y="1133"/>
                    <a:pt x="565" y="1133"/>
                  </a:cubicBezTo>
                  <a:lnTo>
                    <a:pt x="2830" y="1133"/>
                  </a:lnTo>
                  <a:cubicBezTo>
                    <a:pt x="3144" y="1133"/>
                    <a:pt x="3395" y="879"/>
                    <a:pt x="3395" y="568"/>
                  </a:cubicBezTo>
                  <a:cubicBezTo>
                    <a:pt x="3395" y="254"/>
                    <a:pt x="3144" y="1"/>
                    <a:pt x="2830"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3"/>
          <p:cNvSpPr txBox="1">
            <a:spLocks noGrp="1"/>
          </p:cNvSpPr>
          <p:nvPr>
            <p:ph type="subTitle" idx="1"/>
          </p:nvPr>
        </p:nvSpPr>
        <p:spPr>
          <a:xfrm>
            <a:off x="228599" y="2177700"/>
            <a:ext cx="6643947" cy="2965800"/>
          </a:xfrm>
          <a:prstGeom prst="rect">
            <a:avLst/>
          </a:prstGeom>
        </p:spPr>
        <p:txBody>
          <a:bodyPr spcFirstLastPara="1" wrap="square" lIns="91425" tIns="91425" rIns="91425" bIns="91425" anchor="ctr" anchorCtr="0">
            <a:noAutofit/>
          </a:bodyPr>
          <a:lstStyle/>
          <a:p>
            <a:pPr marL="285750" lvl="0" indent="-285750" algn="l" rtl="0">
              <a:lnSpc>
                <a:spcPct val="150000"/>
              </a:lnSpc>
              <a:spcBef>
                <a:spcPts val="0"/>
              </a:spcBef>
              <a:spcAft>
                <a:spcPts val="0"/>
              </a:spcAft>
              <a:buFont typeface="Wingdings" pitchFamily="2" charset="2"/>
              <a:buChar char="§"/>
            </a:pPr>
            <a:r>
              <a:rPr lang="en-US" sz="2000" b="1" u="sng" dirty="0"/>
              <a:t>County Inheritance Tax Report Due Date:</a:t>
            </a:r>
            <a:r>
              <a:rPr lang="en-US" sz="2000" b="1" dirty="0"/>
              <a:t> </a:t>
            </a:r>
            <a:r>
              <a:rPr lang="en-US" sz="2000" dirty="0"/>
              <a:t>On or before August 1, 2024, and each year thereafter. </a:t>
            </a:r>
          </a:p>
          <a:p>
            <a:pPr marL="285750" lvl="0" indent="-285750" algn="l" rtl="0">
              <a:lnSpc>
                <a:spcPct val="150000"/>
              </a:lnSpc>
              <a:spcBef>
                <a:spcPts val="0"/>
              </a:spcBef>
              <a:spcAft>
                <a:spcPts val="0"/>
              </a:spcAft>
              <a:buFont typeface="Wingdings" pitchFamily="2" charset="2"/>
              <a:buChar char="§"/>
            </a:pPr>
            <a:r>
              <a:rPr lang="en-US" sz="2000" b="1" u="sng" dirty="0"/>
              <a:t>Reporting Period</a:t>
            </a:r>
            <a:r>
              <a:rPr lang="en-US" sz="2000" b="1" dirty="0"/>
              <a:t>: </a:t>
            </a:r>
            <a:r>
              <a:rPr lang="en-US" sz="2000" dirty="0"/>
              <a:t>Beginning July 1, 2023, each county treasurer must compile and submit a report to DOR regarding annual inheritance taxes generated </a:t>
            </a:r>
            <a:r>
              <a:rPr lang="en-US" sz="2000" i="1" dirty="0"/>
              <a:t>July 1  of each year through June 30 </a:t>
            </a:r>
            <a:r>
              <a:rPr lang="en-US" sz="2000" dirty="0"/>
              <a:t>of the following year. </a:t>
            </a:r>
            <a:endParaRPr sz="2000" dirty="0"/>
          </a:p>
        </p:txBody>
      </p:sp>
      <p:sp>
        <p:nvSpPr>
          <p:cNvPr id="212" name="Google Shape;212;p33"/>
          <p:cNvSpPr txBox="1">
            <a:spLocks noGrp="1"/>
          </p:cNvSpPr>
          <p:nvPr>
            <p:ph type="title"/>
          </p:nvPr>
        </p:nvSpPr>
        <p:spPr>
          <a:xfrm>
            <a:off x="228599" y="0"/>
            <a:ext cx="8910901" cy="217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a:t> </a:t>
            </a:r>
            <a:r>
              <a:rPr lang="en-US" sz="4000" i="1" dirty="0"/>
              <a:t>After 2023 </a:t>
            </a:r>
            <a:r>
              <a:rPr lang="en-US" sz="4000" dirty="0"/>
              <a:t>Report Due Date &amp;</a:t>
            </a:r>
            <a:br>
              <a:rPr lang="en-US" sz="4000" dirty="0"/>
            </a:br>
            <a:r>
              <a:rPr lang="en-US" sz="4000" dirty="0"/>
              <a:t>Reporting Period</a:t>
            </a:r>
            <a:br>
              <a:rPr lang="en-US" sz="5000" dirty="0">
                <a:sym typeface="Wingdings" pitchFamily="2" charset="2"/>
              </a:rPr>
            </a:br>
            <a:endParaRPr sz="4000" dirty="0"/>
          </a:p>
        </p:txBody>
      </p:sp>
      <p:sp>
        <p:nvSpPr>
          <p:cNvPr id="213" name="Google Shape;213;p33"/>
          <p:cNvSpPr/>
          <p:nvPr/>
        </p:nvSpPr>
        <p:spPr>
          <a:xfrm>
            <a:off x="609450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 name="Google Shape;11546;p76">
            <a:extLst>
              <a:ext uri="{FF2B5EF4-FFF2-40B4-BE49-F238E27FC236}">
                <a16:creationId xmlns:a16="http://schemas.microsoft.com/office/drawing/2014/main" id="{F5B4D673-392A-8873-3FE0-199456F6DC8E}"/>
              </a:ext>
            </a:extLst>
          </p:cNvPr>
          <p:cNvGrpSpPr/>
          <p:nvPr/>
        </p:nvGrpSpPr>
        <p:grpSpPr>
          <a:xfrm>
            <a:off x="7371575" y="3072617"/>
            <a:ext cx="1065007" cy="1026915"/>
            <a:chOff x="-33314675" y="2275050"/>
            <a:chExt cx="291450" cy="293000"/>
          </a:xfrm>
        </p:grpSpPr>
        <p:sp>
          <p:nvSpPr>
            <p:cNvPr id="6" name="Google Shape;11547;p76">
              <a:extLst>
                <a:ext uri="{FF2B5EF4-FFF2-40B4-BE49-F238E27FC236}">
                  <a16:creationId xmlns:a16="http://schemas.microsoft.com/office/drawing/2014/main" id="{64C2E285-22E7-C067-44D0-021BC3A2EFDE}"/>
                </a:ext>
              </a:extLst>
            </p:cNvPr>
            <p:cNvSpPr/>
            <p:nvPr/>
          </p:nvSpPr>
          <p:spPr>
            <a:xfrm>
              <a:off x="-33143750" y="2275050"/>
              <a:ext cx="120525" cy="120525"/>
            </a:xfrm>
            <a:custGeom>
              <a:avLst/>
              <a:gdLst/>
              <a:ahLst/>
              <a:cxnLst/>
              <a:rect l="l" t="t" r="r" b="b"/>
              <a:pathLst>
                <a:path w="4821" h="4821" extrusionOk="0">
                  <a:moveTo>
                    <a:pt x="2426" y="725"/>
                  </a:moveTo>
                  <a:cubicBezTo>
                    <a:pt x="3371" y="725"/>
                    <a:pt x="4096" y="1512"/>
                    <a:pt x="4096" y="2458"/>
                  </a:cubicBezTo>
                  <a:cubicBezTo>
                    <a:pt x="4159" y="3403"/>
                    <a:pt x="3371" y="4159"/>
                    <a:pt x="2426" y="4159"/>
                  </a:cubicBezTo>
                  <a:cubicBezTo>
                    <a:pt x="1481" y="4159"/>
                    <a:pt x="725" y="3403"/>
                    <a:pt x="725" y="2458"/>
                  </a:cubicBezTo>
                  <a:cubicBezTo>
                    <a:pt x="725" y="1512"/>
                    <a:pt x="1481" y="725"/>
                    <a:pt x="2426" y="725"/>
                  </a:cubicBezTo>
                  <a:close/>
                  <a:moveTo>
                    <a:pt x="2426" y="0"/>
                  </a:moveTo>
                  <a:cubicBezTo>
                    <a:pt x="1071" y="0"/>
                    <a:pt x="0" y="1103"/>
                    <a:pt x="0" y="2426"/>
                  </a:cubicBezTo>
                  <a:cubicBezTo>
                    <a:pt x="0" y="3749"/>
                    <a:pt x="1071" y="4820"/>
                    <a:pt x="2426" y="4820"/>
                  </a:cubicBezTo>
                  <a:cubicBezTo>
                    <a:pt x="3749" y="4820"/>
                    <a:pt x="4821" y="3749"/>
                    <a:pt x="4821" y="2426"/>
                  </a:cubicBezTo>
                  <a:cubicBezTo>
                    <a:pt x="4821" y="1103"/>
                    <a:pt x="3749" y="0"/>
                    <a:pt x="2426"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1548;p76">
              <a:extLst>
                <a:ext uri="{FF2B5EF4-FFF2-40B4-BE49-F238E27FC236}">
                  <a16:creationId xmlns:a16="http://schemas.microsoft.com/office/drawing/2014/main" id="{417EDD53-7E66-1BB3-2DC2-FFB0B21977C3}"/>
                </a:ext>
              </a:extLst>
            </p:cNvPr>
            <p:cNvSpPr/>
            <p:nvPr/>
          </p:nvSpPr>
          <p:spPr>
            <a:xfrm>
              <a:off x="-33093350" y="2309700"/>
              <a:ext cx="35475" cy="34675"/>
            </a:xfrm>
            <a:custGeom>
              <a:avLst/>
              <a:gdLst/>
              <a:ahLst/>
              <a:cxnLst/>
              <a:rect l="l" t="t" r="r" b="b"/>
              <a:pathLst>
                <a:path w="1419" h="1387" extrusionOk="0">
                  <a:moveTo>
                    <a:pt x="347" y="0"/>
                  </a:moveTo>
                  <a:cubicBezTo>
                    <a:pt x="158" y="0"/>
                    <a:pt x="1" y="158"/>
                    <a:pt x="1" y="347"/>
                  </a:cubicBezTo>
                  <a:lnTo>
                    <a:pt x="1" y="1009"/>
                  </a:lnTo>
                  <a:cubicBezTo>
                    <a:pt x="1" y="1229"/>
                    <a:pt x="158" y="1387"/>
                    <a:pt x="347" y="1387"/>
                  </a:cubicBezTo>
                  <a:lnTo>
                    <a:pt x="1040" y="1387"/>
                  </a:lnTo>
                  <a:cubicBezTo>
                    <a:pt x="1229" y="1387"/>
                    <a:pt x="1387" y="1229"/>
                    <a:pt x="1387" y="1009"/>
                  </a:cubicBezTo>
                  <a:cubicBezTo>
                    <a:pt x="1418" y="883"/>
                    <a:pt x="1261" y="694"/>
                    <a:pt x="1072" y="694"/>
                  </a:cubicBezTo>
                  <a:lnTo>
                    <a:pt x="725" y="694"/>
                  </a:lnTo>
                  <a:lnTo>
                    <a:pt x="725" y="347"/>
                  </a:lnTo>
                  <a:cubicBezTo>
                    <a:pt x="725" y="158"/>
                    <a:pt x="568" y="0"/>
                    <a:pt x="347"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549;p76">
              <a:extLst>
                <a:ext uri="{FF2B5EF4-FFF2-40B4-BE49-F238E27FC236}">
                  <a16:creationId xmlns:a16="http://schemas.microsoft.com/office/drawing/2014/main" id="{3F8C4F9E-E8FF-C1ED-CFFC-1484D0B1D875}"/>
                </a:ext>
              </a:extLst>
            </p:cNvPr>
            <p:cNvSpPr/>
            <p:nvPr/>
          </p:nvSpPr>
          <p:spPr>
            <a:xfrm>
              <a:off x="-33314675" y="2328600"/>
              <a:ext cx="239475" cy="239450"/>
            </a:xfrm>
            <a:custGeom>
              <a:avLst/>
              <a:gdLst/>
              <a:ahLst/>
              <a:cxnLst/>
              <a:rect l="l" t="t" r="r" b="b"/>
              <a:pathLst>
                <a:path w="9579" h="9578" extrusionOk="0">
                  <a:moveTo>
                    <a:pt x="3057" y="631"/>
                  </a:moveTo>
                  <a:cubicBezTo>
                    <a:pt x="3624" y="631"/>
                    <a:pt x="4096" y="1103"/>
                    <a:pt x="4096" y="1639"/>
                  </a:cubicBezTo>
                  <a:cubicBezTo>
                    <a:pt x="4096" y="2206"/>
                    <a:pt x="3624" y="2678"/>
                    <a:pt x="3057" y="2678"/>
                  </a:cubicBezTo>
                  <a:cubicBezTo>
                    <a:pt x="2521" y="2678"/>
                    <a:pt x="2049" y="2206"/>
                    <a:pt x="2049" y="1639"/>
                  </a:cubicBezTo>
                  <a:cubicBezTo>
                    <a:pt x="2049" y="1103"/>
                    <a:pt x="2490" y="631"/>
                    <a:pt x="3057" y="631"/>
                  </a:cubicBezTo>
                  <a:close/>
                  <a:moveTo>
                    <a:pt x="3063" y="3369"/>
                  </a:moveTo>
                  <a:cubicBezTo>
                    <a:pt x="3690" y="3369"/>
                    <a:pt x="4308" y="3646"/>
                    <a:pt x="4726" y="4065"/>
                  </a:cubicBezTo>
                  <a:lnTo>
                    <a:pt x="4411" y="4065"/>
                  </a:lnTo>
                  <a:cubicBezTo>
                    <a:pt x="3844" y="4065"/>
                    <a:pt x="3372" y="4506"/>
                    <a:pt x="3372" y="5073"/>
                  </a:cubicBezTo>
                  <a:lnTo>
                    <a:pt x="3372" y="6774"/>
                  </a:lnTo>
                  <a:lnTo>
                    <a:pt x="662" y="6774"/>
                  </a:lnTo>
                  <a:lnTo>
                    <a:pt x="662" y="5892"/>
                  </a:lnTo>
                  <a:cubicBezTo>
                    <a:pt x="662" y="4569"/>
                    <a:pt x="1702" y="3435"/>
                    <a:pt x="2962" y="3372"/>
                  </a:cubicBezTo>
                  <a:cubicBezTo>
                    <a:pt x="2996" y="3370"/>
                    <a:pt x="3029" y="3369"/>
                    <a:pt x="3063" y="3369"/>
                  </a:cubicBezTo>
                  <a:close/>
                  <a:moveTo>
                    <a:pt x="7215" y="4726"/>
                  </a:moveTo>
                  <a:cubicBezTo>
                    <a:pt x="7373" y="4726"/>
                    <a:pt x="7530" y="4884"/>
                    <a:pt x="7530" y="5073"/>
                  </a:cubicBezTo>
                  <a:lnTo>
                    <a:pt x="7530" y="6774"/>
                  </a:lnTo>
                  <a:lnTo>
                    <a:pt x="4096" y="6774"/>
                  </a:lnTo>
                  <a:lnTo>
                    <a:pt x="4096" y="5073"/>
                  </a:lnTo>
                  <a:cubicBezTo>
                    <a:pt x="4096" y="4884"/>
                    <a:pt x="4254" y="4726"/>
                    <a:pt x="4443" y="4726"/>
                  </a:cubicBezTo>
                  <a:close/>
                  <a:moveTo>
                    <a:pt x="8586" y="7495"/>
                  </a:moveTo>
                  <a:cubicBezTo>
                    <a:pt x="8753" y="7495"/>
                    <a:pt x="8885" y="7644"/>
                    <a:pt x="8885" y="7845"/>
                  </a:cubicBezTo>
                  <a:lnTo>
                    <a:pt x="8885" y="8885"/>
                  </a:lnTo>
                  <a:lnTo>
                    <a:pt x="662" y="8885"/>
                  </a:lnTo>
                  <a:lnTo>
                    <a:pt x="662" y="7499"/>
                  </a:lnTo>
                  <a:lnTo>
                    <a:pt x="8539" y="7499"/>
                  </a:lnTo>
                  <a:cubicBezTo>
                    <a:pt x="8555" y="7496"/>
                    <a:pt x="8571" y="7495"/>
                    <a:pt x="8586" y="7495"/>
                  </a:cubicBezTo>
                  <a:close/>
                  <a:moveTo>
                    <a:pt x="3057" y="1"/>
                  </a:moveTo>
                  <a:cubicBezTo>
                    <a:pt x="2112" y="1"/>
                    <a:pt x="1387" y="725"/>
                    <a:pt x="1387" y="1702"/>
                  </a:cubicBezTo>
                  <a:cubicBezTo>
                    <a:pt x="1387" y="2206"/>
                    <a:pt x="1576" y="2647"/>
                    <a:pt x="1923" y="2930"/>
                  </a:cubicBezTo>
                  <a:cubicBezTo>
                    <a:pt x="820" y="3403"/>
                    <a:pt x="1" y="4600"/>
                    <a:pt x="1" y="5923"/>
                  </a:cubicBezTo>
                  <a:lnTo>
                    <a:pt x="1" y="9263"/>
                  </a:lnTo>
                  <a:cubicBezTo>
                    <a:pt x="1" y="9420"/>
                    <a:pt x="127" y="9578"/>
                    <a:pt x="316" y="9578"/>
                  </a:cubicBezTo>
                  <a:lnTo>
                    <a:pt x="9200" y="9578"/>
                  </a:lnTo>
                  <a:cubicBezTo>
                    <a:pt x="9421" y="9578"/>
                    <a:pt x="9578" y="9420"/>
                    <a:pt x="9578" y="9200"/>
                  </a:cubicBezTo>
                  <a:lnTo>
                    <a:pt x="9578" y="7845"/>
                  </a:lnTo>
                  <a:cubicBezTo>
                    <a:pt x="9578" y="7278"/>
                    <a:pt x="9106" y="6806"/>
                    <a:pt x="8539" y="6806"/>
                  </a:cubicBezTo>
                  <a:lnTo>
                    <a:pt x="8192" y="6806"/>
                  </a:lnTo>
                  <a:lnTo>
                    <a:pt x="8192" y="5104"/>
                  </a:lnTo>
                  <a:cubicBezTo>
                    <a:pt x="8192" y="4569"/>
                    <a:pt x="7719" y="4096"/>
                    <a:pt x="7152" y="4096"/>
                  </a:cubicBezTo>
                  <a:lnTo>
                    <a:pt x="5577" y="4096"/>
                  </a:lnTo>
                  <a:cubicBezTo>
                    <a:pt x="5231" y="3561"/>
                    <a:pt x="4758" y="3183"/>
                    <a:pt x="4222" y="2930"/>
                  </a:cubicBezTo>
                  <a:cubicBezTo>
                    <a:pt x="4569" y="2615"/>
                    <a:pt x="4758" y="2206"/>
                    <a:pt x="4758" y="1702"/>
                  </a:cubicBezTo>
                  <a:cubicBezTo>
                    <a:pt x="4758" y="725"/>
                    <a:pt x="4002" y="1"/>
                    <a:pt x="3057"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B7BA47C-69B4-4486-87B7-88E0B6887837}"/>
              </a:ext>
            </a:extLst>
          </p:cNvPr>
          <p:cNvSpPr>
            <a:spLocks noGrp="1"/>
          </p:cNvSpPr>
          <p:nvPr>
            <p:ph type="body" idx="1"/>
          </p:nvPr>
        </p:nvSpPr>
        <p:spPr>
          <a:xfrm>
            <a:off x="3083442" y="336975"/>
            <a:ext cx="5943599" cy="4469700"/>
          </a:xfrm>
        </p:spPr>
        <p:txBody>
          <a:bodyPr/>
          <a:lstStyle/>
          <a:p>
            <a:r>
              <a:rPr lang="en-US" sz="2400" dirty="0">
                <a:solidFill>
                  <a:srgbClr val="00B0F0"/>
                </a:solidFill>
                <a:hlinkClick r:id="rId2">
                  <a:extLst>
                    <a:ext uri="{A12FA001-AC4F-418D-AE19-62706E023703}">
                      <ahyp:hlinkClr xmlns:ahyp="http://schemas.microsoft.com/office/drawing/2018/hyperlinkcolor" val="tx"/>
                    </a:ext>
                  </a:extLst>
                </a:hlinkClick>
              </a:rPr>
              <a:t>Form County Inheritance Tax (CIT) </a:t>
            </a:r>
            <a:endParaRPr lang="en-US" sz="2400" dirty="0">
              <a:solidFill>
                <a:srgbClr val="00B0F0"/>
              </a:solidFill>
            </a:endParaRPr>
          </a:p>
          <a:p>
            <a:pPr lvl="1"/>
            <a:r>
              <a:rPr lang="en-US" sz="2400" dirty="0">
                <a:effectLst/>
                <a:latin typeface="Arial" panose="020B0604020202020204" pitchFamily="34" charset="0"/>
                <a:ea typeface="Calibri" panose="020F0502020204030204" pitchFamily="34" charset="0"/>
              </a:rPr>
              <a:t>To submit the report, please prepare an email to </a:t>
            </a:r>
            <a:r>
              <a:rPr lang="en-US" sz="2400" u="sng" dirty="0">
                <a:solidFill>
                  <a:schemeClr val="accent1">
                    <a:lumMod val="50000"/>
                    <a:lumOff val="50000"/>
                  </a:schemeClr>
                </a:solidFill>
                <a:effectLst/>
                <a:latin typeface="Arial" panose="020B0604020202020204" pitchFamily="34" charset="0"/>
                <a:ea typeface="Calibri" panose="020F0502020204030204" pitchFamily="34" charset="0"/>
                <a:hlinkClick r:id="rId3">
                  <a:extLst>
                    <a:ext uri="{A12FA001-AC4F-418D-AE19-62706E023703}">
                      <ahyp:hlinkClr xmlns:ahyp="http://schemas.microsoft.com/office/drawing/2018/hyperlinkcolor" val="tx"/>
                    </a:ext>
                  </a:extLst>
                </a:hlinkClick>
              </a:rPr>
              <a:t>pat.reports@nebraska.gov</a:t>
            </a:r>
            <a:r>
              <a:rPr lang="en-US" sz="2400" dirty="0">
                <a:effectLst/>
                <a:latin typeface="Arial" panose="020B0604020202020204" pitchFamily="34" charset="0"/>
                <a:ea typeface="Calibri" panose="020F0502020204030204" pitchFamily="34" charset="0"/>
              </a:rPr>
              <a:t>. In the email subject line, indicate the county name and County Inheritance Tax Report, attach the Excel file for Form CIT, and send.</a:t>
            </a:r>
          </a:p>
          <a:p>
            <a:pPr marL="590550" lvl="1" indent="0">
              <a:buNone/>
            </a:pPr>
            <a:endParaRPr lang="en-US" sz="1800" dirty="0"/>
          </a:p>
          <a:p>
            <a:r>
              <a:rPr lang="en-US" sz="2400" dirty="0">
                <a:solidFill>
                  <a:srgbClr val="00B0F0"/>
                </a:solidFill>
                <a:hlinkClick r:id="rId4">
                  <a:extLst>
                    <a:ext uri="{A12FA001-AC4F-418D-AE19-62706E023703}">
                      <ahyp:hlinkClr xmlns:ahyp="http://schemas.microsoft.com/office/drawing/2018/hyperlinkcolor" val="tx"/>
                    </a:ext>
                  </a:extLst>
                </a:hlinkClick>
              </a:rPr>
              <a:t>Petitioner County Inheritance Tax (PCIT)</a:t>
            </a:r>
            <a:endParaRPr lang="en-US" sz="2400" dirty="0">
              <a:solidFill>
                <a:srgbClr val="00B0F0"/>
              </a:solidFill>
            </a:endParaRPr>
          </a:p>
        </p:txBody>
      </p:sp>
      <p:sp>
        <p:nvSpPr>
          <p:cNvPr id="4" name="Title 3">
            <a:extLst>
              <a:ext uri="{FF2B5EF4-FFF2-40B4-BE49-F238E27FC236}">
                <a16:creationId xmlns:a16="http://schemas.microsoft.com/office/drawing/2014/main" id="{491F311C-019E-40F9-AE44-75240949E27E}"/>
              </a:ext>
            </a:extLst>
          </p:cNvPr>
          <p:cNvSpPr>
            <a:spLocks noGrp="1"/>
          </p:cNvSpPr>
          <p:nvPr>
            <p:ph type="title"/>
          </p:nvPr>
        </p:nvSpPr>
        <p:spPr>
          <a:xfrm>
            <a:off x="0" y="116957"/>
            <a:ext cx="2632175" cy="4689717"/>
          </a:xfrm>
        </p:spPr>
        <p:txBody>
          <a:bodyPr/>
          <a:lstStyle/>
          <a:p>
            <a:r>
              <a:rPr lang="en-US" dirty="0"/>
              <a:t>Logistics:</a:t>
            </a:r>
            <a:br>
              <a:rPr lang="en-US" dirty="0"/>
            </a:br>
            <a:r>
              <a:rPr lang="en-US" dirty="0"/>
              <a:t>Revised County &amp; Petitioner Inheritance Tax Reporting Forms</a:t>
            </a:r>
          </a:p>
        </p:txBody>
      </p:sp>
    </p:spTree>
    <p:extLst>
      <p:ext uri="{BB962C8B-B14F-4D97-AF65-F5344CB8AC3E}">
        <p14:creationId xmlns:p14="http://schemas.microsoft.com/office/powerpoint/2010/main" val="188491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1F311C-019E-40F9-AE44-75240949E27E}"/>
              </a:ext>
            </a:extLst>
          </p:cNvPr>
          <p:cNvSpPr>
            <a:spLocks noGrp="1"/>
          </p:cNvSpPr>
          <p:nvPr>
            <p:ph type="ctrTitle"/>
          </p:nvPr>
        </p:nvSpPr>
        <p:spPr/>
        <p:txBody>
          <a:bodyPr/>
          <a:lstStyle/>
          <a:p>
            <a:r>
              <a:rPr lang="en-US" dirty="0"/>
              <a:t>New Form CIT</a:t>
            </a:r>
          </a:p>
        </p:txBody>
      </p:sp>
      <p:sp>
        <p:nvSpPr>
          <p:cNvPr id="6" name="Subtitle 5">
            <a:extLst>
              <a:ext uri="{FF2B5EF4-FFF2-40B4-BE49-F238E27FC236}">
                <a16:creationId xmlns:a16="http://schemas.microsoft.com/office/drawing/2014/main" id="{14E40426-B968-4D98-8B89-23D71B615B8E}"/>
              </a:ext>
            </a:extLst>
          </p:cNvPr>
          <p:cNvSpPr>
            <a:spLocks noGrp="1"/>
          </p:cNvSpPr>
          <p:nvPr>
            <p:ph type="subTitle" idx="1"/>
          </p:nvPr>
        </p:nvSpPr>
        <p:spPr>
          <a:xfrm>
            <a:off x="3112624" y="3562850"/>
            <a:ext cx="3362603" cy="1194000"/>
          </a:xfrm>
        </p:spPr>
        <p:txBody>
          <a:bodyPr/>
          <a:lstStyle/>
          <a:p>
            <a:r>
              <a:rPr lang="en-US" dirty="0"/>
              <a:t>New Form CIT</a:t>
            </a:r>
          </a:p>
        </p:txBody>
      </p:sp>
      <p:pic>
        <p:nvPicPr>
          <p:cNvPr id="3" name="Picture 2">
            <a:extLst>
              <a:ext uri="{FF2B5EF4-FFF2-40B4-BE49-F238E27FC236}">
                <a16:creationId xmlns:a16="http://schemas.microsoft.com/office/drawing/2014/main" id="{0A34085C-99ED-46E7-B2D3-935AF000118C}"/>
              </a:ext>
            </a:extLst>
          </p:cNvPr>
          <p:cNvPicPr>
            <a:picLocks noChangeAspect="1"/>
          </p:cNvPicPr>
          <p:nvPr/>
        </p:nvPicPr>
        <p:blipFill>
          <a:blip r:embed="rId2"/>
          <a:stretch>
            <a:fillRect/>
          </a:stretch>
        </p:blipFill>
        <p:spPr>
          <a:xfrm>
            <a:off x="0" y="386650"/>
            <a:ext cx="9144000" cy="2570602"/>
          </a:xfrm>
          <a:prstGeom prst="rect">
            <a:avLst/>
          </a:prstGeom>
          <a:ln w="12700">
            <a:solidFill>
              <a:schemeClr val="accent1"/>
            </a:solidFill>
          </a:ln>
        </p:spPr>
      </p:pic>
    </p:spTree>
    <p:extLst>
      <p:ext uri="{BB962C8B-B14F-4D97-AF65-F5344CB8AC3E}">
        <p14:creationId xmlns:p14="http://schemas.microsoft.com/office/powerpoint/2010/main" val="2516375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3"/>
          <p:cNvSpPr txBox="1">
            <a:spLocks noGrp="1"/>
          </p:cNvSpPr>
          <p:nvPr>
            <p:ph type="subTitle" idx="1"/>
          </p:nvPr>
        </p:nvSpPr>
        <p:spPr>
          <a:xfrm>
            <a:off x="110045" y="2251675"/>
            <a:ext cx="9172178" cy="2965800"/>
          </a:xfrm>
          <a:prstGeom prst="rect">
            <a:avLst/>
          </a:prstGeom>
        </p:spPr>
        <p:txBody>
          <a:bodyPr spcFirstLastPara="1" wrap="square" lIns="91425" tIns="91425" rIns="91425" bIns="91425" anchor="ctr" anchorCtr="0">
            <a:noAutofit/>
          </a:bodyPr>
          <a:lstStyle/>
          <a:p>
            <a:pPr marL="285750" indent="-285750" algn="l">
              <a:lnSpc>
                <a:spcPct val="150000"/>
              </a:lnSpc>
              <a:buFont typeface="Wingdings" pitchFamily="2" charset="2"/>
              <a:buChar char="§"/>
            </a:pPr>
            <a:r>
              <a:rPr lang="en-US" sz="1800" b="1" dirty="0">
                <a:solidFill>
                  <a:schemeClr val="dk2"/>
                </a:solidFill>
                <a:latin typeface="Arial" panose="020B0604020202020204" pitchFamily="34" charset="0"/>
              </a:rPr>
              <a:t>Triggering Action Requiring Form PCIT To Be Filed With The County Treasurer: </a:t>
            </a:r>
            <a:r>
              <a:rPr lang="en-US" sz="1800" dirty="0">
                <a:effectLst/>
                <a:latin typeface="Arial" panose="020B0604020202020204" pitchFamily="34" charset="0"/>
                <a:ea typeface="Calibri" panose="020F0502020204030204" pitchFamily="34" charset="0"/>
              </a:rPr>
              <a:t>The entry of an order determining inheritance tax</a:t>
            </a:r>
            <a:endParaRPr lang="en-US" sz="1800" dirty="0">
              <a:effectLst/>
              <a:latin typeface="Calibri" panose="020F0502020204030204" pitchFamily="34" charset="0"/>
              <a:ea typeface="Calibri" panose="020F0502020204030204" pitchFamily="34" charset="0"/>
            </a:endParaRPr>
          </a:p>
          <a:p>
            <a:pPr marL="742950" lvl="1" indent="-285750" algn="l">
              <a:lnSpc>
                <a:spcPct val="150000"/>
              </a:lnSpc>
              <a:buFont typeface="Wingdings" pitchFamily="2" charset="2"/>
              <a:buChar char="§"/>
            </a:pPr>
            <a:r>
              <a:rPr lang="en-US" sz="1800" dirty="0">
                <a:effectLst/>
                <a:latin typeface="Arial" panose="020B0604020202020204" pitchFamily="34" charset="0"/>
                <a:ea typeface="Calibri" panose="020F0502020204030204" pitchFamily="34" charset="0"/>
              </a:rPr>
              <a:t>Note this does </a:t>
            </a:r>
            <a:r>
              <a:rPr lang="en-US" sz="1800" b="1" u="sng" dirty="0">
                <a:effectLst/>
                <a:latin typeface="Arial" panose="020B0604020202020204" pitchFamily="34" charset="0"/>
                <a:ea typeface="Calibri" panose="020F0502020204030204" pitchFamily="34" charset="0"/>
              </a:rPr>
              <a:t>not</a:t>
            </a:r>
            <a:r>
              <a:rPr lang="en-US" sz="1800" dirty="0">
                <a:effectLst/>
                <a:latin typeface="Arial" panose="020B0604020202020204" pitchFamily="34" charset="0"/>
                <a:ea typeface="Calibri" panose="020F0502020204030204" pitchFamily="34" charset="0"/>
              </a:rPr>
              <a:t> have to be in conjunction with a probate action but can be done as stand-alone petition to determine inheritance tax due to the transfer of non-probate assets such as transfer on death deeds and trust distributions.</a:t>
            </a:r>
            <a:endParaRPr lang="en-US" sz="1800" dirty="0"/>
          </a:p>
          <a:p>
            <a:pPr marL="285750" lvl="0" indent="-285750" algn="l" rtl="0">
              <a:lnSpc>
                <a:spcPct val="150000"/>
              </a:lnSpc>
              <a:spcBef>
                <a:spcPts val="0"/>
              </a:spcBef>
              <a:spcAft>
                <a:spcPts val="0"/>
              </a:spcAft>
              <a:buFont typeface="Wingdings" pitchFamily="2" charset="2"/>
              <a:buChar char="§"/>
            </a:pPr>
            <a:r>
              <a:rPr lang="en-US" sz="1800" b="1" dirty="0">
                <a:solidFill>
                  <a:schemeClr val="dk2"/>
                </a:solidFill>
                <a:latin typeface="Arial" panose="020B0604020202020204" pitchFamily="34" charset="0"/>
              </a:rPr>
              <a:t>Form PCIT is now required to be used. </a:t>
            </a:r>
          </a:p>
          <a:p>
            <a:pPr marL="0" lvl="0" indent="0" algn="l" rtl="0">
              <a:lnSpc>
                <a:spcPct val="150000"/>
              </a:lnSpc>
              <a:spcBef>
                <a:spcPts val="0"/>
              </a:spcBef>
              <a:spcAft>
                <a:spcPts val="0"/>
              </a:spcAft>
            </a:pPr>
            <a:endParaRPr sz="1400" dirty="0"/>
          </a:p>
        </p:txBody>
      </p:sp>
      <p:sp>
        <p:nvSpPr>
          <p:cNvPr id="212" name="Google Shape;212;p33"/>
          <p:cNvSpPr txBox="1">
            <a:spLocks noGrp="1"/>
          </p:cNvSpPr>
          <p:nvPr>
            <p:ph type="title"/>
          </p:nvPr>
        </p:nvSpPr>
        <p:spPr>
          <a:xfrm>
            <a:off x="228599" y="0"/>
            <a:ext cx="8910901" cy="181946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000" dirty="0"/>
              <a:t>LB727 Report Changes: </a:t>
            </a:r>
            <a:endParaRPr sz="2800" dirty="0"/>
          </a:p>
        </p:txBody>
      </p:sp>
      <p:sp>
        <p:nvSpPr>
          <p:cNvPr id="213" name="Google Shape;213;p33"/>
          <p:cNvSpPr/>
          <p:nvPr/>
        </p:nvSpPr>
        <p:spPr>
          <a:xfrm>
            <a:off x="609450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11164;p75">
            <a:extLst>
              <a:ext uri="{FF2B5EF4-FFF2-40B4-BE49-F238E27FC236}">
                <a16:creationId xmlns:a16="http://schemas.microsoft.com/office/drawing/2014/main" id="{A18E4EB0-DB93-3D1C-9758-20180499A1D5}"/>
              </a:ext>
            </a:extLst>
          </p:cNvPr>
          <p:cNvGrpSpPr/>
          <p:nvPr/>
        </p:nvGrpSpPr>
        <p:grpSpPr>
          <a:xfrm>
            <a:off x="8090270" y="4359978"/>
            <a:ext cx="1049230" cy="783522"/>
            <a:chOff x="-60988625" y="2310475"/>
            <a:chExt cx="316650" cy="311150"/>
          </a:xfrm>
        </p:grpSpPr>
        <p:sp>
          <p:nvSpPr>
            <p:cNvPr id="3" name="Google Shape;11165;p75">
              <a:extLst>
                <a:ext uri="{FF2B5EF4-FFF2-40B4-BE49-F238E27FC236}">
                  <a16:creationId xmlns:a16="http://schemas.microsoft.com/office/drawing/2014/main" id="{EFDF5A92-55D8-F926-D524-A5236A844DCC}"/>
                </a:ext>
              </a:extLst>
            </p:cNvPr>
            <p:cNvSpPr/>
            <p:nvPr/>
          </p:nvSpPr>
          <p:spPr>
            <a:xfrm>
              <a:off x="-60988625" y="2310475"/>
              <a:ext cx="311125" cy="311150"/>
            </a:xfrm>
            <a:custGeom>
              <a:avLst/>
              <a:gdLst/>
              <a:ahLst/>
              <a:cxnLst/>
              <a:rect l="l" t="t" r="r" b="b"/>
              <a:pathLst>
                <a:path w="12445" h="12446" extrusionOk="0">
                  <a:moveTo>
                    <a:pt x="7877" y="883"/>
                  </a:moveTo>
                  <a:cubicBezTo>
                    <a:pt x="8097" y="883"/>
                    <a:pt x="8318" y="1072"/>
                    <a:pt x="8318" y="1324"/>
                  </a:cubicBezTo>
                  <a:lnTo>
                    <a:pt x="8318" y="10398"/>
                  </a:lnTo>
                  <a:cubicBezTo>
                    <a:pt x="8318" y="10870"/>
                    <a:pt x="8444" y="11311"/>
                    <a:pt x="8727" y="11626"/>
                  </a:cubicBezTo>
                  <a:lnTo>
                    <a:pt x="2111" y="11626"/>
                  </a:lnTo>
                  <a:cubicBezTo>
                    <a:pt x="1450" y="11626"/>
                    <a:pt x="851" y="11091"/>
                    <a:pt x="851" y="10398"/>
                  </a:cubicBezTo>
                  <a:lnTo>
                    <a:pt x="851" y="1324"/>
                  </a:lnTo>
                  <a:lnTo>
                    <a:pt x="820" y="1324"/>
                  </a:lnTo>
                  <a:cubicBezTo>
                    <a:pt x="820" y="1072"/>
                    <a:pt x="1009" y="883"/>
                    <a:pt x="1261" y="883"/>
                  </a:cubicBezTo>
                  <a:close/>
                  <a:moveTo>
                    <a:pt x="11500" y="10807"/>
                  </a:moveTo>
                  <a:cubicBezTo>
                    <a:pt x="11342" y="11280"/>
                    <a:pt x="10870" y="11626"/>
                    <a:pt x="10303" y="11626"/>
                  </a:cubicBezTo>
                  <a:cubicBezTo>
                    <a:pt x="9767" y="11626"/>
                    <a:pt x="9326" y="11280"/>
                    <a:pt x="9137" y="10807"/>
                  </a:cubicBezTo>
                  <a:close/>
                  <a:moveTo>
                    <a:pt x="1261" y="1"/>
                  </a:moveTo>
                  <a:cubicBezTo>
                    <a:pt x="568" y="1"/>
                    <a:pt x="32" y="568"/>
                    <a:pt x="32" y="1230"/>
                  </a:cubicBezTo>
                  <a:lnTo>
                    <a:pt x="32" y="10334"/>
                  </a:lnTo>
                  <a:cubicBezTo>
                    <a:pt x="0" y="11563"/>
                    <a:pt x="946" y="12445"/>
                    <a:pt x="2080" y="12445"/>
                  </a:cubicBezTo>
                  <a:lnTo>
                    <a:pt x="10334" y="12445"/>
                  </a:lnTo>
                  <a:cubicBezTo>
                    <a:pt x="11500" y="12445"/>
                    <a:pt x="12445" y="11500"/>
                    <a:pt x="12445" y="10366"/>
                  </a:cubicBezTo>
                  <a:cubicBezTo>
                    <a:pt x="12445" y="10145"/>
                    <a:pt x="12224" y="9925"/>
                    <a:pt x="12004" y="9925"/>
                  </a:cubicBezTo>
                  <a:lnTo>
                    <a:pt x="9074" y="9925"/>
                  </a:lnTo>
                  <a:lnTo>
                    <a:pt x="9074" y="1230"/>
                  </a:lnTo>
                  <a:cubicBezTo>
                    <a:pt x="9074" y="568"/>
                    <a:pt x="8538" y="1"/>
                    <a:pt x="7877"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11166;p75">
              <a:extLst>
                <a:ext uri="{FF2B5EF4-FFF2-40B4-BE49-F238E27FC236}">
                  <a16:creationId xmlns:a16="http://schemas.microsoft.com/office/drawing/2014/main" id="{B4E46D5E-7274-863E-0DDC-7A290E55E391}"/>
                </a:ext>
              </a:extLst>
            </p:cNvPr>
            <p:cNvSpPr/>
            <p:nvPr/>
          </p:nvSpPr>
          <p:spPr>
            <a:xfrm>
              <a:off x="-60947675" y="2353025"/>
              <a:ext cx="145725" cy="20500"/>
            </a:xfrm>
            <a:custGeom>
              <a:avLst/>
              <a:gdLst/>
              <a:ahLst/>
              <a:cxnLst/>
              <a:rect l="l" t="t" r="r" b="b"/>
              <a:pathLst>
                <a:path w="5829" h="820" extrusionOk="0">
                  <a:moveTo>
                    <a:pt x="442" y="0"/>
                  </a:moveTo>
                  <a:cubicBezTo>
                    <a:pt x="190" y="0"/>
                    <a:pt x="1" y="189"/>
                    <a:pt x="1" y="441"/>
                  </a:cubicBezTo>
                  <a:cubicBezTo>
                    <a:pt x="1" y="630"/>
                    <a:pt x="190" y="819"/>
                    <a:pt x="442" y="819"/>
                  </a:cubicBezTo>
                  <a:lnTo>
                    <a:pt x="5388" y="819"/>
                  </a:lnTo>
                  <a:cubicBezTo>
                    <a:pt x="5640" y="819"/>
                    <a:pt x="5829" y="630"/>
                    <a:pt x="5829" y="441"/>
                  </a:cubicBezTo>
                  <a:cubicBezTo>
                    <a:pt x="5829" y="189"/>
                    <a:pt x="5640" y="0"/>
                    <a:pt x="53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1167;p75">
              <a:extLst>
                <a:ext uri="{FF2B5EF4-FFF2-40B4-BE49-F238E27FC236}">
                  <a16:creationId xmlns:a16="http://schemas.microsoft.com/office/drawing/2014/main" id="{514B39D7-7AA2-C458-D869-680D366871CB}"/>
                </a:ext>
              </a:extLst>
            </p:cNvPr>
            <p:cNvSpPr/>
            <p:nvPr/>
          </p:nvSpPr>
          <p:spPr>
            <a:xfrm>
              <a:off x="-60947675" y="2415250"/>
              <a:ext cx="145725" cy="20500"/>
            </a:xfrm>
            <a:custGeom>
              <a:avLst/>
              <a:gdLst/>
              <a:ahLst/>
              <a:cxnLst/>
              <a:rect l="l" t="t" r="r" b="b"/>
              <a:pathLst>
                <a:path w="5829" h="820" extrusionOk="0">
                  <a:moveTo>
                    <a:pt x="442" y="0"/>
                  </a:moveTo>
                  <a:cubicBezTo>
                    <a:pt x="190" y="0"/>
                    <a:pt x="1" y="189"/>
                    <a:pt x="1" y="378"/>
                  </a:cubicBezTo>
                  <a:cubicBezTo>
                    <a:pt x="1" y="630"/>
                    <a:pt x="190" y="819"/>
                    <a:pt x="442" y="819"/>
                  </a:cubicBezTo>
                  <a:lnTo>
                    <a:pt x="5388" y="819"/>
                  </a:lnTo>
                  <a:cubicBezTo>
                    <a:pt x="5640" y="819"/>
                    <a:pt x="5829" y="630"/>
                    <a:pt x="5829" y="378"/>
                  </a:cubicBezTo>
                  <a:cubicBezTo>
                    <a:pt x="5829" y="158"/>
                    <a:pt x="5640" y="0"/>
                    <a:pt x="53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1168;p75">
              <a:extLst>
                <a:ext uri="{FF2B5EF4-FFF2-40B4-BE49-F238E27FC236}">
                  <a16:creationId xmlns:a16="http://schemas.microsoft.com/office/drawing/2014/main" id="{BEF5B6B8-D33A-674A-96E0-87C88AADE542}"/>
                </a:ext>
              </a:extLst>
            </p:cNvPr>
            <p:cNvSpPr/>
            <p:nvPr/>
          </p:nvSpPr>
          <p:spPr>
            <a:xfrm>
              <a:off x="-60947675" y="2475875"/>
              <a:ext cx="145725" cy="22100"/>
            </a:xfrm>
            <a:custGeom>
              <a:avLst/>
              <a:gdLst/>
              <a:ahLst/>
              <a:cxnLst/>
              <a:rect l="l" t="t" r="r" b="b"/>
              <a:pathLst>
                <a:path w="5829" h="884" extrusionOk="0">
                  <a:moveTo>
                    <a:pt x="442" y="1"/>
                  </a:moveTo>
                  <a:cubicBezTo>
                    <a:pt x="190" y="1"/>
                    <a:pt x="1" y="221"/>
                    <a:pt x="1" y="442"/>
                  </a:cubicBezTo>
                  <a:cubicBezTo>
                    <a:pt x="1" y="694"/>
                    <a:pt x="190" y="883"/>
                    <a:pt x="442" y="883"/>
                  </a:cubicBezTo>
                  <a:lnTo>
                    <a:pt x="5388" y="883"/>
                  </a:lnTo>
                  <a:cubicBezTo>
                    <a:pt x="5640" y="883"/>
                    <a:pt x="5829" y="694"/>
                    <a:pt x="5829" y="442"/>
                  </a:cubicBezTo>
                  <a:cubicBezTo>
                    <a:pt x="5829" y="221"/>
                    <a:pt x="5640" y="1"/>
                    <a:pt x="538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1169;p75">
              <a:extLst>
                <a:ext uri="{FF2B5EF4-FFF2-40B4-BE49-F238E27FC236}">
                  <a16:creationId xmlns:a16="http://schemas.microsoft.com/office/drawing/2014/main" id="{2A84500B-A8DE-1303-FC71-6B1FBDA4DABC}"/>
                </a:ext>
              </a:extLst>
            </p:cNvPr>
            <p:cNvSpPr/>
            <p:nvPr/>
          </p:nvSpPr>
          <p:spPr>
            <a:xfrm>
              <a:off x="-60947675" y="2538100"/>
              <a:ext cx="145725" cy="22075"/>
            </a:xfrm>
            <a:custGeom>
              <a:avLst/>
              <a:gdLst/>
              <a:ahLst/>
              <a:cxnLst/>
              <a:rect l="l" t="t" r="r" b="b"/>
              <a:pathLst>
                <a:path w="5829" h="883" extrusionOk="0">
                  <a:moveTo>
                    <a:pt x="442" y="1"/>
                  </a:moveTo>
                  <a:cubicBezTo>
                    <a:pt x="190" y="1"/>
                    <a:pt x="1" y="190"/>
                    <a:pt x="1" y="442"/>
                  </a:cubicBezTo>
                  <a:cubicBezTo>
                    <a:pt x="1" y="662"/>
                    <a:pt x="190" y="883"/>
                    <a:pt x="442" y="883"/>
                  </a:cubicBezTo>
                  <a:lnTo>
                    <a:pt x="5388" y="883"/>
                  </a:lnTo>
                  <a:cubicBezTo>
                    <a:pt x="5640" y="883"/>
                    <a:pt x="5829" y="662"/>
                    <a:pt x="5829" y="442"/>
                  </a:cubicBezTo>
                  <a:cubicBezTo>
                    <a:pt x="5829" y="190"/>
                    <a:pt x="5640" y="1"/>
                    <a:pt x="538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170;p75">
              <a:extLst>
                <a:ext uri="{FF2B5EF4-FFF2-40B4-BE49-F238E27FC236}">
                  <a16:creationId xmlns:a16="http://schemas.microsoft.com/office/drawing/2014/main" id="{0FF34C19-D6EB-8FCF-88EB-A02AE9BCF313}"/>
                </a:ext>
              </a:extLst>
            </p:cNvPr>
            <p:cNvSpPr/>
            <p:nvPr/>
          </p:nvSpPr>
          <p:spPr>
            <a:xfrm>
              <a:off x="-60740525" y="2312050"/>
              <a:ext cx="68550" cy="233950"/>
            </a:xfrm>
            <a:custGeom>
              <a:avLst/>
              <a:gdLst/>
              <a:ahLst/>
              <a:cxnLst/>
              <a:rect l="l" t="t" r="r" b="b"/>
              <a:pathLst>
                <a:path w="2742" h="9358" extrusionOk="0">
                  <a:moveTo>
                    <a:pt x="1796" y="789"/>
                  </a:moveTo>
                  <a:cubicBezTo>
                    <a:pt x="1891" y="789"/>
                    <a:pt x="1922" y="852"/>
                    <a:pt x="1922" y="946"/>
                  </a:cubicBezTo>
                  <a:lnTo>
                    <a:pt x="1922" y="1639"/>
                  </a:lnTo>
                  <a:lnTo>
                    <a:pt x="820" y="1639"/>
                  </a:lnTo>
                  <a:lnTo>
                    <a:pt x="820" y="946"/>
                  </a:lnTo>
                  <a:cubicBezTo>
                    <a:pt x="820" y="852"/>
                    <a:pt x="883" y="789"/>
                    <a:pt x="977" y="789"/>
                  </a:cubicBezTo>
                  <a:close/>
                  <a:moveTo>
                    <a:pt x="1922" y="2458"/>
                  </a:moveTo>
                  <a:lnTo>
                    <a:pt x="1922" y="6617"/>
                  </a:lnTo>
                  <a:lnTo>
                    <a:pt x="820" y="6617"/>
                  </a:lnTo>
                  <a:lnTo>
                    <a:pt x="820" y="2458"/>
                  </a:lnTo>
                  <a:close/>
                  <a:moveTo>
                    <a:pt x="1639" y="7436"/>
                  </a:moveTo>
                  <a:lnTo>
                    <a:pt x="1355" y="8035"/>
                  </a:lnTo>
                  <a:lnTo>
                    <a:pt x="1040" y="7436"/>
                  </a:lnTo>
                  <a:close/>
                  <a:moveTo>
                    <a:pt x="977" y="1"/>
                  </a:moveTo>
                  <a:cubicBezTo>
                    <a:pt x="410" y="1"/>
                    <a:pt x="1" y="410"/>
                    <a:pt x="1" y="946"/>
                  </a:cubicBezTo>
                  <a:lnTo>
                    <a:pt x="1" y="6995"/>
                  </a:lnTo>
                  <a:cubicBezTo>
                    <a:pt x="1" y="7090"/>
                    <a:pt x="1" y="7121"/>
                    <a:pt x="32" y="7184"/>
                  </a:cubicBezTo>
                  <a:lnTo>
                    <a:pt x="1009" y="9137"/>
                  </a:lnTo>
                  <a:cubicBezTo>
                    <a:pt x="1103" y="9295"/>
                    <a:pt x="1198" y="9358"/>
                    <a:pt x="1355" y="9358"/>
                  </a:cubicBezTo>
                  <a:cubicBezTo>
                    <a:pt x="1513" y="9358"/>
                    <a:pt x="1670" y="9295"/>
                    <a:pt x="1733" y="9137"/>
                  </a:cubicBezTo>
                  <a:lnTo>
                    <a:pt x="2678" y="7184"/>
                  </a:lnTo>
                  <a:cubicBezTo>
                    <a:pt x="2710" y="7153"/>
                    <a:pt x="2710" y="7090"/>
                    <a:pt x="2710" y="6995"/>
                  </a:cubicBezTo>
                  <a:lnTo>
                    <a:pt x="2710" y="946"/>
                  </a:lnTo>
                  <a:cubicBezTo>
                    <a:pt x="2741" y="410"/>
                    <a:pt x="2300" y="1"/>
                    <a:pt x="1796"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056657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3"/>
          <p:cNvSpPr txBox="1">
            <a:spLocks noGrp="1"/>
          </p:cNvSpPr>
          <p:nvPr>
            <p:ph type="subTitle" idx="1"/>
          </p:nvPr>
        </p:nvSpPr>
        <p:spPr>
          <a:xfrm>
            <a:off x="203156" y="2103175"/>
            <a:ext cx="8635991" cy="2965800"/>
          </a:xfrm>
          <a:prstGeom prst="rect">
            <a:avLst/>
          </a:prstGeom>
        </p:spPr>
        <p:txBody>
          <a:bodyPr spcFirstLastPara="1" wrap="square" lIns="91425" tIns="91425" rIns="91425" bIns="91425" anchor="ctr" anchorCtr="0">
            <a:noAutofit/>
          </a:bodyPr>
          <a:lstStyle/>
          <a:p>
            <a:pPr marL="285750" lvl="0" indent="-285750" algn="l" rtl="0">
              <a:lnSpc>
                <a:spcPct val="150000"/>
              </a:lnSpc>
              <a:spcBef>
                <a:spcPts val="0"/>
              </a:spcBef>
              <a:spcAft>
                <a:spcPts val="0"/>
              </a:spcAft>
              <a:buFont typeface="Wingdings" pitchFamily="2" charset="2"/>
              <a:buChar char="§"/>
            </a:pPr>
            <a:r>
              <a:rPr lang="en-US" sz="1800" b="1" dirty="0">
                <a:effectLst/>
                <a:latin typeface="Arial" panose="020B0604020202020204" pitchFamily="34" charset="0"/>
                <a:ea typeface="Calibri" panose="020F0502020204030204" pitchFamily="34" charset="0"/>
              </a:rPr>
              <a:t>Counting of Residents and Nonresidents: </a:t>
            </a:r>
            <a:r>
              <a:rPr lang="en-US" sz="1800" dirty="0">
                <a:effectLst/>
                <a:latin typeface="Arial" panose="020B0604020202020204" pitchFamily="34" charset="0"/>
                <a:ea typeface="Calibri" panose="020F0502020204030204" pitchFamily="34" charset="0"/>
              </a:rPr>
              <a:t>To be included in the count of residents and nonresidents, an individual must receive property that was subject to inheritance tax </a:t>
            </a:r>
            <a:r>
              <a:rPr lang="en-US" sz="1800" b="1" u="sng" dirty="0">
                <a:effectLst/>
                <a:latin typeface="Arial" panose="020B0604020202020204" pitchFamily="34" charset="0"/>
                <a:ea typeface="Calibri" panose="020F0502020204030204" pitchFamily="34" charset="0"/>
              </a:rPr>
              <a:t>and</a:t>
            </a:r>
            <a:r>
              <a:rPr lang="en-US" sz="1800" dirty="0">
                <a:effectLst/>
                <a:latin typeface="Arial" panose="020B0604020202020204" pitchFamily="34" charset="0"/>
                <a:ea typeface="Calibri" panose="020F0502020204030204" pitchFamily="34" charset="0"/>
              </a:rPr>
              <a:t> on which inheritance tax was assessed.</a:t>
            </a:r>
          </a:p>
          <a:p>
            <a:pPr marL="742950" lvl="1" indent="-285750" algn="l">
              <a:lnSpc>
                <a:spcPct val="150000"/>
              </a:lnSpc>
              <a:buFont typeface="Wingdings" pitchFamily="2" charset="2"/>
              <a:buChar char="§"/>
            </a:pPr>
            <a:r>
              <a:rPr lang="en-US" sz="1800" dirty="0">
                <a:effectLst/>
                <a:latin typeface="Arial" panose="020B0604020202020204" pitchFamily="34" charset="0"/>
                <a:ea typeface="Calibri" panose="020F0502020204030204" pitchFamily="34" charset="0"/>
              </a:rPr>
              <a:t>If property is covered by an individual’s exemption amount, then that person is </a:t>
            </a:r>
            <a:r>
              <a:rPr lang="en-US" sz="1800" b="1" u="sng" dirty="0">
                <a:effectLst/>
                <a:latin typeface="Arial" panose="020B0604020202020204" pitchFamily="34" charset="0"/>
                <a:ea typeface="Calibri" panose="020F0502020204030204" pitchFamily="34" charset="0"/>
              </a:rPr>
              <a:t>not included </a:t>
            </a:r>
            <a:r>
              <a:rPr lang="en-US" sz="1800" dirty="0">
                <a:effectLst/>
                <a:latin typeface="Arial" panose="020B0604020202020204" pitchFamily="34" charset="0"/>
                <a:ea typeface="Calibri" panose="020F0502020204030204" pitchFamily="34" charset="0"/>
              </a:rPr>
              <a:t>in the count of residents and nonresidents.</a:t>
            </a:r>
          </a:p>
          <a:p>
            <a:pPr marL="285750" lvl="0" indent="-285750" algn="l" rtl="0">
              <a:lnSpc>
                <a:spcPct val="150000"/>
              </a:lnSpc>
              <a:spcBef>
                <a:spcPts val="0"/>
              </a:spcBef>
              <a:spcAft>
                <a:spcPts val="0"/>
              </a:spcAft>
              <a:buFont typeface="Wingdings" pitchFamily="2" charset="2"/>
              <a:buChar char="§"/>
            </a:pPr>
            <a:endParaRPr lang="en-US" sz="1400" dirty="0"/>
          </a:p>
        </p:txBody>
      </p:sp>
      <p:sp>
        <p:nvSpPr>
          <p:cNvPr id="212" name="Google Shape;212;p33"/>
          <p:cNvSpPr txBox="1">
            <a:spLocks noGrp="1"/>
          </p:cNvSpPr>
          <p:nvPr>
            <p:ph type="title"/>
          </p:nvPr>
        </p:nvSpPr>
        <p:spPr>
          <a:xfrm>
            <a:off x="228599" y="0"/>
            <a:ext cx="8910901" cy="181946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5000" dirty="0"/>
              <a:t>LB727 Report Changes: </a:t>
            </a:r>
            <a:endParaRPr sz="4000" dirty="0"/>
          </a:p>
        </p:txBody>
      </p:sp>
      <p:sp>
        <p:nvSpPr>
          <p:cNvPr id="213" name="Google Shape;213;p33"/>
          <p:cNvSpPr/>
          <p:nvPr/>
        </p:nvSpPr>
        <p:spPr>
          <a:xfrm>
            <a:off x="6094500" y="2103175"/>
            <a:ext cx="3045000" cy="148500"/>
          </a:xfrm>
          <a:prstGeom prst="roundRect">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11164;p75">
            <a:extLst>
              <a:ext uri="{FF2B5EF4-FFF2-40B4-BE49-F238E27FC236}">
                <a16:creationId xmlns:a16="http://schemas.microsoft.com/office/drawing/2014/main" id="{A18E4EB0-DB93-3D1C-9758-20180499A1D5}"/>
              </a:ext>
            </a:extLst>
          </p:cNvPr>
          <p:cNvGrpSpPr/>
          <p:nvPr/>
        </p:nvGrpSpPr>
        <p:grpSpPr>
          <a:xfrm>
            <a:off x="8090270" y="4359978"/>
            <a:ext cx="1049230" cy="783522"/>
            <a:chOff x="-60988625" y="2310475"/>
            <a:chExt cx="316650" cy="311150"/>
          </a:xfrm>
        </p:grpSpPr>
        <p:sp>
          <p:nvSpPr>
            <p:cNvPr id="3" name="Google Shape;11165;p75">
              <a:extLst>
                <a:ext uri="{FF2B5EF4-FFF2-40B4-BE49-F238E27FC236}">
                  <a16:creationId xmlns:a16="http://schemas.microsoft.com/office/drawing/2014/main" id="{EFDF5A92-55D8-F926-D524-A5236A844DCC}"/>
                </a:ext>
              </a:extLst>
            </p:cNvPr>
            <p:cNvSpPr/>
            <p:nvPr/>
          </p:nvSpPr>
          <p:spPr>
            <a:xfrm>
              <a:off x="-60988625" y="2310475"/>
              <a:ext cx="311125" cy="311150"/>
            </a:xfrm>
            <a:custGeom>
              <a:avLst/>
              <a:gdLst/>
              <a:ahLst/>
              <a:cxnLst/>
              <a:rect l="l" t="t" r="r" b="b"/>
              <a:pathLst>
                <a:path w="12445" h="12446" extrusionOk="0">
                  <a:moveTo>
                    <a:pt x="7877" y="883"/>
                  </a:moveTo>
                  <a:cubicBezTo>
                    <a:pt x="8097" y="883"/>
                    <a:pt x="8318" y="1072"/>
                    <a:pt x="8318" y="1324"/>
                  </a:cubicBezTo>
                  <a:lnTo>
                    <a:pt x="8318" y="10398"/>
                  </a:lnTo>
                  <a:cubicBezTo>
                    <a:pt x="8318" y="10870"/>
                    <a:pt x="8444" y="11311"/>
                    <a:pt x="8727" y="11626"/>
                  </a:cubicBezTo>
                  <a:lnTo>
                    <a:pt x="2111" y="11626"/>
                  </a:lnTo>
                  <a:cubicBezTo>
                    <a:pt x="1450" y="11626"/>
                    <a:pt x="851" y="11091"/>
                    <a:pt x="851" y="10398"/>
                  </a:cubicBezTo>
                  <a:lnTo>
                    <a:pt x="851" y="1324"/>
                  </a:lnTo>
                  <a:lnTo>
                    <a:pt x="820" y="1324"/>
                  </a:lnTo>
                  <a:cubicBezTo>
                    <a:pt x="820" y="1072"/>
                    <a:pt x="1009" y="883"/>
                    <a:pt x="1261" y="883"/>
                  </a:cubicBezTo>
                  <a:close/>
                  <a:moveTo>
                    <a:pt x="11500" y="10807"/>
                  </a:moveTo>
                  <a:cubicBezTo>
                    <a:pt x="11342" y="11280"/>
                    <a:pt x="10870" y="11626"/>
                    <a:pt x="10303" y="11626"/>
                  </a:cubicBezTo>
                  <a:cubicBezTo>
                    <a:pt x="9767" y="11626"/>
                    <a:pt x="9326" y="11280"/>
                    <a:pt x="9137" y="10807"/>
                  </a:cubicBezTo>
                  <a:close/>
                  <a:moveTo>
                    <a:pt x="1261" y="1"/>
                  </a:moveTo>
                  <a:cubicBezTo>
                    <a:pt x="568" y="1"/>
                    <a:pt x="32" y="568"/>
                    <a:pt x="32" y="1230"/>
                  </a:cubicBezTo>
                  <a:lnTo>
                    <a:pt x="32" y="10334"/>
                  </a:lnTo>
                  <a:cubicBezTo>
                    <a:pt x="0" y="11563"/>
                    <a:pt x="946" y="12445"/>
                    <a:pt x="2080" y="12445"/>
                  </a:cubicBezTo>
                  <a:lnTo>
                    <a:pt x="10334" y="12445"/>
                  </a:lnTo>
                  <a:cubicBezTo>
                    <a:pt x="11500" y="12445"/>
                    <a:pt x="12445" y="11500"/>
                    <a:pt x="12445" y="10366"/>
                  </a:cubicBezTo>
                  <a:cubicBezTo>
                    <a:pt x="12445" y="10145"/>
                    <a:pt x="12224" y="9925"/>
                    <a:pt x="12004" y="9925"/>
                  </a:cubicBezTo>
                  <a:lnTo>
                    <a:pt x="9074" y="9925"/>
                  </a:lnTo>
                  <a:lnTo>
                    <a:pt x="9074" y="1230"/>
                  </a:lnTo>
                  <a:cubicBezTo>
                    <a:pt x="9074" y="568"/>
                    <a:pt x="8538" y="1"/>
                    <a:pt x="7877"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11166;p75">
              <a:extLst>
                <a:ext uri="{FF2B5EF4-FFF2-40B4-BE49-F238E27FC236}">
                  <a16:creationId xmlns:a16="http://schemas.microsoft.com/office/drawing/2014/main" id="{B4E46D5E-7274-863E-0DDC-7A290E55E391}"/>
                </a:ext>
              </a:extLst>
            </p:cNvPr>
            <p:cNvSpPr/>
            <p:nvPr/>
          </p:nvSpPr>
          <p:spPr>
            <a:xfrm>
              <a:off x="-60947675" y="2353025"/>
              <a:ext cx="145725" cy="20500"/>
            </a:xfrm>
            <a:custGeom>
              <a:avLst/>
              <a:gdLst/>
              <a:ahLst/>
              <a:cxnLst/>
              <a:rect l="l" t="t" r="r" b="b"/>
              <a:pathLst>
                <a:path w="5829" h="820" extrusionOk="0">
                  <a:moveTo>
                    <a:pt x="442" y="0"/>
                  </a:moveTo>
                  <a:cubicBezTo>
                    <a:pt x="190" y="0"/>
                    <a:pt x="1" y="189"/>
                    <a:pt x="1" y="441"/>
                  </a:cubicBezTo>
                  <a:cubicBezTo>
                    <a:pt x="1" y="630"/>
                    <a:pt x="190" y="819"/>
                    <a:pt x="442" y="819"/>
                  </a:cubicBezTo>
                  <a:lnTo>
                    <a:pt x="5388" y="819"/>
                  </a:lnTo>
                  <a:cubicBezTo>
                    <a:pt x="5640" y="819"/>
                    <a:pt x="5829" y="630"/>
                    <a:pt x="5829" y="441"/>
                  </a:cubicBezTo>
                  <a:cubicBezTo>
                    <a:pt x="5829" y="189"/>
                    <a:pt x="5640" y="0"/>
                    <a:pt x="53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1167;p75">
              <a:extLst>
                <a:ext uri="{FF2B5EF4-FFF2-40B4-BE49-F238E27FC236}">
                  <a16:creationId xmlns:a16="http://schemas.microsoft.com/office/drawing/2014/main" id="{514B39D7-7AA2-C458-D869-680D366871CB}"/>
                </a:ext>
              </a:extLst>
            </p:cNvPr>
            <p:cNvSpPr/>
            <p:nvPr/>
          </p:nvSpPr>
          <p:spPr>
            <a:xfrm>
              <a:off x="-60947675" y="2415250"/>
              <a:ext cx="145725" cy="20500"/>
            </a:xfrm>
            <a:custGeom>
              <a:avLst/>
              <a:gdLst/>
              <a:ahLst/>
              <a:cxnLst/>
              <a:rect l="l" t="t" r="r" b="b"/>
              <a:pathLst>
                <a:path w="5829" h="820" extrusionOk="0">
                  <a:moveTo>
                    <a:pt x="442" y="0"/>
                  </a:moveTo>
                  <a:cubicBezTo>
                    <a:pt x="190" y="0"/>
                    <a:pt x="1" y="189"/>
                    <a:pt x="1" y="378"/>
                  </a:cubicBezTo>
                  <a:cubicBezTo>
                    <a:pt x="1" y="630"/>
                    <a:pt x="190" y="819"/>
                    <a:pt x="442" y="819"/>
                  </a:cubicBezTo>
                  <a:lnTo>
                    <a:pt x="5388" y="819"/>
                  </a:lnTo>
                  <a:cubicBezTo>
                    <a:pt x="5640" y="819"/>
                    <a:pt x="5829" y="630"/>
                    <a:pt x="5829" y="378"/>
                  </a:cubicBezTo>
                  <a:cubicBezTo>
                    <a:pt x="5829" y="158"/>
                    <a:pt x="5640" y="0"/>
                    <a:pt x="5388" y="0"/>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1168;p75">
              <a:extLst>
                <a:ext uri="{FF2B5EF4-FFF2-40B4-BE49-F238E27FC236}">
                  <a16:creationId xmlns:a16="http://schemas.microsoft.com/office/drawing/2014/main" id="{BEF5B6B8-D33A-674A-96E0-87C88AADE542}"/>
                </a:ext>
              </a:extLst>
            </p:cNvPr>
            <p:cNvSpPr/>
            <p:nvPr/>
          </p:nvSpPr>
          <p:spPr>
            <a:xfrm>
              <a:off x="-60947675" y="2475875"/>
              <a:ext cx="145725" cy="22100"/>
            </a:xfrm>
            <a:custGeom>
              <a:avLst/>
              <a:gdLst/>
              <a:ahLst/>
              <a:cxnLst/>
              <a:rect l="l" t="t" r="r" b="b"/>
              <a:pathLst>
                <a:path w="5829" h="884" extrusionOk="0">
                  <a:moveTo>
                    <a:pt x="442" y="1"/>
                  </a:moveTo>
                  <a:cubicBezTo>
                    <a:pt x="190" y="1"/>
                    <a:pt x="1" y="221"/>
                    <a:pt x="1" y="442"/>
                  </a:cubicBezTo>
                  <a:cubicBezTo>
                    <a:pt x="1" y="694"/>
                    <a:pt x="190" y="883"/>
                    <a:pt x="442" y="883"/>
                  </a:cubicBezTo>
                  <a:lnTo>
                    <a:pt x="5388" y="883"/>
                  </a:lnTo>
                  <a:cubicBezTo>
                    <a:pt x="5640" y="883"/>
                    <a:pt x="5829" y="694"/>
                    <a:pt x="5829" y="442"/>
                  </a:cubicBezTo>
                  <a:cubicBezTo>
                    <a:pt x="5829" y="221"/>
                    <a:pt x="5640" y="1"/>
                    <a:pt x="538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1169;p75">
              <a:extLst>
                <a:ext uri="{FF2B5EF4-FFF2-40B4-BE49-F238E27FC236}">
                  <a16:creationId xmlns:a16="http://schemas.microsoft.com/office/drawing/2014/main" id="{2A84500B-A8DE-1303-FC71-6B1FBDA4DABC}"/>
                </a:ext>
              </a:extLst>
            </p:cNvPr>
            <p:cNvSpPr/>
            <p:nvPr/>
          </p:nvSpPr>
          <p:spPr>
            <a:xfrm>
              <a:off x="-60947675" y="2538100"/>
              <a:ext cx="145725" cy="22075"/>
            </a:xfrm>
            <a:custGeom>
              <a:avLst/>
              <a:gdLst/>
              <a:ahLst/>
              <a:cxnLst/>
              <a:rect l="l" t="t" r="r" b="b"/>
              <a:pathLst>
                <a:path w="5829" h="883" extrusionOk="0">
                  <a:moveTo>
                    <a:pt x="442" y="1"/>
                  </a:moveTo>
                  <a:cubicBezTo>
                    <a:pt x="190" y="1"/>
                    <a:pt x="1" y="190"/>
                    <a:pt x="1" y="442"/>
                  </a:cubicBezTo>
                  <a:cubicBezTo>
                    <a:pt x="1" y="662"/>
                    <a:pt x="190" y="883"/>
                    <a:pt x="442" y="883"/>
                  </a:cubicBezTo>
                  <a:lnTo>
                    <a:pt x="5388" y="883"/>
                  </a:lnTo>
                  <a:cubicBezTo>
                    <a:pt x="5640" y="883"/>
                    <a:pt x="5829" y="662"/>
                    <a:pt x="5829" y="442"/>
                  </a:cubicBezTo>
                  <a:cubicBezTo>
                    <a:pt x="5829" y="190"/>
                    <a:pt x="5640" y="1"/>
                    <a:pt x="5388"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170;p75">
              <a:extLst>
                <a:ext uri="{FF2B5EF4-FFF2-40B4-BE49-F238E27FC236}">
                  <a16:creationId xmlns:a16="http://schemas.microsoft.com/office/drawing/2014/main" id="{0FF34C19-D6EB-8FCF-88EB-A02AE9BCF313}"/>
                </a:ext>
              </a:extLst>
            </p:cNvPr>
            <p:cNvSpPr/>
            <p:nvPr/>
          </p:nvSpPr>
          <p:spPr>
            <a:xfrm>
              <a:off x="-60740525" y="2312050"/>
              <a:ext cx="68550" cy="233950"/>
            </a:xfrm>
            <a:custGeom>
              <a:avLst/>
              <a:gdLst/>
              <a:ahLst/>
              <a:cxnLst/>
              <a:rect l="l" t="t" r="r" b="b"/>
              <a:pathLst>
                <a:path w="2742" h="9358" extrusionOk="0">
                  <a:moveTo>
                    <a:pt x="1796" y="789"/>
                  </a:moveTo>
                  <a:cubicBezTo>
                    <a:pt x="1891" y="789"/>
                    <a:pt x="1922" y="852"/>
                    <a:pt x="1922" y="946"/>
                  </a:cubicBezTo>
                  <a:lnTo>
                    <a:pt x="1922" y="1639"/>
                  </a:lnTo>
                  <a:lnTo>
                    <a:pt x="820" y="1639"/>
                  </a:lnTo>
                  <a:lnTo>
                    <a:pt x="820" y="946"/>
                  </a:lnTo>
                  <a:cubicBezTo>
                    <a:pt x="820" y="852"/>
                    <a:pt x="883" y="789"/>
                    <a:pt x="977" y="789"/>
                  </a:cubicBezTo>
                  <a:close/>
                  <a:moveTo>
                    <a:pt x="1922" y="2458"/>
                  </a:moveTo>
                  <a:lnTo>
                    <a:pt x="1922" y="6617"/>
                  </a:lnTo>
                  <a:lnTo>
                    <a:pt x="820" y="6617"/>
                  </a:lnTo>
                  <a:lnTo>
                    <a:pt x="820" y="2458"/>
                  </a:lnTo>
                  <a:close/>
                  <a:moveTo>
                    <a:pt x="1639" y="7436"/>
                  </a:moveTo>
                  <a:lnTo>
                    <a:pt x="1355" y="8035"/>
                  </a:lnTo>
                  <a:lnTo>
                    <a:pt x="1040" y="7436"/>
                  </a:lnTo>
                  <a:close/>
                  <a:moveTo>
                    <a:pt x="977" y="1"/>
                  </a:moveTo>
                  <a:cubicBezTo>
                    <a:pt x="410" y="1"/>
                    <a:pt x="1" y="410"/>
                    <a:pt x="1" y="946"/>
                  </a:cubicBezTo>
                  <a:lnTo>
                    <a:pt x="1" y="6995"/>
                  </a:lnTo>
                  <a:cubicBezTo>
                    <a:pt x="1" y="7090"/>
                    <a:pt x="1" y="7121"/>
                    <a:pt x="32" y="7184"/>
                  </a:cubicBezTo>
                  <a:lnTo>
                    <a:pt x="1009" y="9137"/>
                  </a:lnTo>
                  <a:cubicBezTo>
                    <a:pt x="1103" y="9295"/>
                    <a:pt x="1198" y="9358"/>
                    <a:pt x="1355" y="9358"/>
                  </a:cubicBezTo>
                  <a:cubicBezTo>
                    <a:pt x="1513" y="9358"/>
                    <a:pt x="1670" y="9295"/>
                    <a:pt x="1733" y="9137"/>
                  </a:cubicBezTo>
                  <a:lnTo>
                    <a:pt x="2678" y="7184"/>
                  </a:lnTo>
                  <a:cubicBezTo>
                    <a:pt x="2710" y="7153"/>
                    <a:pt x="2710" y="7090"/>
                    <a:pt x="2710" y="6995"/>
                  </a:cubicBezTo>
                  <a:lnTo>
                    <a:pt x="2710" y="946"/>
                  </a:lnTo>
                  <a:cubicBezTo>
                    <a:pt x="2741" y="410"/>
                    <a:pt x="2300" y="1"/>
                    <a:pt x="1796" y="1"/>
                  </a:cubicBezTo>
                  <a:close/>
                </a:path>
              </a:pathLst>
            </a:custGeom>
            <a:solidFill>
              <a:srgbClr val="5F7D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91436718"/>
      </p:ext>
    </p:extLst>
  </p:cSld>
  <p:clrMapOvr>
    <a:masterClrMapping/>
  </p:clrMapOvr>
</p:sld>
</file>

<file path=ppt/theme/theme1.xml><?xml version="1.0" encoding="utf-8"?>
<a:theme xmlns:a="http://schemas.openxmlformats.org/drawingml/2006/main" name="Modern Annual Report by Slidesgo">
  <a:themeElements>
    <a:clrScheme name="Simple Light">
      <a:dk1>
        <a:srgbClr val="192E40"/>
      </a:dk1>
      <a:lt1>
        <a:srgbClr val="FCFCFC"/>
      </a:lt1>
      <a:dk2>
        <a:srgbClr val="192E40"/>
      </a:dk2>
      <a:lt2>
        <a:srgbClr val="EBF3F8"/>
      </a:lt2>
      <a:accent1>
        <a:srgbClr val="192E40"/>
      </a:accent1>
      <a:accent2>
        <a:srgbClr val="FFC479"/>
      </a:accent2>
      <a:accent3>
        <a:srgbClr val="FF9179"/>
      </a:accent3>
      <a:accent4>
        <a:srgbClr val="192E40"/>
      </a:accent4>
      <a:accent5>
        <a:srgbClr val="CBD9E2"/>
      </a:accent5>
      <a:accent6>
        <a:srgbClr val="FFC479"/>
      </a:accent6>
      <a:hlink>
        <a:srgbClr val="192E4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2394</TotalTime>
  <Words>809</Words>
  <Application>Microsoft Office PowerPoint</Application>
  <PresentationFormat>On-screen Show (16:9)</PresentationFormat>
  <Paragraphs>49</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Encode Sans Semi Condensed</vt:lpstr>
      <vt:lpstr>Arial</vt:lpstr>
      <vt:lpstr>Times New Roman</vt:lpstr>
      <vt:lpstr>Calibri</vt:lpstr>
      <vt:lpstr>Wingdings</vt:lpstr>
      <vt:lpstr>Modern Annual Report by Slidesgo</vt:lpstr>
      <vt:lpstr>Inheritance Tax Reporting</vt:lpstr>
      <vt:lpstr>PowerPoint Presentation</vt:lpstr>
      <vt:lpstr>LB727 Changes §57 </vt:lpstr>
      <vt:lpstr>2023 County Inheritance Tax Report Due Date &amp; Reporting Period</vt:lpstr>
      <vt:lpstr> After 2023 Report Due Date &amp; Reporting Period </vt:lpstr>
      <vt:lpstr>Logistics: Revised County &amp; Petitioner Inheritance Tax Reporting Forms</vt:lpstr>
      <vt:lpstr>New Form CIT</vt:lpstr>
      <vt:lpstr>LB727 Report Changes: </vt:lpstr>
      <vt:lpstr>LB727 Report Changes: </vt:lpstr>
      <vt:lpstr>LB727 Report Changes: </vt:lpstr>
      <vt:lpstr>Treasurer Reports Publishing Due Date</vt:lpstr>
      <vt:lpstr>Questions Received:</vt:lpstr>
      <vt:lpstr>Other Questions?  Thank You!</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Inheritance Tax Reporting</dc:title>
  <dc:creator>Williams, Debra</dc:creator>
  <cp:lastModifiedBy>Williams, Debra</cp:lastModifiedBy>
  <cp:revision>35</cp:revision>
  <dcterms:modified xsi:type="dcterms:W3CDTF">2023-06-27T20:54:30Z</dcterms:modified>
</cp:coreProperties>
</file>