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4"/>
  </p:sldMasterIdLst>
  <p:notesMasterIdLst>
    <p:notesMasterId r:id="rId15"/>
  </p:notesMasterIdLst>
  <p:handoutMasterIdLst>
    <p:handoutMasterId r:id="rId16"/>
  </p:handoutMasterIdLst>
  <p:sldIdLst>
    <p:sldId id="337" r:id="rId5"/>
    <p:sldId id="344" r:id="rId6"/>
    <p:sldId id="331" r:id="rId7"/>
    <p:sldId id="338" r:id="rId8"/>
    <p:sldId id="339" r:id="rId9"/>
    <p:sldId id="340" r:id="rId10"/>
    <p:sldId id="345" r:id="rId11"/>
    <p:sldId id="341" r:id="rId12"/>
    <p:sldId id="343" r:id="rId13"/>
    <p:sldId id="342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8166F"/>
    <a:srgbClr val="38A7B2"/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08" autoAdjust="0"/>
  </p:normalViewPr>
  <p:slideViewPr>
    <p:cSldViewPr snapToGrid="0" showGuides="1">
      <p:cViewPr varScale="1">
        <p:scale>
          <a:sx n="79" d="100"/>
          <a:sy n="79" d="100"/>
        </p:scale>
        <p:origin x="845" y="62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5/29/2026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5/29/2026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8B720-F6BC-B687-3B1E-B9364A1ED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224E9D-1266-5640-85DE-32D7BD5C3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D92873-4D47-F3DE-8805-796E752F9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EC432-56D7-C87A-8F66-B16BBD920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67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01958-2FE2-B5DB-F99F-CBC1111A3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6A9ED1-EEFA-5848-D967-4115EB403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57B95D-3C67-17E5-B9E5-4312F7B4A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847DC-16F0-10A8-9A64-EF7A92A53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6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1D7A1-5F51-FA85-F736-5C23C3B62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EAFA1-716A-873F-D9F8-8C6414F08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38F947-8209-30DE-28BE-23A70D696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80998-0DBC-B1B4-E08B-3901EA8F2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9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04178-55D1-9D7D-5F64-10408EF96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F8206F-5294-2CBB-B3F9-94B08C7A1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A9C966-78F1-F993-B348-3A9BCA461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7E372-09E9-0505-84E6-9D8113D63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2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5B423-C0F2-14AF-6DA8-9ADCB6529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58A792-9C2E-7343-6C99-2E44E0ED7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ECAFE6-7023-FB03-2AF8-6852A1AD6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F8A6D-4C14-914F-776E-1BFE7FEC32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5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DF7F6-7095-8329-9A57-F5F8A36D9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072586-A18A-91B5-0D5A-2111BEF6C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77831B-22F1-23A1-0BE1-8A73A6657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12A78-42FC-180A-E744-4A696E9FF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F3B9D-158F-33B2-518F-D783215F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BA421E-887D-48BA-37FB-30FC992E7C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1267A3-E353-D25E-1C40-1DBFAEF0D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8F0AA-29D7-A078-56E9-4212AF8FD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5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61BFD-0B95-76C7-D628-C01D94259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115BB5-C2F8-DCA1-0313-CF01B6FC8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64297B-51E3-5D28-2B4E-664034E37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A5909-808A-B33A-75FD-A1ED4EF64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30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735A0-D573-D454-07BE-53F804C69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BB0EA6-8551-8631-DE5F-A0D660C82E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F6202C-888B-56B7-3E7F-E30B88B07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AAE65-434B-D97E-9CC0-5F3D7CDF5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20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1C867-63A2-B398-9D90-D18C0356D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286DD6-09AB-88EC-6C83-1DD4A48AA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3ABCEE-37A4-BCA7-644D-013936712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A2808-B818-5F92-2C4F-29AAE6F7F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0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211D-2336-2DCD-EEF5-7CBEB1C1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EE6DD-AF20-FF6B-B886-E51BDBB0E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308D9-2ACF-AFA2-B8E9-C9EBD1D3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A9FDA-28D6-7125-BF1E-39E309A0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BCA26-B484-5876-C4C0-1E78CE2E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86574"/>
      </p:ext>
    </p:extLst>
  </p:cSld>
  <p:clrMapOvr>
    <a:masterClrMapping/>
  </p:clrMapOvr>
  <p:transition spd="slow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DBFB0-9314-B710-F516-6BC4683F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640DD-E7B4-BEF9-10C1-CCCE745AE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FD186-B07E-1E6F-D9A4-963AEB4C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D08A2-D66B-EE20-EEA6-94DC6A4D2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B330-CDF7-240C-CDC7-8C131E67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2950"/>
      </p:ext>
    </p:extLst>
  </p:cSld>
  <p:clrMapOvr>
    <a:masterClrMapping/>
  </p:clrMapOvr>
  <p:transition spd="slow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DBA6D4-901D-EDAF-CE23-DB817D88C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155F9-161B-1637-5F66-110F3E9D8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818B-2263-5187-198F-E643BD85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B908D-BDD8-B901-0FCA-AAB9F562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15D20-1D2C-9E69-12A4-B01DADF4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71490"/>
      </p:ext>
    </p:extLst>
  </p:cSld>
  <p:clrMapOvr>
    <a:masterClrMapping/>
  </p:clrMapOvr>
  <p:transition spd="slow"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501651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66824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ABCA-0685-F458-744E-756DA427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90DA-E446-CC82-2686-3EB13C7D3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1C3E3-9BE5-0834-391C-FAE0E044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69574-CCC0-CE94-C144-6A956BD7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2D41B-093C-5709-73EA-D568DAB3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07464"/>
      </p:ext>
    </p:extLst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70A0-1515-6EF8-2CD8-EF529B4F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7DE44-907F-9660-02D2-20AA1A76A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D8058-5EF6-C2D3-77AC-A9312CD7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8CB23-0C22-87B8-8645-D06FE59A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6C9E1-D425-D4A9-8A6C-C374187D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2310"/>
      </p:ext>
    </p:extLst>
  </p:cSld>
  <p:clrMapOvr>
    <a:masterClrMapping/>
  </p:clrMapOvr>
  <p:transition spd="slow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92DBC-5885-A2D2-7ABA-24581EBC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5E549-0913-6CE8-690C-7D4A2EE10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69838-C260-89C3-7DF6-92F18E0FE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1FDA1-A196-66D6-DAEB-BA3E4297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4F547-B288-F592-D7F2-6BA61154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93D8A-F6FE-CB1C-11DB-BD1D0358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47766"/>
      </p:ext>
    </p:extLst>
  </p:cSld>
  <p:clrMapOvr>
    <a:masterClrMapping/>
  </p:clrMapOvr>
  <p:transition spd="slow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ED6C-692D-8135-73D5-01401B4C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77E03-651E-35CC-EBC0-653782FD2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5227A-D0D5-4CED-DB8C-CC6041805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942B5-BACE-CD20-1FA1-BD821572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E7AE42-3E8E-6F05-AF39-024F4A566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889D8-3ECB-E358-0519-32B8C872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10FBF0-2078-37D9-8A7B-50ECE339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C78F7-2DAF-9998-8896-341BC423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95770"/>
      </p:ext>
    </p:extLst>
  </p:cSld>
  <p:clrMapOvr>
    <a:masterClrMapping/>
  </p:clrMapOvr>
  <p:transition spd="slow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60DB-A24E-D1F2-85A9-8BC2D581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FA19D-392E-CBA5-F974-FC77363E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86DE1-8658-3D60-5D7D-DC797979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188B1-7FFD-0B98-3E70-C5A936F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30614"/>
      </p:ext>
    </p:extLst>
  </p:cSld>
  <p:clrMapOvr>
    <a:masterClrMapping/>
  </p:clrMapOvr>
  <p:transition spd="slow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F9FD9-5879-AE35-4B30-397DB683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8BDD2-E272-7E6E-734E-463446B3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D14D6-FA82-0F36-5286-2F8B0828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3912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A0C0-BDA2-4C32-DCE6-CD3CF112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30B7-EF21-F67C-573A-815BA3D8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CA8DC-9CD3-7BEE-495D-C7EED70A5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25E49-8FEA-35B4-CD9E-ED7D547B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1FFD7-F0DA-8FD1-DD06-2FE9D55C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A5F3C-F65E-B820-9C6D-AB868565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68543"/>
      </p:ext>
    </p:extLst>
  </p:cSld>
  <p:clrMapOvr>
    <a:masterClrMapping/>
  </p:clrMapOvr>
  <p:transition spd="slow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1D7E-3D2E-58FC-145B-1C52B784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2D464E-7987-33F6-FAB1-0944D723A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6D509-9EE7-81A0-A237-B789CBED9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E34B4-846E-3B8C-C141-8B5C0F1B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9A226-6B96-DD05-8316-40A458D9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70C0B-5554-98C7-366B-27B9D691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6127"/>
      </p:ext>
    </p:extLst>
  </p:cSld>
  <p:clrMapOvr>
    <a:masterClrMapping/>
  </p:clrMapOvr>
  <p:transition spd="slow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2A3ABF-84EF-7556-B43C-0EBCEE8F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500ED-46AD-B989-308F-533A9B47D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EE98-716D-0AE5-B52E-3417EA31A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687DE-C7A9-49F3-E4F4-D7B63C256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486BB-940B-2C3B-D75B-8C3870083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74AD7B-3CF8-64EA-2864-29AB2EDEB1A2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273CCA-BE95-B1D6-02E9-3EE738B0476A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26D75D-CC30-CC8C-6029-DEEF1350E059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2EDECB7-E550-2C99-D3D8-50ADD88896AA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975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9" r:id="rId13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ixabay.com/en/paramedic-medical-emergencies-1136916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gbradley@cmcfc.org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michealdwyer595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ixabay.com/en/paramedic-medical-emergencies-1136916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ixabay.com/en/paramedic-medical-emergencies-1136916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ixabay.com/en/paramedic-medical-emergencies-1136916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ixabay.com/en/paramedic-medical-emergencies-1136916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ixabay.com/en/paramedic-medical-emergencies-1136916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ixabay.com/en/paramedic-medical-emergencies-1136916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ixabay.com/en/paramedic-medical-emergencies-1136916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ixabay.com/en/paramedic-medical-emergencies-1136916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ixabay.com/en/paramedic-medical-emergencies-1136916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B14E4-2066-292B-1CF2-98B3F858F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C7141C-F267-00E9-671E-5A7A68B65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8546" y="2941991"/>
            <a:ext cx="11531924" cy="14846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endParaRPr lang="en-US" sz="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2A384-7FA2-25E8-D7D6-18D2CDD8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99" y="1353503"/>
            <a:ext cx="2966505" cy="77381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Nebraska EMS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Task Force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Picture 11" descr="Police car red lights in night time">
            <a:extLst>
              <a:ext uri="{FF2B5EF4-FFF2-40B4-BE49-F238E27FC236}">
                <a16:creationId xmlns:a16="http://schemas.microsoft.com/office/drawing/2014/main" id="{798DDAB8-F368-0538-DC40-1A26B2BF9B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t="22079" r="8557" b="36005"/>
          <a:stretch>
            <a:fillRect/>
          </a:stretch>
        </p:blipFill>
        <p:spPr>
          <a:xfrm>
            <a:off x="457201" y="178923"/>
            <a:ext cx="11267440" cy="246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blue and white symbol with a snake on it&#10;&#10;AI-generated content may be incorrect.">
            <a:extLst>
              <a:ext uri="{FF2B5EF4-FFF2-40B4-BE49-F238E27FC236}">
                <a16:creationId xmlns:a16="http://schemas.microsoft.com/office/drawing/2014/main" id="{7D600CF3-16DB-844F-1635-6C638C18A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92963" y="71191"/>
            <a:ext cx="3044014" cy="2973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511A34-BE2D-5F1E-CC38-6450109CEDE7}"/>
              </a:ext>
            </a:extLst>
          </p:cNvPr>
          <p:cNvSpPr txBox="1"/>
          <p:nvPr/>
        </p:nvSpPr>
        <p:spPr>
          <a:xfrm>
            <a:off x="457201" y="818360"/>
            <a:ext cx="7048098" cy="17851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+mj-lt"/>
              </a:rPr>
              <a:t>  Sustainable</a:t>
            </a:r>
            <a:r>
              <a:rPr lang="en-US" sz="6600" b="1" dirty="0">
                <a:solidFill>
                  <a:srgbClr val="FFFFFF"/>
                </a:solidFill>
              </a:rPr>
              <a:t> EMS!</a:t>
            </a:r>
          </a:p>
          <a:p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DEFB6A-3476-A2E7-6F91-E25855099376}"/>
              </a:ext>
            </a:extLst>
          </p:cNvPr>
          <p:cNvSpPr txBox="1"/>
          <p:nvPr/>
        </p:nvSpPr>
        <p:spPr>
          <a:xfrm>
            <a:off x="281530" y="3020039"/>
            <a:ext cx="1153192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Emergency Medical Service (EMS)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Rural Nebraska</a:t>
            </a:r>
          </a:p>
          <a:p>
            <a:pPr algn="ctr"/>
            <a:r>
              <a:rPr lang="en-US" sz="2400" b="1" dirty="0"/>
              <a:t>June 4</a:t>
            </a:r>
            <a:r>
              <a:rPr lang="en-US" sz="2400" b="1" baseline="30000" dirty="0"/>
              <a:t>th</a:t>
            </a:r>
            <a:r>
              <a:rPr lang="en-US" sz="2400" b="1" dirty="0"/>
              <a:t>, 2026 – Nebraska Association of County Officials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9715B4-C0A5-6B97-CBE3-F2EBB7326EB6}"/>
              </a:ext>
            </a:extLst>
          </p:cNvPr>
          <p:cNvSpPr txBox="1"/>
          <p:nvPr/>
        </p:nvSpPr>
        <p:spPr>
          <a:xfrm>
            <a:off x="457201" y="4783497"/>
            <a:ext cx="50634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Micheal Dwyer </a:t>
            </a:r>
          </a:p>
          <a:p>
            <a:r>
              <a:rPr lang="en-US" sz="2400" b="1" dirty="0"/>
              <a:t>42 Year Firefighter / EMT </a:t>
            </a:r>
          </a:p>
          <a:p>
            <a:r>
              <a:rPr lang="en-US" sz="2400" b="1" dirty="0"/>
              <a:t>Nebraska EMS Policy Advocate</a:t>
            </a:r>
          </a:p>
          <a:p>
            <a:r>
              <a:rPr lang="en-US" sz="2400" b="1" dirty="0"/>
              <a:t>Co-Chair Nebraska EMS Task Force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CCA39-1685-8524-4D1C-805D7C32D87B}"/>
              </a:ext>
            </a:extLst>
          </p:cNvPr>
          <p:cNvSpPr txBox="1"/>
          <p:nvPr/>
        </p:nvSpPr>
        <p:spPr>
          <a:xfrm>
            <a:off x="6333751" y="4849098"/>
            <a:ext cx="522950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Gene Bradley – Paramedic ASM</a:t>
            </a:r>
          </a:p>
          <a:p>
            <a:r>
              <a:rPr lang="en-US" sz="2400" b="1" dirty="0"/>
              <a:t>Director of Emergency Services</a:t>
            </a:r>
          </a:p>
          <a:p>
            <a:r>
              <a:rPr lang="en-US" sz="2400" b="1" dirty="0"/>
              <a:t>Falls City Community Hospital </a:t>
            </a:r>
          </a:p>
          <a:p>
            <a:r>
              <a:rPr lang="en-US" sz="2400" b="1" dirty="0"/>
              <a:t>Member Nebraska EMS Task Force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2106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4BFE4-543E-3C45-09DA-18B041094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F4AFC0-822C-075F-B824-6B1C344B7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8546" y="2941991"/>
            <a:ext cx="11531924" cy="14846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endParaRPr lang="en-US" sz="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4B2CA-0A86-C914-101C-22022159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99" y="1353503"/>
            <a:ext cx="2966505" cy="77381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Nebraska EMS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Task Force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Picture 11" descr="Police car red lights in night time">
            <a:extLst>
              <a:ext uri="{FF2B5EF4-FFF2-40B4-BE49-F238E27FC236}">
                <a16:creationId xmlns:a16="http://schemas.microsoft.com/office/drawing/2014/main" id="{1203E488-6297-B7C9-9B0E-7F020E7B1F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t="22079" r="8557" b="36005"/>
          <a:stretch>
            <a:fillRect/>
          </a:stretch>
        </p:blipFill>
        <p:spPr>
          <a:xfrm>
            <a:off x="457201" y="178923"/>
            <a:ext cx="11267440" cy="246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blue and white symbol with a snake on it&#10;&#10;AI-generated content may be incorrect.">
            <a:extLst>
              <a:ext uri="{FF2B5EF4-FFF2-40B4-BE49-F238E27FC236}">
                <a16:creationId xmlns:a16="http://schemas.microsoft.com/office/drawing/2014/main" id="{F63D36B9-B67C-325A-4062-11913018D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92963" y="71191"/>
            <a:ext cx="3044014" cy="2973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88722A-61D1-B700-7D62-85D2609E9641}"/>
              </a:ext>
            </a:extLst>
          </p:cNvPr>
          <p:cNvSpPr txBox="1"/>
          <p:nvPr/>
        </p:nvSpPr>
        <p:spPr>
          <a:xfrm>
            <a:off x="457201" y="818360"/>
            <a:ext cx="7048098" cy="17851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+mj-lt"/>
              </a:rPr>
              <a:t>  Sustainable</a:t>
            </a:r>
            <a:r>
              <a:rPr lang="en-US" sz="6600" b="1" dirty="0">
                <a:solidFill>
                  <a:srgbClr val="FFFFFF"/>
                </a:solidFill>
              </a:rPr>
              <a:t> EMS!</a:t>
            </a:r>
          </a:p>
          <a:p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7A9B9-3131-6E19-FADC-FED5544A9EB6}"/>
              </a:ext>
            </a:extLst>
          </p:cNvPr>
          <p:cNvSpPr txBox="1"/>
          <p:nvPr/>
        </p:nvSpPr>
        <p:spPr>
          <a:xfrm>
            <a:off x="281530" y="2941383"/>
            <a:ext cx="115319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Emergency Medical Service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Rural Nebraska</a:t>
            </a:r>
          </a:p>
          <a:p>
            <a:pPr algn="ctr"/>
            <a:r>
              <a:rPr lang="en-US" sz="2400" b="1" dirty="0"/>
              <a:t>June 4</a:t>
            </a:r>
            <a:r>
              <a:rPr lang="en-US" sz="2400" b="1" baseline="30000" dirty="0"/>
              <a:t>th</a:t>
            </a:r>
            <a:r>
              <a:rPr lang="en-US" sz="2400" b="1" dirty="0"/>
              <a:t>, 2026 – Nebraska Association of County Officials</a:t>
            </a:r>
          </a:p>
          <a:p>
            <a:pPr marL="0" indent="0" algn="ctr">
              <a:buNone/>
            </a:pPr>
            <a:endParaRPr lang="en-US" sz="40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150E6-1BB1-8029-FDB0-37428F4AEFA8}"/>
              </a:ext>
            </a:extLst>
          </p:cNvPr>
          <p:cNvSpPr txBox="1"/>
          <p:nvPr/>
        </p:nvSpPr>
        <p:spPr>
          <a:xfrm>
            <a:off x="457201" y="4881817"/>
            <a:ext cx="51286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Micheal Dwyer </a:t>
            </a:r>
          </a:p>
          <a:p>
            <a:r>
              <a:rPr lang="en-US" sz="2800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michealdwyer595@gmail.com</a:t>
            </a:r>
            <a:endParaRPr lang="en-US" sz="2800" b="1" dirty="0"/>
          </a:p>
          <a:p>
            <a:r>
              <a:rPr lang="en-US" sz="2800" b="1" dirty="0"/>
              <a:t>402-720-0071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DC9F0-9981-CBAD-661D-35C8D00ACDE8}"/>
              </a:ext>
            </a:extLst>
          </p:cNvPr>
          <p:cNvSpPr txBox="1"/>
          <p:nvPr/>
        </p:nvSpPr>
        <p:spPr>
          <a:xfrm>
            <a:off x="6333751" y="4868762"/>
            <a:ext cx="37148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Gene Bradley</a:t>
            </a:r>
          </a:p>
          <a:p>
            <a:r>
              <a:rPr lang="en-US" sz="2800" b="1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gbradley@cmcfc.org</a:t>
            </a:r>
            <a:endParaRPr lang="en-US" sz="2800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472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39424-D10E-36FC-F788-02C39D32F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B85A6E4-98A3-7C87-7D51-F442F9455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8546" y="2941991"/>
            <a:ext cx="11531924" cy="14846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endParaRPr lang="en-US" sz="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F8CDA-8462-8634-728D-41753A09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99" y="1353503"/>
            <a:ext cx="2966505" cy="77381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Nebraska EMS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Task Force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Picture 11" descr="Police car red lights in night time">
            <a:extLst>
              <a:ext uri="{FF2B5EF4-FFF2-40B4-BE49-F238E27FC236}">
                <a16:creationId xmlns:a16="http://schemas.microsoft.com/office/drawing/2014/main" id="{D917118D-BC40-188F-7C0F-8452DC9E27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t="22079" r="8557" b="36005"/>
          <a:stretch>
            <a:fillRect/>
          </a:stretch>
        </p:blipFill>
        <p:spPr>
          <a:xfrm>
            <a:off x="457201" y="178923"/>
            <a:ext cx="11267440" cy="246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blue and white symbol with a snake on it&#10;&#10;AI-generated content may be incorrect.">
            <a:extLst>
              <a:ext uri="{FF2B5EF4-FFF2-40B4-BE49-F238E27FC236}">
                <a16:creationId xmlns:a16="http://schemas.microsoft.com/office/drawing/2014/main" id="{8E26D9C0-5A04-22EE-39EC-C879DE3B0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92963" y="71191"/>
            <a:ext cx="3044014" cy="2973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FA00D7-24F2-CC88-AE62-723FD6206D4A}"/>
              </a:ext>
            </a:extLst>
          </p:cNvPr>
          <p:cNvSpPr txBox="1"/>
          <p:nvPr/>
        </p:nvSpPr>
        <p:spPr>
          <a:xfrm>
            <a:off x="457201" y="818360"/>
            <a:ext cx="7048098" cy="17851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+mj-lt"/>
              </a:rPr>
              <a:t>  Sustainable</a:t>
            </a:r>
            <a:r>
              <a:rPr lang="en-US" sz="6600" b="1" dirty="0">
                <a:solidFill>
                  <a:srgbClr val="FFFFFF"/>
                </a:solidFill>
              </a:rPr>
              <a:t> EMS!</a:t>
            </a:r>
            <a:endParaRPr lang="en-US" sz="5400" b="1" dirty="0">
              <a:solidFill>
                <a:srgbClr val="FFFFFF"/>
              </a:solidFill>
            </a:endParaRPr>
          </a:p>
          <a:p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5A0D1-C946-96D0-1D79-E27089593860}"/>
              </a:ext>
            </a:extLst>
          </p:cNvPr>
          <p:cNvSpPr txBox="1"/>
          <p:nvPr/>
        </p:nvSpPr>
        <p:spPr>
          <a:xfrm>
            <a:off x="281206" y="3246186"/>
            <a:ext cx="1153192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400" b="1" i="1" dirty="0"/>
              <a:t>The Challenge:</a:t>
            </a:r>
          </a:p>
          <a:p>
            <a:pPr algn="ctr"/>
            <a:r>
              <a:rPr lang="en-US" sz="4000" b="1" i="1" dirty="0"/>
              <a:t>Calls are up - the number of responders is down!</a:t>
            </a:r>
          </a:p>
          <a:p>
            <a:pPr algn="ctr"/>
            <a:r>
              <a:rPr lang="en-US" sz="4000" b="1" i="1" dirty="0"/>
              <a:t>Access to life saving care is limited!</a:t>
            </a:r>
          </a:p>
          <a:p>
            <a:pPr algn="ctr"/>
            <a:r>
              <a:rPr lang="en-US" sz="4000" b="1" i="1" dirty="0"/>
              <a:t>Funding and support is limited at best…</a:t>
            </a:r>
          </a:p>
        </p:txBody>
      </p:sp>
    </p:spTree>
    <p:extLst>
      <p:ext uri="{BB962C8B-B14F-4D97-AF65-F5344CB8AC3E}">
        <p14:creationId xmlns:p14="http://schemas.microsoft.com/office/powerpoint/2010/main" val="36564612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1A7F5-9423-44F4-4FDF-5283FAE3F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A48B14-4471-AE43-8BEA-66698F390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8546" y="2941991"/>
            <a:ext cx="11531924" cy="14846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endParaRPr lang="en-US" sz="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44472-A57D-41A1-3F29-8CECECDB5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99" y="1353503"/>
            <a:ext cx="2966505" cy="77381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Nebraska EMS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Task Force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Picture 11" descr="Police car red lights in night time">
            <a:extLst>
              <a:ext uri="{FF2B5EF4-FFF2-40B4-BE49-F238E27FC236}">
                <a16:creationId xmlns:a16="http://schemas.microsoft.com/office/drawing/2014/main" id="{957EFCDC-B7AA-791B-CFF8-B7643F311F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t="22079" r="8557" b="36005"/>
          <a:stretch>
            <a:fillRect/>
          </a:stretch>
        </p:blipFill>
        <p:spPr>
          <a:xfrm>
            <a:off x="457201" y="178923"/>
            <a:ext cx="11267440" cy="246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blue and white symbol with a snake on it&#10;&#10;AI-generated content may be incorrect.">
            <a:extLst>
              <a:ext uri="{FF2B5EF4-FFF2-40B4-BE49-F238E27FC236}">
                <a16:creationId xmlns:a16="http://schemas.microsoft.com/office/drawing/2014/main" id="{350A2F4D-8B7E-6845-AAA3-F122F11EE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92963" y="71191"/>
            <a:ext cx="3044014" cy="2973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C4B701-E2BE-019D-8A88-325B593F7D23}"/>
              </a:ext>
            </a:extLst>
          </p:cNvPr>
          <p:cNvSpPr txBox="1"/>
          <p:nvPr/>
        </p:nvSpPr>
        <p:spPr>
          <a:xfrm>
            <a:off x="457201" y="818360"/>
            <a:ext cx="7048098" cy="17851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+mj-lt"/>
              </a:rPr>
              <a:t>  Sustainable</a:t>
            </a:r>
            <a:r>
              <a:rPr lang="en-US" sz="6600" b="1" dirty="0">
                <a:solidFill>
                  <a:srgbClr val="FFFFFF"/>
                </a:solidFill>
              </a:rPr>
              <a:t> EMS!</a:t>
            </a:r>
            <a:endParaRPr lang="en-US" sz="5400" b="1" dirty="0">
              <a:solidFill>
                <a:srgbClr val="FFFFFF"/>
              </a:solidFill>
            </a:endParaRPr>
          </a:p>
          <a:p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0420A-6159-CA21-A2F0-7000FD9B9AAD}"/>
              </a:ext>
            </a:extLst>
          </p:cNvPr>
          <p:cNvSpPr txBox="1"/>
          <p:nvPr/>
        </p:nvSpPr>
        <p:spPr>
          <a:xfrm>
            <a:off x="281530" y="2701784"/>
            <a:ext cx="1153192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The Landscape:</a:t>
            </a:r>
            <a:r>
              <a:rPr lang="en-US" dirty="0"/>
              <a:t> </a:t>
            </a:r>
            <a:endParaRPr lang="en-US" sz="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Nebraska Statute 38-1203: “</a:t>
            </a:r>
            <a:r>
              <a:rPr lang="en-US" sz="2800" b="1" dirty="0"/>
              <a:t>establishes that out-of-hospital emergency care is a </a:t>
            </a:r>
            <a:r>
              <a:rPr lang="en-US" sz="2800" b="1" i="1" u="sng" dirty="0"/>
              <a:t>primary</a:t>
            </a:r>
            <a:r>
              <a:rPr lang="en-US" sz="2800" b="1" dirty="0"/>
              <a:t>, </a:t>
            </a:r>
            <a:r>
              <a:rPr lang="en-US" sz="2800" b="1" i="1" u="sng" dirty="0"/>
              <a:t>essential</a:t>
            </a:r>
            <a:r>
              <a:rPr lang="en-US" sz="2800" b="1" dirty="0"/>
              <a:t> </a:t>
            </a:r>
            <a:r>
              <a:rPr lang="en-US" sz="2800" b="1" i="1" u="sng" dirty="0"/>
              <a:t>health care </a:t>
            </a:r>
            <a:r>
              <a:rPr lang="en-US" sz="2800" b="1" dirty="0"/>
              <a:t>service.”</a:t>
            </a:r>
          </a:p>
          <a:p>
            <a:pPr algn="ctr"/>
            <a:endParaRPr lang="en-US" sz="12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/>
              <a:t>EMS is a </a:t>
            </a:r>
            <a:r>
              <a:rPr lang="en-US" sz="2800" b="1" i="1" u="sng" dirty="0"/>
              <a:t>primary</a:t>
            </a:r>
            <a:r>
              <a:rPr lang="en-US" sz="2800" b="1" dirty="0"/>
              <a:t> piece of Nebraska’s First Responder (911) network!</a:t>
            </a:r>
          </a:p>
          <a:p>
            <a:pPr algn="ctr"/>
            <a:endParaRPr lang="en-US" sz="12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/>
              <a:t>EMS is an </a:t>
            </a:r>
            <a:r>
              <a:rPr lang="en-US" sz="2800" b="1" i="1" u="sng" dirty="0"/>
              <a:t>essential</a:t>
            </a:r>
            <a:r>
              <a:rPr lang="en-US" sz="2800" b="1" dirty="0"/>
              <a:t> piece of the Healthcare System.</a:t>
            </a:r>
          </a:p>
          <a:p>
            <a:pPr algn="ctr"/>
            <a:endParaRPr lang="en-US" sz="12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b="1" dirty="0"/>
              <a:t>Citizens and visitors to Nebraska assume that when they call 911 with a medical emergency – </a:t>
            </a:r>
            <a:r>
              <a:rPr lang="en-US" sz="2800" b="1" i="1" u="sng" dirty="0"/>
              <a:t>someone is coming to help them</a:t>
            </a:r>
            <a:r>
              <a:rPr lang="en-US" sz="2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8058163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037E6-BC9A-89E2-4C21-C0D444293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16C1E67-FDA6-D1D3-DF13-E53F883AF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8546" y="2941991"/>
            <a:ext cx="11531924" cy="14846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endParaRPr lang="en-US" sz="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9D8D5-B5B0-FFCC-41B7-B91E00B3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99" y="1353503"/>
            <a:ext cx="2966505" cy="77381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Nebraska EMS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Task Force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Picture 11" descr="Police car red lights in night time">
            <a:extLst>
              <a:ext uri="{FF2B5EF4-FFF2-40B4-BE49-F238E27FC236}">
                <a16:creationId xmlns:a16="http://schemas.microsoft.com/office/drawing/2014/main" id="{EFA5C64C-70F3-36A9-6A28-517B0DD52D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t="22079" r="8557" b="36005"/>
          <a:stretch>
            <a:fillRect/>
          </a:stretch>
        </p:blipFill>
        <p:spPr>
          <a:xfrm>
            <a:off x="457201" y="178923"/>
            <a:ext cx="11267440" cy="246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blue and white symbol with a snake on it&#10;&#10;AI-generated content may be incorrect.">
            <a:extLst>
              <a:ext uri="{FF2B5EF4-FFF2-40B4-BE49-F238E27FC236}">
                <a16:creationId xmlns:a16="http://schemas.microsoft.com/office/drawing/2014/main" id="{78D036D7-3D73-9B66-EA6F-B8210A907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92963" y="71191"/>
            <a:ext cx="3044014" cy="2973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CABA13-72CA-9CE6-B743-173FAAA6F745}"/>
              </a:ext>
            </a:extLst>
          </p:cNvPr>
          <p:cNvSpPr txBox="1"/>
          <p:nvPr/>
        </p:nvSpPr>
        <p:spPr>
          <a:xfrm>
            <a:off x="457201" y="818360"/>
            <a:ext cx="7048098" cy="17851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+mj-lt"/>
              </a:rPr>
              <a:t>  Sustainable</a:t>
            </a:r>
            <a:r>
              <a:rPr lang="en-US" sz="6600" b="1" dirty="0">
                <a:solidFill>
                  <a:srgbClr val="FFFFFF"/>
                </a:solidFill>
              </a:rPr>
              <a:t> EMS!</a:t>
            </a:r>
            <a:endParaRPr lang="en-US" sz="5400" b="1" dirty="0">
              <a:solidFill>
                <a:srgbClr val="FFFFFF"/>
              </a:solidFill>
            </a:endParaRPr>
          </a:p>
          <a:p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D2870-576A-D2BA-92E0-A9CE391E13AB}"/>
              </a:ext>
            </a:extLst>
          </p:cNvPr>
          <p:cNvSpPr txBox="1"/>
          <p:nvPr/>
        </p:nvSpPr>
        <p:spPr>
          <a:xfrm>
            <a:off x="281206" y="3246186"/>
            <a:ext cx="1153192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The Goal:</a:t>
            </a:r>
          </a:p>
          <a:p>
            <a:pPr algn="ctr"/>
            <a:r>
              <a:rPr lang="en-US" sz="4000" b="1" i="1" dirty="0"/>
              <a:t>Consistent delivery of rapid, high quality, </a:t>
            </a:r>
          </a:p>
          <a:p>
            <a:pPr algn="ctr"/>
            <a:r>
              <a:rPr lang="en-US" sz="4000" b="1" i="1" dirty="0"/>
              <a:t>patient specific, medical care and transport </a:t>
            </a:r>
          </a:p>
          <a:p>
            <a:pPr algn="ctr"/>
            <a:r>
              <a:rPr lang="en-US" sz="4000" b="1" i="1" dirty="0"/>
              <a:t>for the front lines of rural medicine!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975316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415F8-C85B-CF3B-E6D1-37C894531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7A6C89-C090-31E8-8D15-95C5E6347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8546" y="2941991"/>
            <a:ext cx="11531924" cy="14846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endParaRPr lang="en-US" sz="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52C09-4ADA-5EC0-B6B7-9F16C9E1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99" y="1353503"/>
            <a:ext cx="2966505" cy="77381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Nebraska EMS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Task Force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Picture 11" descr="Police car red lights in night time">
            <a:extLst>
              <a:ext uri="{FF2B5EF4-FFF2-40B4-BE49-F238E27FC236}">
                <a16:creationId xmlns:a16="http://schemas.microsoft.com/office/drawing/2014/main" id="{0E25411D-DD13-5AD9-1724-C873A63259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t="22079" r="8557" b="36005"/>
          <a:stretch>
            <a:fillRect/>
          </a:stretch>
        </p:blipFill>
        <p:spPr>
          <a:xfrm>
            <a:off x="457201" y="178923"/>
            <a:ext cx="11267440" cy="246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blue and white symbol with a snake on it&#10;&#10;AI-generated content may be incorrect.">
            <a:extLst>
              <a:ext uri="{FF2B5EF4-FFF2-40B4-BE49-F238E27FC236}">
                <a16:creationId xmlns:a16="http://schemas.microsoft.com/office/drawing/2014/main" id="{0F38397A-B2D6-5E37-B54F-2FB11F621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92963" y="71191"/>
            <a:ext cx="3044014" cy="2973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3AE3E3-B888-B508-2DFC-7E057F22E3E7}"/>
              </a:ext>
            </a:extLst>
          </p:cNvPr>
          <p:cNvSpPr txBox="1"/>
          <p:nvPr/>
        </p:nvSpPr>
        <p:spPr>
          <a:xfrm>
            <a:off x="457201" y="818360"/>
            <a:ext cx="7048098" cy="17851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+mj-lt"/>
              </a:rPr>
              <a:t>  Sustainable</a:t>
            </a:r>
            <a:r>
              <a:rPr lang="en-US" sz="6600" b="1" dirty="0">
                <a:solidFill>
                  <a:srgbClr val="FFFFFF"/>
                </a:solidFill>
              </a:rPr>
              <a:t> EMS!</a:t>
            </a:r>
            <a:endParaRPr lang="en-US" sz="5400" b="1" dirty="0">
              <a:solidFill>
                <a:srgbClr val="FFFFFF"/>
              </a:solidFill>
            </a:endParaRPr>
          </a:p>
          <a:p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E89F9-38B9-F1AB-B19F-6063490011D3}"/>
              </a:ext>
            </a:extLst>
          </p:cNvPr>
          <p:cNvSpPr txBox="1"/>
          <p:nvPr/>
        </p:nvSpPr>
        <p:spPr>
          <a:xfrm>
            <a:off x="958481" y="3279458"/>
            <a:ext cx="1054001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The Plan:</a:t>
            </a:r>
          </a:p>
          <a:p>
            <a:pPr algn="ctr"/>
            <a:endParaRPr lang="en-US" sz="1200" b="1" i="1" dirty="0"/>
          </a:p>
          <a:p>
            <a:pPr algn="ctr"/>
            <a:r>
              <a:rPr lang="en-US" sz="4000" b="1" i="1" dirty="0"/>
              <a:t>A Regional Support Network to provide</a:t>
            </a:r>
          </a:p>
          <a:p>
            <a:pPr algn="ctr"/>
            <a:r>
              <a:rPr lang="en-US" sz="4000" b="1" i="1" dirty="0"/>
              <a:t>Staffing, Training and Operational Support</a:t>
            </a:r>
          </a:p>
          <a:p>
            <a:pPr algn="ctr"/>
            <a:r>
              <a:rPr lang="en-US" sz="4000" b="1" i="1" dirty="0"/>
              <a:t>for existing EMS agencies.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709806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E0577-51D7-2009-A9C5-3F71BF570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A36B1FA-DDA8-6F5E-F974-3E53BE784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8546" y="2941991"/>
            <a:ext cx="11531924" cy="14846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endParaRPr lang="en-US" sz="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4597C-29AF-8675-D3DF-131535771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99" y="1353503"/>
            <a:ext cx="2966505" cy="77381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Nebraska EMS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Task Force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Picture 11" descr="Police car red lights in night time">
            <a:extLst>
              <a:ext uri="{FF2B5EF4-FFF2-40B4-BE49-F238E27FC236}">
                <a16:creationId xmlns:a16="http://schemas.microsoft.com/office/drawing/2014/main" id="{E9DD60D9-9C62-8292-3AF4-E06F5F6ED0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t="22079" r="8557" b="36005"/>
          <a:stretch>
            <a:fillRect/>
          </a:stretch>
        </p:blipFill>
        <p:spPr>
          <a:xfrm>
            <a:off x="457201" y="178923"/>
            <a:ext cx="11267440" cy="246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blue and white symbol with a snake on it&#10;&#10;AI-generated content may be incorrect.">
            <a:extLst>
              <a:ext uri="{FF2B5EF4-FFF2-40B4-BE49-F238E27FC236}">
                <a16:creationId xmlns:a16="http://schemas.microsoft.com/office/drawing/2014/main" id="{4B1DDA9A-75EB-C006-7172-180FD2554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92963" y="71191"/>
            <a:ext cx="3044014" cy="2973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281107-288C-D965-4E75-BD4249F064B6}"/>
              </a:ext>
            </a:extLst>
          </p:cNvPr>
          <p:cNvSpPr txBox="1"/>
          <p:nvPr/>
        </p:nvSpPr>
        <p:spPr>
          <a:xfrm>
            <a:off x="457201" y="818360"/>
            <a:ext cx="7048098" cy="17851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+mj-lt"/>
              </a:rPr>
              <a:t>  Sustainable</a:t>
            </a:r>
            <a:r>
              <a:rPr lang="en-US" sz="6600" b="1" dirty="0">
                <a:solidFill>
                  <a:srgbClr val="FFFFFF"/>
                </a:solidFill>
              </a:rPr>
              <a:t> EMS!</a:t>
            </a:r>
            <a:endParaRPr lang="en-US" sz="5400" b="1" dirty="0">
              <a:solidFill>
                <a:srgbClr val="FFFFFF"/>
              </a:solidFill>
            </a:endParaRPr>
          </a:p>
          <a:p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E766B-0C50-DFEA-79CF-2732F473AFF1}"/>
              </a:ext>
            </a:extLst>
          </p:cNvPr>
          <p:cNvSpPr txBox="1"/>
          <p:nvPr/>
        </p:nvSpPr>
        <p:spPr>
          <a:xfrm>
            <a:off x="798099" y="3269626"/>
            <a:ext cx="10199119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The</a:t>
            </a:r>
            <a:r>
              <a:rPr lang="en-US" sz="4400" b="1" i="1" dirty="0"/>
              <a:t> Opportunity!</a:t>
            </a:r>
          </a:p>
          <a:p>
            <a:pPr algn="ctr">
              <a:spcAft>
                <a:spcPts val="600"/>
              </a:spcAft>
            </a:pPr>
            <a:r>
              <a:rPr lang="en-US" sz="4400" b="1" dirty="0"/>
              <a:t>The Rural Health Transformation Fund!</a:t>
            </a:r>
          </a:p>
          <a:p>
            <a:pPr algn="ctr">
              <a:spcAft>
                <a:spcPts val="600"/>
              </a:spcAft>
            </a:pPr>
            <a:r>
              <a:rPr lang="en-US" sz="3600" dirty="0"/>
              <a:t>$</a:t>
            </a:r>
            <a:r>
              <a:rPr lang="en-US" sz="3600" b="1" dirty="0"/>
              <a:t>50 </a:t>
            </a:r>
            <a:r>
              <a:rPr lang="en-US" sz="3600" b="1" i="1" u="sng" dirty="0"/>
              <a:t>Billion </a:t>
            </a:r>
            <a:r>
              <a:rPr lang="en-US" sz="3600" u="sng" dirty="0"/>
              <a:t>for rural health care via HR 1(BBB)</a:t>
            </a:r>
          </a:p>
          <a:p>
            <a:pPr algn="ctr">
              <a:spcAft>
                <a:spcPts val="600"/>
              </a:spcAft>
            </a:pPr>
            <a:r>
              <a:rPr lang="en-US" sz="3600" u="sng" dirty="0"/>
              <a:t>Nebraska received $218.5m – First of 5 years!</a:t>
            </a:r>
          </a:p>
          <a:p>
            <a:pPr algn="ctr">
              <a:spcAft>
                <a:spcPts val="600"/>
              </a:spcAft>
            </a:pPr>
            <a:r>
              <a:rPr lang="en-US" sz="3600" b="1" u="sng" dirty="0"/>
              <a:t>For Workforce,  </a:t>
            </a:r>
            <a:r>
              <a:rPr lang="en-US" sz="3600" b="1" u="sng" dirty="0" err="1"/>
              <a:t>Inovation</a:t>
            </a:r>
            <a:r>
              <a:rPr lang="en-US" sz="3600" b="1" u="sng" dirty="0"/>
              <a:t> and Tech!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539038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C95B2-D678-2E00-6B27-C26A8E190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2171C57-4FC4-2214-7689-5FE1EC024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8546" y="2941991"/>
            <a:ext cx="11531924" cy="14846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endParaRPr lang="en-US" sz="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56EB3-BE06-1E10-0252-A327922D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99" y="1353503"/>
            <a:ext cx="2966505" cy="77381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Nebraska EMS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Task Force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Picture 11" descr="Police car red lights in night time">
            <a:extLst>
              <a:ext uri="{FF2B5EF4-FFF2-40B4-BE49-F238E27FC236}">
                <a16:creationId xmlns:a16="http://schemas.microsoft.com/office/drawing/2014/main" id="{027ADA43-F0B3-403A-1FDC-5F97E08FF6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t="22079" r="8557" b="36005"/>
          <a:stretch>
            <a:fillRect/>
          </a:stretch>
        </p:blipFill>
        <p:spPr>
          <a:xfrm>
            <a:off x="457201" y="178923"/>
            <a:ext cx="11267440" cy="246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blue and white symbol with a snake on it&#10;&#10;AI-generated content may be incorrect.">
            <a:extLst>
              <a:ext uri="{FF2B5EF4-FFF2-40B4-BE49-F238E27FC236}">
                <a16:creationId xmlns:a16="http://schemas.microsoft.com/office/drawing/2014/main" id="{3E84C119-4FCF-64D1-4F10-28320109B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92963" y="71191"/>
            <a:ext cx="3044014" cy="2973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AD0708-F290-0EC5-608B-E6156CD28FAB}"/>
              </a:ext>
            </a:extLst>
          </p:cNvPr>
          <p:cNvSpPr txBox="1"/>
          <p:nvPr/>
        </p:nvSpPr>
        <p:spPr>
          <a:xfrm>
            <a:off x="457201" y="818360"/>
            <a:ext cx="7048098" cy="17851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+mj-lt"/>
              </a:rPr>
              <a:t>  Sustainable</a:t>
            </a:r>
            <a:r>
              <a:rPr lang="en-US" sz="6600" b="1" dirty="0">
                <a:solidFill>
                  <a:srgbClr val="FFFFFF"/>
                </a:solidFill>
              </a:rPr>
              <a:t> EMS!</a:t>
            </a:r>
            <a:endParaRPr lang="en-US" sz="5400" b="1" dirty="0">
              <a:solidFill>
                <a:srgbClr val="FFFFFF"/>
              </a:solidFill>
            </a:endParaRPr>
          </a:p>
          <a:p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C7002-3499-7270-E493-54B2C0420522}"/>
              </a:ext>
            </a:extLst>
          </p:cNvPr>
          <p:cNvSpPr txBox="1"/>
          <p:nvPr/>
        </p:nvSpPr>
        <p:spPr>
          <a:xfrm>
            <a:off x="281206" y="3246186"/>
            <a:ext cx="1153192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The Gap:</a:t>
            </a:r>
          </a:p>
          <a:p>
            <a:pPr algn="ctr"/>
            <a:r>
              <a:rPr lang="en-US" sz="4000" b="1" i="1" dirty="0"/>
              <a:t>While EMS is essential – there is currently no strategic, consistent funding system for Emergency Medical Services in Nebraska!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274122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8CB22-44EA-8695-F09C-558B9653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ACD9D80-ACD1-C46C-C96F-ABE74F921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8546" y="2941991"/>
            <a:ext cx="11531924" cy="14846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endParaRPr lang="en-US" sz="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1AB81-B7AF-38A0-A3D1-DF24EB20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99" y="1353503"/>
            <a:ext cx="2966505" cy="77381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Nebraska EMS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Task Force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Picture 11" descr="Police car red lights in night time">
            <a:extLst>
              <a:ext uri="{FF2B5EF4-FFF2-40B4-BE49-F238E27FC236}">
                <a16:creationId xmlns:a16="http://schemas.microsoft.com/office/drawing/2014/main" id="{F900ED63-B9AB-F4DD-5A37-F77AC33280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t="22079" r="8557" b="36005"/>
          <a:stretch>
            <a:fillRect/>
          </a:stretch>
        </p:blipFill>
        <p:spPr>
          <a:xfrm>
            <a:off x="457201" y="178923"/>
            <a:ext cx="11267440" cy="246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blue and white symbol with a snake on it&#10;&#10;AI-generated content may be incorrect.">
            <a:extLst>
              <a:ext uri="{FF2B5EF4-FFF2-40B4-BE49-F238E27FC236}">
                <a16:creationId xmlns:a16="http://schemas.microsoft.com/office/drawing/2014/main" id="{4A1B2AF8-8755-91A1-4E04-3E994428A0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92963" y="71191"/>
            <a:ext cx="3044014" cy="2973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70D868-2DCD-CA49-423D-7F07A431E885}"/>
              </a:ext>
            </a:extLst>
          </p:cNvPr>
          <p:cNvSpPr txBox="1"/>
          <p:nvPr/>
        </p:nvSpPr>
        <p:spPr>
          <a:xfrm>
            <a:off x="457201" y="818360"/>
            <a:ext cx="7048098" cy="17851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+mj-lt"/>
              </a:rPr>
              <a:t>  Sustainable</a:t>
            </a:r>
            <a:r>
              <a:rPr lang="en-US" sz="6600" b="1" dirty="0">
                <a:solidFill>
                  <a:srgbClr val="FFFFFF"/>
                </a:solidFill>
              </a:rPr>
              <a:t> EMS!</a:t>
            </a:r>
          </a:p>
          <a:p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8B4A2-01A8-81DB-2B4C-2997739FCAC6}"/>
              </a:ext>
            </a:extLst>
          </p:cNvPr>
          <p:cNvSpPr txBox="1"/>
          <p:nvPr/>
        </p:nvSpPr>
        <p:spPr>
          <a:xfrm>
            <a:off x="798099" y="3269626"/>
            <a:ext cx="1019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B0C6C-A73D-58D0-AD03-D9EB0A818F71}"/>
              </a:ext>
            </a:extLst>
          </p:cNvPr>
          <p:cNvSpPr txBox="1"/>
          <p:nvPr/>
        </p:nvSpPr>
        <p:spPr>
          <a:xfrm>
            <a:off x="1129868" y="3253849"/>
            <a:ext cx="99132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The</a:t>
            </a:r>
            <a:r>
              <a:rPr lang="en-US" sz="4400" b="1" i="1" dirty="0"/>
              <a:t> Endgame: </a:t>
            </a:r>
            <a:r>
              <a:rPr lang="en-US" sz="4800" b="1" i="1" dirty="0"/>
              <a:t>Sustainability!</a:t>
            </a:r>
            <a:endParaRPr lang="en-US" sz="4400" b="1" i="1" dirty="0"/>
          </a:p>
          <a:p>
            <a:pPr algn="ctr"/>
            <a:r>
              <a:rPr lang="en-US" sz="4000" b="1" i="1" dirty="0"/>
              <a:t>Fully Staffed (Volunteer and Paid)</a:t>
            </a:r>
          </a:p>
          <a:p>
            <a:pPr algn="ctr"/>
            <a:r>
              <a:rPr lang="en-US" sz="4000" b="1" i="1" dirty="0"/>
              <a:t>Medically Appropriate, Reliable and Consistent Emergency Medical Services</a:t>
            </a:r>
          </a:p>
          <a:p>
            <a:pPr algn="ctr"/>
            <a:r>
              <a:rPr lang="en-US" sz="2800" b="1" i="1" dirty="0"/>
              <a:t>The Cass County Model…</a:t>
            </a:r>
          </a:p>
        </p:txBody>
      </p:sp>
    </p:spTree>
    <p:extLst>
      <p:ext uri="{BB962C8B-B14F-4D97-AF65-F5344CB8AC3E}">
        <p14:creationId xmlns:p14="http://schemas.microsoft.com/office/powerpoint/2010/main" val="169521422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433DA-52A7-AC8A-7115-2185CD428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EE93357-1DAE-64BD-7E2B-82A6A4782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8546" y="2941991"/>
            <a:ext cx="11531924" cy="14846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1200" b="1" dirty="0"/>
          </a:p>
          <a:p>
            <a:pPr marL="0" indent="0" algn="ctr">
              <a:buNone/>
            </a:pPr>
            <a:endParaRPr lang="en-US" sz="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957B5-0E17-898F-2615-EDA3EDA1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99" y="1353503"/>
            <a:ext cx="2966505" cy="77381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Nebraska EMS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Task Force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Picture 11" descr="Police car red lights in night time">
            <a:extLst>
              <a:ext uri="{FF2B5EF4-FFF2-40B4-BE49-F238E27FC236}">
                <a16:creationId xmlns:a16="http://schemas.microsoft.com/office/drawing/2014/main" id="{FAE48574-7FAA-376E-7164-9A15047F5F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t="22079" r="8557" b="36005"/>
          <a:stretch>
            <a:fillRect/>
          </a:stretch>
        </p:blipFill>
        <p:spPr>
          <a:xfrm>
            <a:off x="457201" y="178923"/>
            <a:ext cx="11267440" cy="246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blue and white symbol with a snake on it&#10;&#10;AI-generated content may be incorrect.">
            <a:extLst>
              <a:ext uri="{FF2B5EF4-FFF2-40B4-BE49-F238E27FC236}">
                <a16:creationId xmlns:a16="http://schemas.microsoft.com/office/drawing/2014/main" id="{2F0B8268-73D7-B5DA-674D-B39F1FFFF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92963" y="71191"/>
            <a:ext cx="3044014" cy="2973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F7F91E-1700-DC51-7C4C-C8BFDADA877D}"/>
              </a:ext>
            </a:extLst>
          </p:cNvPr>
          <p:cNvSpPr txBox="1"/>
          <p:nvPr/>
        </p:nvSpPr>
        <p:spPr>
          <a:xfrm>
            <a:off x="457201" y="818360"/>
            <a:ext cx="7048098" cy="178510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+mj-lt"/>
              </a:rPr>
              <a:t>  Sustainable</a:t>
            </a:r>
            <a:r>
              <a:rPr lang="en-US" sz="6600" b="1" dirty="0">
                <a:solidFill>
                  <a:srgbClr val="FFFFFF"/>
                </a:solidFill>
              </a:rPr>
              <a:t> EMS!</a:t>
            </a:r>
          </a:p>
          <a:p>
            <a:endParaRPr lang="en-US"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8E854-F8AD-1982-8308-51E682D85DA5}"/>
              </a:ext>
            </a:extLst>
          </p:cNvPr>
          <p:cNvSpPr txBox="1"/>
          <p:nvPr/>
        </p:nvSpPr>
        <p:spPr>
          <a:xfrm>
            <a:off x="798099" y="3269626"/>
            <a:ext cx="1019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74AD5-D7BB-768B-D8AE-0557FA0E868B}"/>
              </a:ext>
            </a:extLst>
          </p:cNvPr>
          <p:cNvSpPr txBox="1"/>
          <p:nvPr/>
        </p:nvSpPr>
        <p:spPr>
          <a:xfrm>
            <a:off x="1129868" y="2919556"/>
            <a:ext cx="99132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The</a:t>
            </a:r>
            <a:r>
              <a:rPr lang="en-US" sz="4400" b="1" i="1" dirty="0"/>
              <a:t> Ask:</a:t>
            </a:r>
          </a:p>
          <a:p>
            <a:pPr algn="ctr"/>
            <a:r>
              <a:rPr lang="en-US" sz="4800" b="1" i="1" dirty="0"/>
              <a:t>We could really use your ideas!</a:t>
            </a:r>
            <a:endParaRPr lang="en-US" sz="4400" b="1" i="1" dirty="0"/>
          </a:p>
          <a:p>
            <a:pPr algn="ctr"/>
            <a:r>
              <a:rPr lang="en-US" sz="4000" b="1" i="1" dirty="0"/>
              <a:t>Organizationally Sound</a:t>
            </a:r>
          </a:p>
          <a:p>
            <a:pPr algn="ctr"/>
            <a:r>
              <a:rPr lang="en-US" sz="4000" b="1" i="1" dirty="0"/>
              <a:t>Fiscally Responsible </a:t>
            </a:r>
          </a:p>
          <a:p>
            <a:pPr algn="ctr"/>
            <a:r>
              <a:rPr lang="en-US" sz="4000" b="1" i="1" dirty="0"/>
              <a:t>Politically Palatable</a:t>
            </a:r>
          </a:p>
          <a:p>
            <a:pPr algn="ctr"/>
            <a:r>
              <a:rPr lang="en-US" sz="2400" b="1" i="1" dirty="0"/>
              <a:t>A 4, 5 or 6 legged stool… </a:t>
            </a:r>
          </a:p>
        </p:txBody>
      </p:sp>
    </p:spTree>
    <p:extLst>
      <p:ext uri="{BB962C8B-B14F-4D97-AF65-F5344CB8AC3E}">
        <p14:creationId xmlns:p14="http://schemas.microsoft.com/office/powerpoint/2010/main" val="162989983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00B2AC-C335-4100-B8B3-2D9F49A72906}">
  <ds:schemaRefs>
    <ds:schemaRef ds:uri="http://purl.org/dc/elements/1.1/"/>
    <ds:schemaRef ds:uri="http://purl.org/dc/terms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16c05727-aa75-4e4a-9b5f-8a80a1165891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25906</TotalTime>
  <Words>447</Words>
  <Application>Microsoft Office PowerPoint</Application>
  <PresentationFormat>Widescreen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Nebraska EMS  Task Force</vt:lpstr>
      <vt:lpstr>Nebraska EMS  Task Force</vt:lpstr>
      <vt:lpstr>Nebraska EMS  Task Force</vt:lpstr>
      <vt:lpstr>Nebraska EMS  Task Force</vt:lpstr>
      <vt:lpstr>Nebraska EMS  Task Force</vt:lpstr>
      <vt:lpstr>Nebraska EMS  Task Force</vt:lpstr>
      <vt:lpstr>Nebraska EMS  Task Force</vt:lpstr>
      <vt:lpstr>Nebraska EMS  Task Force</vt:lpstr>
      <vt:lpstr>Nebraska EMS  Task Force</vt:lpstr>
      <vt:lpstr>Nebraska EMS  Task Force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Micheal Dwyer</dc:creator>
  <cp:lastModifiedBy>Micheal Dwyer</cp:lastModifiedBy>
  <cp:revision>205</cp:revision>
  <cp:lastPrinted>2025-09-23T17:58:03Z</cp:lastPrinted>
  <dcterms:created xsi:type="dcterms:W3CDTF">2025-08-07T11:44:39Z</dcterms:created>
  <dcterms:modified xsi:type="dcterms:W3CDTF">2026-06-01T00:49:35Z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