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3" r:id="rId4"/>
  </p:sldMasterIdLst>
  <p:notesMasterIdLst>
    <p:notesMasterId r:id="rId15"/>
  </p:notesMasterIdLst>
  <p:handoutMasterIdLst>
    <p:handoutMasterId r:id="rId16"/>
  </p:handoutMasterIdLst>
  <p:sldIdLst>
    <p:sldId id="337" r:id="rId5"/>
    <p:sldId id="344" r:id="rId6"/>
    <p:sldId id="331" r:id="rId7"/>
    <p:sldId id="338" r:id="rId8"/>
    <p:sldId id="339" r:id="rId9"/>
    <p:sldId id="340" r:id="rId10"/>
    <p:sldId id="345" r:id="rId11"/>
    <p:sldId id="341" r:id="rId12"/>
    <p:sldId id="343" r:id="rId13"/>
    <p:sldId id="342" r:id="rId1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8166F"/>
    <a:srgbClr val="38A7B2"/>
    <a:srgbClr val="465359"/>
    <a:srgbClr val="969F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12C8C85-51F0-491E-9774-3900AFEF0FD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308" autoAdjust="0"/>
  </p:normalViewPr>
  <p:slideViewPr>
    <p:cSldViewPr snapToGrid="0" showGuides="1">
      <p:cViewPr varScale="1">
        <p:scale>
          <a:sx n="79" d="100"/>
          <a:sy n="79" d="100"/>
        </p:scale>
        <p:origin x="845" y="62"/>
      </p:cViewPr>
      <p:guideLst/>
    </p:cSldViewPr>
  </p:slideViewPr>
  <p:outlineViewPr>
    <p:cViewPr>
      <p:scale>
        <a:sx n="33" d="100"/>
        <a:sy n="33" d="100"/>
      </p:scale>
      <p:origin x="0" y="-498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757"/>
    </p:cViewPr>
  </p:sorterViewPr>
  <p:notesViewPr>
    <p:cSldViewPr snapToGrid="0">
      <p:cViewPr varScale="1">
        <p:scale>
          <a:sx n="58" d="100"/>
          <a:sy n="58" d="100"/>
        </p:scale>
        <p:origin x="3240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4C3C3A6-B337-4D83-9CDB-B9C35780FF7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C79A68-3D73-4695-8C1E-3CDBCB536D0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B97C6B7-F63D-48F8-8C65-A57506B0F13B}" type="datetimeFigureOut">
              <a:rPr lang="en-US" smtClean="0"/>
              <a:t>5/29/2026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F5045C-A7CE-41D4-85C5-0E9ACEEF9B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9ABD0F-F8EA-4B9F-8647-FC7D4AE3D83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4AB78DD-9481-4863-BCCC-946573546D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0403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C09A0FA-2191-4F92-A1E4-6EB4598AC4EC}" type="datetimeFigureOut">
              <a:rPr lang="en-US" smtClean="0"/>
              <a:t>5/29/2026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63359F2-43EF-4812-9DC0-98C0B1A4068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111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8B720-F6BC-B687-3B1E-B9364A1ED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224E9D-1266-5640-85DE-32D7BD5C35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D92873-4D47-F3DE-8805-796E752F93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AEC432-56D7-C87A-8F66-B16BBD9208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8678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01958-2FE2-B5DB-F99F-CBC1111A3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6A9ED1-EEFA-5848-D967-4115EB403C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57B95D-3C67-17E5-B9E5-4312F7B4A8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A847DC-16F0-10A8-9A64-EF7A92A535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262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1D7A1-5F51-FA85-F736-5C23C3B62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DEAFA1-716A-873F-D9F8-8C6414F085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38F947-8209-30DE-28BE-23A70D6965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180998-0DBC-B1B4-E08B-3901EA8F2F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494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004178-55D1-9D7D-5F64-10408EF96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F8206F-5294-2CBB-B3F9-94B08C7A13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A9C966-78F1-F993-B348-3A9BCA4611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D7E372-09E9-0505-84E6-9D8113D631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9257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5B423-C0F2-14AF-6DA8-9ADCB6529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58A792-9C2E-7343-6C99-2E44E0ED72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ECAFE6-7023-FB03-2AF8-6852A1AD6C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0F8A6D-4C14-914F-776E-1BFE7FEC32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4515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DF7F6-7095-8329-9A57-F5F8A36D9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072586-A18A-91B5-0D5A-2111BEF6C2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77831B-22F1-23A1-0BE1-8A73A6657B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912A78-42FC-180A-E744-4A696E9FF4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789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F3B9D-158F-33B2-518F-D783215F5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BA421E-887D-48BA-37FB-30FC992E7C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1267A3-E353-D25E-1C40-1DBFAEF0DA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D8F0AA-29D7-A078-56E9-4212AF8FD5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0581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61BFD-0B95-76C7-D628-C01D94259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115BB5-C2F8-DCA1-0313-CF01B6FC8B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64297B-51E3-5D28-2B4E-664034E37F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5A5909-808A-B33A-75FD-A1ED4EF64E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4307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735A0-D573-D454-07BE-53F804C69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BB0EA6-8551-8631-DE5F-A0D660C82E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F6202C-888B-56B7-3E7F-E30B88B07C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DAAE65-434B-D97E-9CC0-5F3D7CDF5D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8203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11C867-63A2-B398-9D90-D18C0356D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286DD6-09AB-88EC-6C83-1DD4A48AA9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3ABCEE-37A4-BCA7-644D-0139367128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EA2808-B818-5F92-2C4F-29AAE6F7FD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500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3211D-2336-2DCD-EEF5-7CBEB1C15E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FEE6DD-AF20-FF6B-B886-E51BDBB0EE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D308D9-2ACF-AFA2-B8E9-C9EBD1D3A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EA9FDA-28D6-7125-BF1E-39E309A0A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BBCA26-B484-5876-C4C0-1E78CE2EB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686574"/>
      </p:ext>
    </p:extLst>
  </p:cSld>
  <p:clrMapOvr>
    <a:masterClrMapping/>
  </p:clrMapOvr>
  <p:transition spd="slow">
    <p:fade/>
  </p:transition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DBFB0-9314-B710-F516-6BC4683F3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1640DD-E7B4-BEF9-10C1-CCCE745AE9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AFD186-B07E-1E6F-D9A4-963AEB4C0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ED08A2-D66B-EE20-EEA6-94DC6A4D2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6FB330-CDF7-240C-CDC7-8C131E675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32950"/>
      </p:ext>
    </p:extLst>
  </p:cSld>
  <p:clrMapOvr>
    <a:masterClrMapping/>
  </p:clrMapOvr>
  <p:transition spd="slow">
    <p:fade/>
  </p:transition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DBA6D4-901D-EDAF-CE23-DB817D88C5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0155F9-161B-1637-5F66-110F3E9D85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11818B-2263-5187-198F-E643BD855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3B908D-BDD8-B901-0FCA-AAB9F562F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115D20-1D2C-9E69-12A4-B01DADF48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271490"/>
      </p:ext>
    </p:extLst>
  </p:cSld>
  <p:clrMapOvr>
    <a:masterClrMapping/>
  </p:clrMapOvr>
  <p:transition spd="slow">
    <p:fade/>
  </p:transition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31937252-EACE-4232-855F-5C47E3F8B0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1070901"/>
            <a:ext cx="11265407" cy="1499616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CBA6DBC1-39A1-48A6-8B81-3CD966D06E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8055" y="3103684"/>
            <a:ext cx="11274551" cy="3287971"/>
          </a:xfrm>
          <a:solidFill>
            <a:schemeClr val="accent2"/>
          </a:solidFill>
        </p:spPr>
        <p:txBody>
          <a:bodyPr anchor="t" anchorCtr="0">
            <a:norm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35016517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roduction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9CC542F-D03C-4537-9B6E-7F653B651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878091"/>
            <a:ext cx="3729789" cy="3440485"/>
          </a:xfrm>
        </p:spPr>
        <p:txBody>
          <a:bodyPr tIns="182880" bIns="182880" anchor="ctr" anchorCtr="0">
            <a:noAutofit/>
          </a:bodyPr>
          <a:lstStyle/>
          <a:p>
            <a:r>
              <a:rPr lang="en-US" dirty="0"/>
              <a:t>Click to add title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0F1D2B-CBE7-6279-2158-7A9F3B5D5C6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57200" y="670560"/>
            <a:ext cx="11267440" cy="2139696"/>
          </a:xfrm>
          <a:custGeom>
            <a:avLst/>
            <a:gdLst>
              <a:gd name="connsiteX0" fmla="*/ 3783068 w 11267440"/>
              <a:gd name="connsiteY0" fmla="*/ 0 h 2139696"/>
              <a:gd name="connsiteX1" fmla="*/ 11267440 w 11267440"/>
              <a:gd name="connsiteY1" fmla="*/ 0 h 2139696"/>
              <a:gd name="connsiteX2" fmla="*/ 11267440 w 11267440"/>
              <a:gd name="connsiteY2" fmla="*/ 2139696 h 2139696"/>
              <a:gd name="connsiteX3" fmla="*/ 3783068 w 11267440"/>
              <a:gd name="connsiteY3" fmla="*/ 2139696 h 2139696"/>
              <a:gd name="connsiteX4" fmla="*/ 0 w 11267440"/>
              <a:gd name="connsiteY4" fmla="*/ 0 h 2139696"/>
              <a:gd name="connsiteX5" fmla="*/ 3677799 w 11267440"/>
              <a:gd name="connsiteY5" fmla="*/ 0 h 2139696"/>
              <a:gd name="connsiteX6" fmla="*/ 3677799 w 11267440"/>
              <a:gd name="connsiteY6" fmla="*/ 2139696 h 2139696"/>
              <a:gd name="connsiteX7" fmla="*/ 0 w 11267440"/>
              <a:gd name="connsiteY7" fmla="*/ 2139696 h 2139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67440" h="2139696">
                <a:moveTo>
                  <a:pt x="3783068" y="0"/>
                </a:moveTo>
                <a:lnTo>
                  <a:pt x="11267440" y="0"/>
                </a:lnTo>
                <a:lnTo>
                  <a:pt x="11267440" y="2139696"/>
                </a:lnTo>
                <a:lnTo>
                  <a:pt x="3783068" y="2139696"/>
                </a:lnTo>
                <a:close/>
                <a:moveTo>
                  <a:pt x="0" y="0"/>
                </a:moveTo>
                <a:lnTo>
                  <a:pt x="3677799" y="0"/>
                </a:lnTo>
                <a:lnTo>
                  <a:pt x="3677799" y="2139696"/>
                </a:lnTo>
                <a:lnTo>
                  <a:pt x="0" y="2139696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t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135EE74D-5A60-B83C-5C2D-7B6FEA778FCB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305827" y="2878091"/>
            <a:ext cx="7418813" cy="3440485"/>
          </a:xfrm>
        </p:spPr>
        <p:txBody>
          <a:bodyPr anchor="ctr" anchorCtr="0">
            <a:normAutofit/>
          </a:bodyPr>
          <a:lstStyle>
            <a:lvl1pPr marL="283464" indent="-283464">
              <a:buFont typeface="Arial" panose="020B0604020202020204" pitchFamily="34" charset="0"/>
              <a:buChar char="•"/>
              <a:defRPr/>
            </a:lvl1pPr>
            <a:lvl2pPr marL="283464" indent="-283464">
              <a:buFont typeface="Arial" panose="020B0604020202020204" pitchFamily="34" charset="0"/>
              <a:buChar char="•"/>
              <a:defRPr/>
            </a:lvl2pPr>
            <a:lvl3pPr marL="283464" indent="-283464">
              <a:buFont typeface="Arial" panose="020B0604020202020204" pitchFamily="34" charset="0"/>
              <a:buChar char="•"/>
              <a:defRPr/>
            </a:lvl3pPr>
            <a:lvl4pPr marL="283464" indent="-283464">
              <a:buFont typeface="Arial" panose="020B0604020202020204" pitchFamily="34" charset="0"/>
              <a:buChar char="•"/>
              <a:defRPr/>
            </a:lvl4pPr>
            <a:lvl5pPr marL="283464" indent="-283464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add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BCF1FAD-0BAD-2574-3352-B152DF76C15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EC328E41-645E-D257-FFF3-93344A8E4FA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EF9E45A-6561-C074-14CE-B3B63476D22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672130" y="6423914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166824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CABCA-0685-F458-744E-756DA427F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C490DA-E446-CC82-2686-3EB13C7D3B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91C3E3-9BE5-0834-391C-FAE0E0446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569574-CCC0-CE94-C144-6A956BD7A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12D41B-093C-5709-73EA-D568DAB30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807464"/>
      </p:ext>
    </p:extLst>
  </p:cSld>
  <p:clrMapOvr>
    <a:masterClrMapping/>
  </p:clrMapOvr>
  <p:transition spd="slow">
    <p:fade/>
  </p:transition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D70A0-1515-6EF8-2CD8-EF529B4FC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57DE44-907F-9660-02D2-20AA1A76A0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2D8058-5EF6-C2D3-77AC-A9312CD7F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F8CB23-0C22-87B8-8645-D06FE59A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6C9E1-D425-D4A9-8A6C-C374187D7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72310"/>
      </p:ext>
    </p:extLst>
  </p:cSld>
  <p:clrMapOvr>
    <a:masterClrMapping/>
  </p:clrMapOvr>
  <p:transition spd="slow">
    <p:fade/>
  </p:transition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92DBC-5885-A2D2-7ABA-24581EBC0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B5E549-0913-6CE8-690C-7D4A2EE102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C69838-C260-89C3-7DF6-92F18E0FE8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51FDA1-A196-66D6-DAEB-BA3E42974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74F547-B288-F592-D7F2-6BA611548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293D8A-F6FE-CB1C-11DB-BD1D03586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247766"/>
      </p:ext>
    </p:extLst>
  </p:cSld>
  <p:clrMapOvr>
    <a:masterClrMapping/>
  </p:clrMapOvr>
  <p:transition spd="slow">
    <p:fade/>
  </p:transition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9ED6C-692D-8135-73D5-01401B4CD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D77E03-651E-35CC-EBC0-653782FD20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E5227A-D0D5-4CED-DB8C-CC60418054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3942B5-BACE-CD20-1FA1-BD82157239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E7AE42-3E8E-6F05-AF39-024F4A566A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E889D8-3ECB-E358-0519-32B8C8724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10FBF0-2078-37D9-8A7B-50ECE3396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9C78F7-2DAF-9998-8896-341BC4232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895770"/>
      </p:ext>
    </p:extLst>
  </p:cSld>
  <p:clrMapOvr>
    <a:masterClrMapping/>
  </p:clrMapOvr>
  <p:transition spd="slow">
    <p:fade/>
  </p:transition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260DB-A24E-D1F2-85A9-8BC2D5816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CFA19D-392E-CBA5-F974-FC77363E2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286DE1-8658-3D60-5D7D-DC7979798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9188B1-7FFD-0B98-3E70-C5A936F65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630614"/>
      </p:ext>
    </p:extLst>
  </p:cSld>
  <p:clrMapOvr>
    <a:masterClrMapping/>
  </p:clrMapOvr>
  <p:transition spd="slow">
    <p:fade/>
  </p:transition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7F9FD9-5879-AE35-4B30-397DB683D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68BDD2-E272-7E6E-734E-463446B33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6D14D6-FA82-0F36-5286-2F8B08280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939123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7A0C0-BDA2-4C32-DCE6-CD3CF1124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830B7-EF21-F67C-573A-815BA3D82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7CA8DC-9CD3-7BEE-495D-C7EED70A5D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E25E49-8FEA-35B4-CD9E-ED7D547BA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D1FFD7-F0DA-8FD1-DD06-2FE9D55C4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3A5F3C-F65E-B820-9C6D-AB868565D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968543"/>
      </p:ext>
    </p:extLst>
  </p:cSld>
  <p:clrMapOvr>
    <a:masterClrMapping/>
  </p:clrMapOvr>
  <p:transition spd="slow">
    <p:fade/>
  </p:transition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1D7E-3D2E-58FC-145B-1C52B7842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2D464E-7987-33F6-FAB1-0944D723A6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A6D509-9EE7-81A0-A237-B789CBED9D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4E34B4-846E-3B8C-C141-8B5C0F1B8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99A226-6B96-DD05-8316-40A458D98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870C0B-5554-98C7-366B-27B9D691B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36127"/>
      </p:ext>
    </p:extLst>
  </p:cSld>
  <p:clrMapOvr>
    <a:masterClrMapping/>
  </p:clrMapOvr>
  <p:transition spd="slow">
    <p:fade/>
  </p:transition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2A3ABF-84EF-7556-B43C-0EBCEE8FB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4500ED-46AD-B989-308F-533A9B47D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19EE98-716D-0AE5-B52E-3417EA31AC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687DE-C7A9-49F3-E4F4-D7B63C256F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0486BB-940B-2C3B-D75B-8C3870083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374AD7B-3CF8-64EA-2864-29AB2EDEB1A2}"/>
              </a:ext>
            </a:extLst>
          </p:cNvPr>
          <p:cNvGrpSpPr/>
          <p:nvPr userDrawn="1"/>
        </p:nvGrpSpPr>
        <p:grpSpPr>
          <a:xfrm>
            <a:off x="428696" y="482137"/>
            <a:ext cx="11301155" cy="81191"/>
            <a:chOff x="428696" y="482137"/>
            <a:chExt cx="11301155" cy="8119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F273CCA-BE95-B1D6-02E9-3EE738B0476A}"/>
                </a:ext>
              </a:extLst>
            </p:cNvPr>
            <p:cNvSpPr/>
            <p:nvPr/>
          </p:nvSpPr>
          <p:spPr>
            <a:xfrm flipV="1">
              <a:off x="428696" y="482137"/>
              <a:ext cx="3703321" cy="81191"/>
            </a:xfrm>
            <a:prstGeom prst="rect">
              <a:avLst/>
            </a:prstGeom>
            <a:solidFill>
              <a:schemeClr val="accent3"/>
            </a:solidFill>
            <a:ln w="539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426D75D-CC30-CC8C-6029-DEEF1350E059}"/>
                </a:ext>
              </a:extLst>
            </p:cNvPr>
            <p:cNvSpPr/>
            <p:nvPr/>
          </p:nvSpPr>
          <p:spPr>
            <a:xfrm flipV="1">
              <a:off x="4235926" y="482137"/>
              <a:ext cx="3703321" cy="81191"/>
            </a:xfrm>
            <a:prstGeom prst="rect">
              <a:avLst/>
            </a:prstGeom>
            <a:solidFill>
              <a:schemeClr val="accent1"/>
            </a:solidFill>
            <a:ln w="539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2EDECB7-E550-2C99-D3D8-50ADD88896AA}"/>
                </a:ext>
              </a:extLst>
            </p:cNvPr>
            <p:cNvSpPr/>
            <p:nvPr/>
          </p:nvSpPr>
          <p:spPr>
            <a:xfrm flipV="1">
              <a:off x="8026530" y="482137"/>
              <a:ext cx="3703321" cy="81191"/>
            </a:xfrm>
            <a:prstGeom prst="rect">
              <a:avLst/>
            </a:prstGeom>
            <a:solidFill>
              <a:schemeClr val="accent4"/>
            </a:solidFill>
            <a:ln w="539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19757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835" r:id="rId12"/>
    <p:sldLayoutId id="2147483839" r:id="rId13"/>
  </p:sldLayoutIdLst>
  <p:transition spd="slow">
    <p:fade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pixabay.com/en/paramedic-medical-emergencies-1136916/" TargetMode="Externa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mailto:gbradley@cmcfc.org" TargetMode="External"/><Relationship Id="rId3" Type="http://schemas.openxmlformats.org/officeDocument/2006/relationships/image" Target="../media/image1.png"/><Relationship Id="rId7" Type="http://schemas.openxmlformats.org/officeDocument/2006/relationships/hyperlink" Target="mailto:michealdwyer595@gmail.com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pixabay.com/en/paramedic-medical-emergencies-1136916/" TargetMode="Externa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pixabay.com/en/paramedic-medical-emergencies-1136916/" TargetMode="Externa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pixabay.com/en/paramedic-medical-emergencies-1136916/" TargetMode="Externa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pixabay.com/en/paramedic-medical-emergencies-1136916/" TargetMode="Externa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pixabay.com/en/paramedic-medical-emergencies-1136916/" TargetMode="Externa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pixabay.com/en/paramedic-medical-emergencies-1136916/" TargetMode="Externa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pixabay.com/en/paramedic-medical-emergencies-1136916/" TargetMode="Externa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pixabay.com/en/paramedic-medical-emergencies-1136916/" TargetMode="Externa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pixabay.com/en/paramedic-medical-emergencies-1136916/" TargetMode="Externa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B14E4-2066-292B-1CF2-98B3F858F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6C7141C-F267-00E9-671E-5A7A68B65C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78546" y="2941991"/>
            <a:ext cx="11531924" cy="1484672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endParaRPr lang="en-US" sz="1200" b="1" dirty="0"/>
          </a:p>
          <a:p>
            <a:pPr marL="0" indent="0" algn="ctr">
              <a:buNone/>
            </a:pPr>
            <a:endParaRPr lang="en-US" sz="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92A384-7FA2-25E8-D7D6-18D2CDD8B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099" y="1353503"/>
            <a:ext cx="2966505" cy="773810"/>
          </a:xfrm>
        </p:spPr>
        <p:txBody>
          <a:bodyPr/>
          <a:lstStyle/>
          <a:p>
            <a:r>
              <a:rPr lang="en-US" sz="3600" b="1" dirty="0">
                <a:solidFill>
                  <a:schemeClr val="bg1"/>
                </a:solidFill>
              </a:rPr>
              <a:t>Nebraska EMS </a:t>
            </a:r>
            <a:br>
              <a:rPr lang="en-US" sz="3600" b="1" dirty="0">
                <a:solidFill>
                  <a:schemeClr val="bg1"/>
                </a:solidFill>
              </a:rPr>
            </a:br>
            <a:r>
              <a:rPr lang="en-US" sz="3600" b="1" dirty="0">
                <a:solidFill>
                  <a:schemeClr val="bg1"/>
                </a:solidFill>
              </a:rPr>
              <a:t>Task Force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12" name="Picture 11" descr="Police car red lights in night time">
            <a:extLst>
              <a:ext uri="{FF2B5EF4-FFF2-40B4-BE49-F238E27FC236}">
                <a16:creationId xmlns:a16="http://schemas.microsoft.com/office/drawing/2014/main" id="{798DDAB8-F368-0538-DC40-1A26B2BF9BC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</a:extLst>
          </a:blip>
          <a:srcRect t="22079" r="8557" b="36005"/>
          <a:stretch>
            <a:fillRect/>
          </a:stretch>
        </p:blipFill>
        <p:spPr>
          <a:xfrm>
            <a:off x="457201" y="178923"/>
            <a:ext cx="11267440" cy="24610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A blue and white symbol with a snake on it&#10;&#10;AI-generated content may be incorrect.">
            <a:extLst>
              <a:ext uri="{FF2B5EF4-FFF2-40B4-BE49-F238E27FC236}">
                <a16:creationId xmlns:a16="http://schemas.microsoft.com/office/drawing/2014/main" id="{7D600CF3-16DB-844F-1635-6C638C18A0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092963" y="71191"/>
            <a:ext cx="3044014" cy="29738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5511A34-BE2D-5F1E-CC38-6450109CEDE7}"/>
              </a:ext>
            </a:extLst>
          </p:cNvPr>
          <p:cNvSpPr txBox="1"/>
          <p:nvPr/>
        </p:nvSpPr>
        <p:spPr>
          <a:xfrm>
            <a:off x="457201" y="818360"/>
            <a:ext cx="7048098" cy="1785104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FFFF"/>
                </a:solidFill>
                <a:latin typeface="+mj-lt"/>
              </a:rPr>
              <a:t>  Sustainable</a:t>
            </a:r>
            <a:r>
              <a:rPr lang="en-US" sz="6600" b="1" dirty="0">
                <a:solidFill>
                  <a:srgbClr val="FFFFFF"/>
                </a:solidFill>
              </a:rPr>
              <a:t> EMS!</a:t>
            </a:r>
          </a:p>
          <a:p>
            <a:endParaRPr lang="en-US" sz="4400" b="1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DEFB6A-3476-A2E7-6F91-E25855099376}"/>
              </a:ext>
            </a:extLst>
          </p:cNvPr>
          <p:cNvSpPr txBox="1"/>
          <p:nvPr/>
        </p:nvSpPr>
        <p:spPr>
          <a:xfrm>
            <a:off x="281530" y="3020039"/>
            <a:ext cx="11531923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Sustainable Emergency Medical Service (EMS)</a:t>
            </a:r>
          </a:p>
          <a:p>
            <a:pPr algn="ctr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 Rural Nebraska</a:t>
            </a:r>
          </a:p>
          <a:p>
            <a:pPr algn="ctr"/>
            <a:r>
              <a:rPr lang="en-US" sz="2400" b="1" dirty="0"/>
              <a:t>June 4</a:t>
            </a:r>
            <a:r>
              <a:rPr lang="en-US" sz="2400" b="1" baseline="30000" dirty="0"/>
              <a:t>th</a:t>
            </a:r>
            <a:r>
              <a:rPr lang="en-US" sz="2400" b="1" dirty="0"/>
              <a:t>, 2026 – Nebraska Association of County Officials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9715B4-C0A5-6B97-CBE3-F2EBB7326EB6}"/>
              </a:ext>
            </a:extLst>
          </p:cNvPr>
          <p:cNvSpPr txBox="1"/>
          <p:nvPr/>
        </p:nvSpPr>
        <p:spPr>
          <a:xfrm>
            <a:off x="457201" y="4783497"/>
            <a:ext cx="5063437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Micheal Dwyer </a:t>
            </a:r>
          </a:p>
          <a:p>
            <a:r>
              <a:rPr lang="en-US" sz="2400" b="1" dirty="0"/>
              <a:t>42 Year Firefighter / EMT </a:t>
            </a:r>
          </a:p>
          <a:p>
            <a:r>
              <a:rPr lang="en-US" sz="2400" b="1" dirty="0"/>
              <a:t>Nebraska EMS Policy Advocate</a:t>
            </a:r>
          </a:p>
          <a:p>
            <a:r>
              <a:rPr lang="en-US" sz="2400" b="1" dirty="0"/>
              <a:t>Co-Chair Nebraska EMS Task Force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BCCA39-1685-8524-4D1C-805D7C32D87B}"/>
              </a:ext>
            </a:extLst>
          </p:cNvPr>
          <p:cNvSpPr txBox="1"/>
          <p:nvPr/>
        </p:nvSpPr>
        <p:spPr>
          <a:xfrm>
            <a:off x="6333751" y="4849098"/>
            <a:ext cx="5229509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Gene Bradley – Paramedic ASM</a:t>
            </a:r>
          </a:p>
          <a:p>
            <a:r>
              <a:rPr lang="en-US" sz="2400" b="1" dirty="0"/>
              <a:t>Director of Emergency Services</a:t>
            </a:r>
          </a:p>
          <a:p>
            <a:r>
              <a:rPr lang="en-US" sz="2400" b="1" dirty="0"/>
              <a:t>Falls City Community Hospital </a:t>
            </a:r>
          </a:p>
          <a:p>
            <a:r>
              <a:rPr lang="en-US" sz="2400" b="1" dirty="0"/>
              <a:t>Member Nebraska EMS Task Force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121066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4BFE4-543E-3C45-09DA-18B041094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8F4AFC0-822C-075F-B824-6B1C344B76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78546" y="2941991"/>
            <a:ext cx="11531924" cy="1484672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endParaRPr lang="en-US" sz="1200" b="1" dirty="0"/>
          </a:p>
          <a:p>
            <a:pPr marL="0" indent="0" algn="ctr">
              <a:buNone/>
            </a:pPr>
            <a:endParaRPr lang="en-US" sz="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C4B2CA-0A86-C914-101C-22022159C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099" y="1353503"/>
            <a:ext cx="2966505" cy="773810"/>
          </a:xfrm>
        </p:spPr>
        <p:txBody>
          <a:bodyPr/>
          <a:lstStyle/>
          <a:p>
            <a:r>
              <a:rPr lang="en-US" sz="3600" b="1" dirty="0">
                <a:solidFill>
                  <a:schemeClr val="bg1"/>
                </a:solidFill>
              </a:rPr>
              <a:t>Nebraska EMS </a:t>
            </a:r>
            <a:br>
              <a:rPr lang="en-US" sz="3600" b="1" dirty="0">
                <a:solidFill>
                  <a:schemeClr val="bg1"/>
                </a:solidFill>
              </a:rPr>
            </a:br>
            <a:r>
              <a:rPr lang="en-US" sz="3600" b="1" dirty="0">
                <a:solidFill>
                  <a:schemeClr val="bg1"/>
                </a:solidFill>
              </a:rPr>
              <a:t>Task Force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12" name="Picture 11" descr="Police car red lights in night time">
            <a:extLst>
              <a:ext uri="{FF2B5EF4-FFF2-40B4-BE49-F238E27FC236}">
                <a16:creationId xmlns:a16="http://schemas.microsoft.com/office/drawing/2014/main" id="{1203E488-6297-B7C9-9B0E-7F020E7B1FA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</a:extLst>
          </a:blip>
          <a:srcRect t="22079" r="8557" b="36005"/>
          <a:stretch>
            <a:fillRect/>
          </a:stretch>
        </p:blipFill>
        <p:spPr>
          <a:xfrm>
            <a:off x="457201" y="178923"/>
            <a:ext cx="11267440" cy="24610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A blue and white symbol with a snake on it&#10;&#10;AI-generated content may be incorrect.">
            <a:extLst>
              <a:ext uri="{FF2B5EF4-FFF2-40B4-BE49-F238E27FC236}">
                <a16:creationId xmlns:a16="http://schemas.microsoft.com/office/drawing/2014/main" id="{F63D36B9-B67C-325A-4062-11913018DA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092963" y="71191"/>
            <a:ext cx="3044014" cy="29738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A88722A-61D1-B700-7D62-85D2609E9641}"/>
              </a:ext>
            </a:extLst>
          </p:cNvPr>
          <p:cNvSpPr txBox="1"/>
          <p:nvPr/>
        </p:nvSpPr>
        <p:spPr>
          <a:xfrm>
            <a:off x="457201" y="818360"/>
            <a:ext cx="7048098" cy="1785104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FFFF"/>
                </a:solidFill>
                <a:latin typeface="+mj-lt"/>
              </a:rPr>
              <a:t>  Sustainable</a:t>
            </a:r>
            <a:r>
              <a:rPr lang="en-US" sz="6600" b="1" dirty="0">
                <a:solidFill>
                  <a:srgbClr val="FFFFFF"/>
                </a:solidFill>
              </a:rPr>
              <a:t> EMS!</a:t>
            </a:r>
          </a:p>
          <a:p>
            <a:endParaRPr lang="en-US" sz="4400" b="1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17A9B9-3131-6E19-FADC-FED5544A9EB6}"/>
              </a:ext>
            </a:extLst>
          </p:cNvPr>
          <p:cNvSpPr txBox="1"/>
          <p:nvPr/>
        </p:nvSpPr>
        <p:spPr>
          <a:xfrm>
            <a:off x="281530" y="2941383"/>
            <a:ext cx="1153192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Sustainable Emergency Medical Service</a:t>
            </a:r>
          </a:p>
          <a:p>
            <a:pPr algn="ctr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 Rural Nebraska</a:t>
            </a:r>
          </a:p>
          <a:p>
            <a:pPr algn="ctr"/>
            <a:r>
              <a:rPr lang="en-US" sz="2400" b="1" dirty="0"/>
              <a:t>June 4</a:t>
            </a:r>
            <a:r>
              <a:rPr lang="en-US" sz="2400" b="1" baseline="30000" dirty="0"/>
              <a:t>th</a:t>
            </a:r>
            <a:r>
              <a:rPr lang="en-US" sz="2400" b="1" dirty="0"/>
              <a:t>, 2026 – Nebraska Association of County Officials</a:t>
            </a:r>
          </a:p>
          <a:p>
            <a:pPr marL="0" indent="0" algn="ctr">
              <a:buNone/>
            </a:pPr>
            <a:endParaRPr lang="en-US" sz="4000" b="1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6150E6-1BB1-8029-FDB0-37428F4AEFA8}"/>
              </a:ext>
            </a:extLst>
          </p:cNvPr>
          <p:cNvSpPr txBox="1"/>
          <p:nvPr/>
        </p:nvSpPr>
        <p:spPr>
          <a:xfrm>
            <a:off x="457201" y="4881817"/>
            <a:ext cx="512864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Micheal Dwyer </a:t>
            </a:r>
          </a:p>
          <a:p>
            <a:r>
              <a:rPr lang="en-US" sz="2800" b="1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michealdwyer595@gmail.com</a:t>
            </a:r>
            <a:endParaRPr lang="en-US" sz="2800" b="1" dirty="0"/>
          </a:p>
          <a:p>
            <a:r>
              <a:rPr lang="en-US" sz="2800" b="1" dirty="0"/>
              <a:t>402-720-0071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3DC9F0-9981-CBAD-661D-35C8D00ACDE8}"/>
              </a:ext>
            </a:extLst>
          </p:cNvPr>
          <p:cNvSpPr txBox="1"/>
          <p:nvPr/>
        </p:nvSpPr>
        <p:spPr>
          <a:xfrm>
            <a:off x="6333751" y="4868762"/>
            <a:ext cx="371481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Gene Bradley</a:t>
            </a:r>
          </a:p>
          <a:p>
            <a:r>
              <a:rPr lang="en-US" sz="2800" b="1" u="sng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gbradley@cmcfc.org</a:t>
            </a:r>
            <a:endParaRPr lang="en-US" sz="2800" b="1" u="sng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947277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39424-D10E-36FC-F788-02C39D32F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B85A6E4-98A3-7C87-7D51-F442F94550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78546" y="2941991"/>
            <a:ext cx="11531924" cy="1484672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endParaRPr lang="en-US" sz="1200" b="1" dirty="0"/>
          </a:p>
          <a:p>
            <a:pPr marL="0" indent="0" algn="ctr">
              <a:buNone/>
            </a:pPr>
            <a:endParaRPr lang="en-US" sz="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F8CDA-8462-8634-728D-41753A096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099" y="1353503"/>
            <a:ext cx="2966505" cy="773810"/>
          </a:xfrm>
        </p:spPr>
        <p:txBody>
          <a:bodyPr/>
          <a:lstStyle/>
          <a:p>
            <a:r>
              <a:rPr lang="en-US" sz="3600" b="1" dirty="0">
                <a:solidFill>
                  <a:schemeClr val="bg1"/>
                </a:solidFill>
              </a:rPr>
              <a:t>Nebraska EMS </a:t>
            </a:r>
            <a:br>
              <a:rPr lang="en-US" sz="3600" b="1" dirty="0">
                <a:solidFill>
                  <a:schemeClr val="bg1"/>
                </a:solidFill>
              </a:rPr>
            </a:br>
            <a:r>
              <a:rPr lang="en-US" sz="3600" b="1" dirty="0">
                <a:solidFill>
                  <a:schemeClr val="bg1"/>
                </a:solidFill>
              </a:rPr>
              <a:t>Task Force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12" name="Picture 11" descr="Police car red lights in night time">
            <a:extLst>
              <a:ext uri="{FF2B5EF4-FFF2-40B4-BE49-F238E27FC236}">
                <a16:creationId xmlns:a16="http://schemas.microsoft.com/office/drawing/2014/main" id="{D917118D-BC40-188F-7C0F-8452DC9E279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</a:extLst>
          </a:blip>
          <a:srcRect t="22079" r="8557" b="36005"/>
          <a:stretch>
            <a:fillRect/>
          </a:stretch>
        </p:blipFill>
        <p:spPr>
          <a:xfrm>
            <a:off x="457201" y="178923"/>
            <a:ext cx="11267440" cy="24610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A blue and white symbol with a snake on it&#10;&#10;AI-generated content may be incorrect.">
            <a:extLst>
              <a:ext uri="{FF2B5EF4-FFF2-40B4-BE49-F238E27FC236}">
                <a16:creationId xmlns:a16="http://schemas.microsoft.com/office/drawing/2014/main" id="{8E26D9C0-5A04-22EE-39EC-C879DE3B0C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092963" y="71191"/>
            <a:ext cx="3044014" cy="29738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2FA00D7-24F2-CC88-AE62-723FD6206D4A}"/>
              </a:ext>
            </a:extLst>
          </p:cNvPr>
          <p:cNvSpPr txBox="1"/>
          <p:nvPr/>
        </p:nvSpPr>
        <p:spPr>
          <a:xfrm>
            <a:off x="457201" y="818360"/>
            <a:ext cx="7048098" cy="1785104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FFFF"/>
                </a:solidFill>
                <a:latin typeface="+mj-lt"/>
              </a:rPr>
              <a:t>  Sustainable</a:t>
            </a:r>
            <a:r>
              <a:rPr lang="en-US" sz="6600" b="1" dirty="0">
                <a:solidFill>
                  <a:srgbClr val="FFFFFF"/>
                </a:solidFill>
              </a:rPr>
              <a:t> EMS!</a:t>
            </a:r>
            <a:endParaRPr lang="en-US" sz="5400" b="1" dirty="0">
              <a:solidFill>
                <a:srgbClr val="FFFFFF"/>
              </a:solidFill>
            </a:endParaRPr>
          </a:p>
          <a:p>
            <a:endParaRPr lang="en-US" sz="4400" b="1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E5A0D1-C946-96D0-1D79-E27089593860}"/>
              </a:ext>
            </a:extLst>
          </p:cNvPr>
          <p:cNvSpPr txBox="1"/>
          <p:nvPr/>
        </p:nvSpPr>
        <p:spPr>
          <a:xfrm>
            <a:off x="281206" y="3246186"/>
            <a:ext cx="11531923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4400" b="1" i="1" dirty="0"/>
              <a:t>The Challenge:</a:t>
            </a:r>
          </a:p>
          <a:p>
            <a:pPr algn="ctr"/>
            <a:r>
              <a:rPr lang="en-US" sz="4000" b="1" i="1" dirty="0"/>
              <a:t>Calls are up - the number of responders is down!</a:t>
            </a:r>
          </a:p>
          <a:p>
            <a:pPr algn="ctr"/>
            <a:r>
              <a:rPr lang="en-US" sz="4000" b="1" i="1" dirty="0"/>
              <a:t>Access to life saving care is limited!</a:t>
            </a:r>
          </a:p>
          <a:p>
            <a:pPr algn="ctr"/>
            <a:r>
              <a:rPr lang="en-US" sz="4000" b="1" i="1" dirty="0"/>
              <a:t>Funding and support is limited at best…</a:t>
            </a:r>
          </a:p>
        </p:txBody>
      </p:sp>
    </p:spTree>
    <p:extLst>
      <p:ext uri="{BB962C8B-B14F-4D97-AF65-F5344CB8AC3E}">
        <p14:creationId xmlns:p14="http://schemas.microsoft.com/office/powerpoint/2010/main" val="3656461280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1A7F5-9423-44F4-4FDF-5283FAE3F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5A48B14-4471-AE43-8BEA-66698F3906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78546" y="2941991"/>
            <a:ext cx="11531924" cy="1484672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endParaRPr lang="en-US" sz="1200" b="1" dirty="0"/>
          </a:p>
          <a:p>
            <a:pPr marL="0" indent="0" algn="ctr">
              <a:buNone/>
            </a:pPr>
            <a:endParaRPr lang="en-US" sz="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F44472-A57D-41A1-3F29-8CECECDB5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099" y="1353503"/>
            <a:ext cx="2966505" cy="773810"/>
          </a:xfrm>
        </p:spPr>
        <p:txBody>
          <a:bodyPr/>
          <a:lstStyle/>
          <a:p>
            <a:r>
              <a:rPr lang="en-US" sz="3600" b="1" dirty="0">
                <a:solidFill>
                  <a:schemeClr val="bg1"/>
                </a:solidFill>
              </a:rPr>
              <a:t>Nebraska EMS </a:t>
            </a:r>
            <a:br>
              <a:rPr lang="en-US" sz="3600" b="1" dirty="0">
                <a:solidFill>
                  <a:schemeClr val="bg1"/>
                </a:solidFill>
              </a:rPr>
            </a:br>
            <a:r>
              <a:rPr lang="en-US" sz="3600" b="1" dirty="0">
                <a:solidFill>
                  <a:schemeClr val="bg1"/>
                </a:solidFill>
              </a:rPr>
              <a:t>Task Force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12" name="Picture 11" descr="Police car red lights in night time">
            <a:extLst>
              <a:ext uri="{FF2B5EF4-FFF2-40B4-BE49-F238E27FC236}">
                <a16:creationId xmlns:a16="http://schemas.microsoft.com/office/drawing/2014/main" id="{957EFCDC-B7AA-791B-CFF8-B7643F311F6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</a:extLst>
          </a:blip>
          <a:srcRect t="22079" r="8557" b="36005"/>
          <a:stretch>
            <a:fillRect/>
          </a:stretch>
        </p:blipFill>
        <p:spPr>
          <a:xfrm>
            <a:off x="457201" y="178923"/>
            <a:ext cx="11267440" cy="24610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A blue and white symbol with a snake on it&#10;&#10;AI-generated content may be incorrect.">
            <a:extLst>
              <a:ext uri="{FF2B5EF4-FFF2-40B4-BE49-F238E27FC236}">
                <a16:creationId xmlns:a16="http://schemas.microsoft.com/office/drawing/2014/main" id="{350A2F4D-8B7E-6845-AAA3-F122F11EE5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092963" y="71191"/>
            <a:ext cx="3044014" cy="29738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CC4B701-E2BE-019D-8A88-325B593F7D23}"/>
              </a:ext>
            </a:extLst>
          </p:cNvPr>
          <p:cNvSpPr txBox="1"/>
          <p:nvPr/>
        </p:nvSpPr>
        <p:spPr>
          <a:xfrm>
            <a:off x="457201" y="818360"/>
            <a:ext cx="7048098" cy="1785104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FFFF"/>
                </a:solidFill>
                <a:latin typeface="+mj-lt"/>
              </a:rPr>
              <a:t>  Sustainable</a:t>
            </a:r>
            <a:r>
              <a:rPr lang="en-US" sz="6600" b="1" dirty="0">
                <a:solidFill>
                  <a:srgbClr val="FFFFFF"/>
                </a:solidFill>
              </a:rPr>
              <a:t> EMS!</a:t>
            </a:r>
            <a:endParaRPr lang="en-US" sz="5400" b="1" dirty="0">
              <a:solidFill>
                <a:srgbClr val="FFFFFF"/>
              </a:solidFill>
            </a:endParaRPr>
          </a:p>
          <a:p>
            <a:endParaRPr lang="en-US" sz="4400" b="1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40420A-6159-CA21-A2F0-7000FD9B9AAD}"/>
              </a:ext>
            </a:extLst>
          </p:cNvPr>
          <p:cNvSpPr txBox="1"/>
          <p:nvPr/>
        </p:nvSpPr>
        <p:spPr>
          <a:xfrm>
            <a:off x="281530" y="2701784"/>
            <a:ext cx="11531923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i="1" dirty="0"/>
              <a:t>The Landscape:</a:t>
            </a:r>
            <a:r>
              <a:rPr lang="en-US" dirty="0"/>
              <a:t> </a:t>
            </a:r>
            <a:endParaRPr lang="en-US" sz="8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800" dirty="0"/>
              <a:t>Nebraska Statute 38-1203: “</a:t>
            </a:r>
            <a:r>
              <a:rPr lang="en-US" sz="2800" b="1" dirty="0"/>
              <a:t>establishes that out-of-hospital emergency care is a </a:t>
            </a:r>
            <a:r>
              <a:rPr lang="en-US" sz="2800" b="1" i="1" u="sng" dirty="0"/>
              <a:t>primary</a:t>
            </a:r>
            <a:r>
              <a:rPr lang="en-US" sz="2800" b="1" dirty="0"/>
              <a:t>, </a:t>
            </a:r>
            <a:r>
              <a:rPr lang="en-US" sz="2800" b="1" i="1" u="sng" dirty="0"/>
              <a:t>essential</a:t>
            </a:r>
            <a:r>
              <a:rPr lang="en-US" sz="2800" b="1" dirty="0"/>
              <a:t> </a:t>
            </a:r>
            <a:r>
              <a:rPr lang="en-US" sz="2800" b="1" i="1" u="sng" dirty="0"/>
              <a:t>health care </a:t>
            </a:r>
            <a:r>
              <a:rPr lang="en-US" sz="2800" b="1" dirty="0"/>
              <a:t>service.”</a:t>
            </a:r>
          </a:p>
          <a:p>
            <a:pPr algn="ctr"/>
            <a:endParaRPr lang="en-US" sz="1200" b="1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800" b="1" dirty="0"/>
              <a:t>EMS is a </a:t>
            </a:r>
            <a:r>
              <a:rPr lang="en-US" sz="2800" b="1" i="1" u="sng" dirty="0"/>
              <a:t>primary</a:t>
            </a:r>
            <a:r>
              <a:rPr lang="en-US" sz="2800" b="1" dirty="0"/>
              <a:t> piece of Nebraska’s First Responder (911) network!</a:t>
            </a:r>
          </a:p>
          <a:p>
            <a:pPr algn="ctr"/>
            <a:endParaRPr lang="en-US" sz="1200" b="1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800" b="1" dirty="0"/>
              <a:t>EMS is an </a:t>
            </a:r>
            <a:r>
              <a:rPr lang="en-US" sz="2800" b="1" i="1" u="sng" dirty="0"/>
              <a:t>essential</a:t>
            </a:r>
            <a:r>
              <a:rPr lang="en-US" sz="2800" b="1" dirty="0"/>
              <a:t> piece of the Healthcare System.</a:t>
            </a:r>
          </a:p>
          <a:p>
            <a:pPr algn="ctr"/>
            <a:endParaRPr lang="en-US" sz="1200" b="1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800" b="1" dirty="0"/>
              <a:t>Citizens and visitors to Nebraska assume that when they call 911 with a medical emergency – </a:t>
            </a:r>
            <a:r>
              <a:rPr lang="en-US" sz="2800" b="1" i="1" u="sng" dirty="0"/>
              <a:t>someone is coming to help them</a:t>
            </a:r>
            <a:r>
              <a:rPr lang="en-US" sz="2800" b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480581635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3037E6-BC9A-89E2-4C21-C0D444293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16C1E67-FDA6-D1D3-DF13-E53F883AF8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78546" y="2941991"/>
            <a:ext cx="11531924" cy="1484672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endParaRPr lang="en-US" sz="1200" b="1" dirty="0"/>
          </a:p>
          <a:p>
            <a:pPr marL="0" indent="0" algn="ctr">
              <a:buNone/>
            </a:pPr>
            <a:endParaRPr lang="en-US" sz="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79D8D5-B5B0-FFCC-41B7-B91E00B3B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099" y="1353503"/>
            <a:ext cx="2966505" cy="773810"/>
          </a:xfrm>
        </p:spPr>
        <p:txBody>
          <a:bodyPr/>
          <a:lstStyle/>
          <a:p>
            <a:r>
              <a:rPr lang="en-US" sz="3600" b="1" dirty="0">
                <a:solidFill>
                  <a:schemeClr val="bg1"/>
                </a:solidFill>
              </a:rPr>
              <a:t>Nebraska EMS </a:t>
            </a:r>
            <a:br>
              <a:rPr lang="en-US" sz="3600" b="1" dirty="0">
                <a:solidFill>
                  <a:schemeClr val="bg1"/>
                </a:solidFill>
              </a:rPr>
            </a:br>
            <a:r>
              <a:rPr lang="en-US" sz="3600" b="1" dirty="0">
                <a:solidFill>
                  <a:schemeClr val="bg1"/>
                </a:solidFill>
              </a:rPr>
              <a:t>Task Force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12" name="Picture 11" descr="Police car red lights in night time">
            <a:extLst>
              <a:ext uri="{FF2B5EF4-FFF2-40B4-BE49-F238E27FC236}">
                <a16:creationId xmlns:a16="http://schemas.microsoft.com/office/drawing/2014/main" id="{EFA5C64C-70F3-36A9-6A28-517B0DD52D1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</a:extLst>
          </a:blip>
          <a:srcRect t="22079" r="8557" b="36005"/>
          <a:stretch>
            <a:fillRect/>
          </a:stretch>
        </p:blipFill>
        <p:spPr>
          <a:xfrm>
            <a:off x="457201" y="178923"/>
            <a:ext cx="11267440" cy="24610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A blue and white symbol with a snake on it&#10;&#10;AI-generated content may be incorrect.">
            <a:extLst>
              <a:ext uri="{FF2B5EF4-FFF2-40B4-BE49-F238E27FC236}">
                <a16:creationId xmlns:a16="http://schemas.microsoft.com/office/drawing/2014/main" id="{78D036D7-3D73-9B66-EA6F-B8210A9079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092963" y="71191"/>
            <a:ext cx="3044014" cy="29738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1CABA13-72CA-9CE6-B743-173FAAA6F745}"/>
              </a:ext>
            </a:extLst>
          </p:cNvPr>
          <p:cNvSpPr txBox="1"/>
          <p:nvPr/>
        </p:nvSpPr>
        <p:spPr>
          <a:xfrm>
            <a:off x="457201" y="818360"/>
            <a:ext cx="7048098" cy="1785104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FFFF"/>
                </a:solidFill>
                <a:latin typeface="+mj-lt"/>
              </a:rPr>
              <a:t>  Sustainable</a:t>
            </a:r>
            <a:r>
              <a:rPr lang="en-US" sz="6600" b="1" dirty="0">
                <a:solidFill>
                  <a:srgbClr val="FFFFFF"/>
                </a:solidFill>
              </a:rPr>
              <a:t> EMS!</a:t>
            </a:r>
            <a:endParaRPr lang="en-US" sz="5400" b="1" dirty="0">
              <a:solidFill>
                <a:srgbClr val="FFFFFF"/>
              </a:solidFill>
            </a:endParaRPr>
          </a:p>
          <a:p>
            <a:endParaRPr lang="en-US" sz="4400" b="1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BD2870-576A-D2BA-92E0-A9CE391E13AB}"/>
              </a:ext>
            </a:extLst>
          </p:cNvPr>
          <p:cNvSpPr txBox="1"/>
          <p:nvPr/>
        </p:nvSpPr>
        <p:spPr>
          <a:xfrm>
            <a:off x="281206" y="3246186"/>
            <a:ext cx="11531923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i="1" dirty="0"/>
              <a:t>The Goal:</a:t>
            </a:r>
          </a:p>
          <a:p>
            <a:pPr algn="ctr"/>
            <a:r>
              <a:rPr lang="en-US" sz="4000" b="1" i="1" dirty="0"/>
              <a:t>Consistent delivery of rapid, high quality, </a:t>
            </a:r>
          </a:p>
          <a:p>
            <a:pPr algn="ctr"/>
            <a:r>
              <a:rPr lang="en-US" sz="4000" b="1" i="1" dirty="0"/>
              <a:t>patient specific, medical care and transport </a:t>
            </a:r>
          </a:p>
          <a:p>
            <a:pPr algn="ctr"/>
            <a:r>
              <a:rPr lang="en-US" sz="4000" b="1" i="1" dirty="0"/>
              <a:t>for the front lines of rural medicine!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199753160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415F8-C85B-CF3B-E6D1-37C894531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17A6C89-C090-31E8-8D15-95C5E6347E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78546" y="2941991"/>
            <a:ext cx="11531924" cy="1484672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endParaRPr lang="en-US" sz="1200" b="1" dirty="0"/>
          </a:p>
          <a:p>
            <a:pPr marL="0" indent="0" algn="ctr">
              <a:buNone/>
            </a:pPr>
            <a:endParaRPr lang="en-US" sz="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A52C09-4ADA-5EC0-B6B7-9F16C9E11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099" y="1353503"/>
            <a:ext cx="2966505" cy="773810"/>
          </a:xfrm>
        </p:spPr>
        <p:txBody>
          <a:bodyPr/>
          <a:lstStyle/>
          <a:p>
            <a:r>
              <a:rPr lang="en-US" sz="3600" b="1" dirty="0">
                <a:solidFill>
                  <a:schemeClr val="bg1"/>
                </a:solidFill>
              </a:rPr>
              <a:t>Nebraska EMS </a:t>
            </a:r>
            <a:br>
              <a:rPr lang="en-US" sz="3600" b="1" dirty="0">
                <a:solidFill>
                  <a:schemeClr val="bg1"/>
                </a:solidFill>
              </a:rPr>
            </a:br>
            <a:r>
              <a:rPr lang="en-US" sz="3600" b="1" dirty="0">
                <a:solidFill>
                  <a:schemeClr val="bg1"/>
                </a:solidFill>
              </a:rPr>
              <a:t>Task Force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12" name="Picture 11" descr="Police car red lights in night time">
            <a:extLst>
              <a:ext uri="{FF2B5EF4-FFF2-40B4-BE49-F238E27FC236}">
                <a16:creationId xmlns:a16="http://schemas.microsoft.com/office/drawing/2014/main" id="{0E25411D-DD13-5AD9-1724-C873A632594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</a:extLst>
          </a:blip>
          <a:srcRect t="22079" r="8557" b="36005"/>
          <a:stretch>
            <a:fillRect/>
          </a:stretch>
        </p:blipFill>
        <p:spPr>
          <a:xfrm>
            <a:off x="457201" y="178923"/>
            <a:ext cx="11267440" cy="24610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A blue and white symbol with a snake on it&#10;&#10;AI-generated content may be incorrect.">
            <a:extLst>
              <a:ext uri="{FF2B5EF4-FFF2-40B4-BE49-F238E27FC236}">
                <a16:creationId xmlns:a16="http://schemas.microsoft.com/office/drawing/2014/main" id="{0F38397A-B2D6-5E37-B54F-2FB11F6213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092963" y="71191"/>
            <a:ext cx="3044014" cy="29738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63AE3E3-B888-B508-2DFC-7E057F22E3E7}"/>
              </a:ext>
            </a:extLst>
          </p:cNvPr>
          <p:cNvSpPr txBox="1"/>
          <p:nvPr/>
        </p:nvSpPr>
        <p:spPr>
          <a:xfrm>
            <a:off x="457201" y="818360"/>
            <a:ext cx="7048098" cy="1785104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FFFF"/>
                </a:solidFill>
                <a:latin typeface="+mj-lt"/>
              </a:rPr>
              <a:t>  Sustainable</a:t>
            </a:r>
            <a:r>
              <a:rPr lang="en-US" sz="6600" b="1" dirty="0">
                <a:solidFill>
                  <a:srgbClr val="FFFFFF"/>
                </a:solidFill>
              </a:rPr>
              <a:t> EMS!</a:t>
            </a:r>
            <a:endParaRPr lang="en-US" sz="5400" b="1" dirty="0">
              <a:solidFill>
                <a:srgbClr val="FFFFFF"/>
              </a:solidFill>
            </a:endParaRPr>
          </a:p>
          <a:p>
            <a:endParaRPr lang="en-US" sz="4400" b="1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9E89F9-38B9-F1AB-B19F-6063490011D3}"/>
              </a:ext>
            </a:extLst>
          </p:cNvPr>
          <p:cNvSpPr txBox="1"/>
          <p:nvPr/>
        </p:nvSpPr>
        <p:spPr>
          <a:xfrm>
            <a:off x="958481" y="3279458"/>
            <a:ext cx="10540018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i="1" dirty="0"/>
              <a:t>The Plan:</a:t>
            </a:r>
          </a:p>
          <a:p>
            <a:pPr algn="ctr"/>
            <a:endParaRPr lang="en-US" sz="1200" b="1" i="1" dirty="0"/>
          </a:p>
          <a:p>
            <a:pPr algn="ctr"/>
            <a:r>
              <a:rPr lang="en-US" sz="4000" b="1" i="1" dirty="0"/>
              <a:t>A Regional Support Network to provide</a:t>
            </a:r>
          </a:p>
          <a:p>
            <a:pPr algn="ctr"/>
            <a:r>
              <a:rPr lang="en-US" sz="4000" b="1" i="1" dirty="0"/>
              <a:t>Staffing, Training and Operational Support</a:t>
            </a:r>
          </a:p>
          <a:p>
            <a:pPr algn="ctr"/>
            <a:r>
              <a:rPr lang="en-US" sz="4000" b="1" i="1" dirty="0"/>
              <a:t>for existing EMS agencies.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07098065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E0577-51D7-2009-A9C5-3F71BF570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A36B1FA-DDA8-6F5E-F974-3E53BE7843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78546" y="2941991"/>
            <a:ext cx="11531924" cy="1484672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endParaRPr lang="en-US" sz="1200" b="1" dirty="0"/>
          </a:p>
          <a:p>
            <a:pPr marL="0" indent="0" algn="ctr">
              <a:buNone/>
            </a:pPr>
            <a:endParaRPr lang="en-US" sz="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84597C-29AF-8675-D3DF-131535771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099" y="1353503"/>
            <a:ext cx="2966505" cy="773810"/>
          </a:xfrm>
        </p:spPr>
        <p:txBody>
          <a:bodyPr/>
          <a:lstStyle/>
          <a:p>
            <a:r>
              <a:rPr lang="en-US" sz="3600" b="1" dirty="0">
                <a:solidFill>
                  <a:schemeClr val="bg1"/>
                </a:solidFill>
              </a:rPr>
              <a:t>Nebraska EMS </a:t>
            </a:r>
            <a:br>
              <a:rPr lang="en-US" sz="3600" b="1" dirty="0">
                <a:solidFill>
                  <a:schemeClr val="bg1"/>
                </a:solidFill>
              </a:rPr>
            </a:br>
            <a:r>
              <a:rPr lang="en-US" sz="3600" b="1" dirty="0">
                <a:solidFill>
                  <a:schemeClr val="bg1"/>
                </a:solidFill>
              </a:rPr>
              <a:t>Task Force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12" name="Picture 11" descr="Police car red lights in night time">
            <a:extLst>
              <a:ext uri="{FF2B5EF4-FFF2-40B4-BE49-F238E27FC236}">
                <a16:creationId xmlns:a16="http://schemas.microsoft.com/office/drawing/2014/main" id="{E9DD60D9-9C62-8292-3AF4-E06F5F6ED0D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</a:extLst>
          </a:blip>
          <a:srcRect t="22079" r="8557" b="36005"/>
          <a:stretch>
            <a:fillRect/>
          </a:stretch>
        </p:blipFill>
        <p:spPr>
          <a:xfrm>
            <a:off x="457201" y="178923"/>
            <a:ext cx="11267440" cy="24610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A blue and white symbol with a snake on it&#10;&#10;AI-generated content may be incorrect.">
            <a:extLst>
              <a:ext uri="{FF2B5EF4-FFF2-40B4-BE49-F238E27FC236}">
                <a16:creationId xmlns:a16="http://schemas.microsoft.com/office/drawing/2014/main" id="{4B1DDA9A-75EB-C006-7172-180FD25544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092963" y="71191"/>
            <a:ext cx="3044014" cy="29738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3281107-288C-D965-4E75-BD4249F064B6}"/>
              </a:ext>
            </a:extLst>
          </p:cNvPr>
          <p:cNvSpPr txBox="1"/>
          <p:nvPr/>
        </p:nvSpPr>
        <p:spPr>
          <a:xfrm>
            <a:off x="457201" y="818360"/>
            <a:ext cx="7048098" cy="1785104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FFFF"/>
                </a:solidFill>
                <a:latin typeface="+mj-lt"/>
              </a:rPr>
              <a:t>  Sustainable</a:t>
            </a:r>
            <a:r>
              <a:rPr lang="en-US" sz="6600" b="1" dirty="0">
                <a:solidFill>
                  <a:srgbClr val="FFFFFF"/>
                </a:solidFill>
              </a:rPr>
              <a:t> EMS!</a:t>
            </a:r>
            <a:endParaRPr lang="en-US" sz="5400" b="1" dirty="0">
              <a:solidFill>
                <a:srgbClr val="FFFFFF"/>
              </a:solidFill>
            </a:endParaRPr>
          </a:p>
          <a:p>
            <a:endParaRPr lang="en-US" sz="4400" b="1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BE766B-0C50-DFEA-79CF-2732F473AFF1}"/>
              </a:ext>
            </a:extLst>
          </p:cNvPr>
          <p:cNvSpPr txBox="1"/>
          <p:nvPr/>
        </p:nvSpPr>
        <p:spPr>
          <a:xfrm>
            <a:off x="798099" y="3269626"/>
            <a:ext cx="10199119" cy="3339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The</a:t>
            </a:r>
            <a:r>
              <a:rPr lang="en-US" sz="4400" b="1" i="1" dirty="0"/>
              <a:t> Opportunity!</a:t>
            </a:r>
          </a:p>
          <a:p>
            <a:pPr algn="ctr">
              <a:spcAft>
                <a:spcPts val="600"/>
              </a:spcAft>
            </a:pPr>
            <a:r>
              <a:rPr lang="en-US" sz="4400" b="1" dirty="0"/>
              <a:t>The Rural Health Transformation Fund!</a:t>
            </a:r>
          </a:p>
          <a:p>
            <a:pPr algn="ctr">
              <a:spcAft>
                <a:spcPts val="600"/>
              </a:spcAft>
            </a:pPr>
            <a:r>
              <a:rPr lang="en-US" sz="3600" dirty="0"/>
              <a:t>$</a:t>
            </a:r>
            <a:r>
              <a:rPr lang="en-US" sz="3600" b="1" dirty="0"/>
              <a:t>50 </a:t>
            </a:r>
            <a:r>
              <a:rPr lang="en-US" sz="3600" b="1" i="1" u="sng" dirty="0"/>
              <a:t>Billion </a:t>
            </a:r>
            <a:r>
              <a:rPr lang="en-US" sz="3600" u="sng" dirty="0"/>
              <a:t>for rural health care via HR 1(BBB)</a:t>
            </a:r>
          </a:p>
          <a:p>
            <a:pPr algn="ctr">
              <a:spcAft>
                <a:spcPts val="600"/>
              </a:spcAft>
            </a:pPr>
            <a:r>
              <a:rPr lang="en-US" sz="3600" u="sng" dirty="0"/>
              <a:t>Nebraska received $218.5m – First of 5 years!</a:t>
            </a:r>
          </a:p>
          <a:p>
            <a:pPr algn="ctr">
              <a:spcAft>
                <a:spcPts val="600"/>
              </a:spcAft>
            </a:pPr>
            <a:r>
              <a:rPr lang="en-US" sz="3600" b="1" u="sng" dirty="0"/>
              <a:t>For Workforce,  </a:t>
            </a:r>
            <a:r>
              <a:rPr lang="en-US" sz="3600" b="1" u="sng" dirty="0" err="1"/>
              <a:t>Inovation</a:t>
            </a:r>
            <a:r>
              <a:rPr lang="en-US" sz="3600" b="1" u="sng" dirty="0"/>
              <a:t> and Tech!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35390380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C95B2-D678-2E00-6B27-C26A8E190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2171C57-4FC4-2214-7689-5FE1EC024A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78546" y="2941991"/>
            <a:ext cx="11531924" cy="1484672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endParaRPr lang="en-US" sz="1200" b="1" dirty="0"/>
          </a:p>
          <a:p>
            <a:pPr marL="0" indent="0" algn="ctr">
              <a:buNone/>
            </a:pPr>
            <a:endParaRPr lang="en-US" sz="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856EB3-BE06-1E10-0252-A327922DD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099" y="1353503"/>
            <a:ext cx="2966505" cy="773810"/>
          </a:xfrm>
        </p:spPr>
        <p:txBody>
          <a:bodyPr/>
          <a:lstStyle/>
          <a:p>
            <a:r>
              <a:rPr lang="en-US" sz="3600" b="1" dirty="0">
                <a:solidFill>
                  <a:schemeClr val="bg1"/>
                </a:solidFill>
              </a:rPr>
              <a:t>Nebraska EMS </a:t>
            </a:r>
            <a:br>
              <a:rPr lang="en-US" sz="3600" b="1" dirty="0">
                <a:solidFill>
                  <a:schemeClr val="bg1"/>
                </a:solidFill>
              </a:rPr>
            </a:br>
            <a:r>
              <a:rPr lang="en-US" sz="3600" b="1" dirty="0">
                <a:solidFill>
                  <a:schemeClr val="bg1"/>
                </a:solidFill>
              </a:rPr>
              <a:t>Task Force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12" name="Picture 11" descr="Police car red lights in night time">
            <a:extLst>
              <a:ext uri="{FF2B5EF4-FFF2-40B4-BE49-F238E27FC236}">
                <a16:creationId xmlns:a16="http://schemas.microsoft.com/office/drawing/2014/main" id="{027ADA43-F0B3-403A-1FDC-5F97E08FF6B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</a:extLst>
          </a:blip>
          <a:srcRect t="22079" r="8557" b="36005"/>
          <a:stretch>
            <a:fillRect/>
          </a:stretch>
        </p:blipFill>
        <p:spPr>
          <a:xfrm>
            <a:off x="457201" y="178923"/>
            <a:ext cx="11267440" cy="24610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A blue and white symbol with a snake on it&#10;&#10;AI-generated content may be incorrect.">
            <a:extLst>
              <a:ext uri="{FF2B5EF4-FFF2-40B4-BE49-F238E27FC236}">
                <a16:creationId xmlns:a16="http://schemas.microsoft.com/office/drawing/2014/main" id="{3E84C119-4FCF-64D1-4F10-28320109BC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092963" y="71191"/>
            <a:ext cx="3044014" cy="29738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5AD0708-F290-0EC5-608B-E6156CD28FAB}"/>
              </a:ext>
            </a:extLst>
          </p:cNvPr>
          <p:cNvSpPr txBox="1"/>
          <p:nvPr/>
        </p:nvSpPr>
        <p:spPr>
          <a:xfrm>
            <a:off x="457201" y="818360"/>
            <a:ext cx="7048098" cy="1785104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FFFF"/>
                </a:solidFill>
                <a:latin typeface="+mj-lt"/>
              </a:rPr>
              <a:t>  Sustainable</a:t>
            </a:r>
            <a:r>
              <a:rPr lang="en-US" sz="6600" b="1" dirty="0">
                <a:solidFill>
                  <a:srgbClr val="FFFFFF"/>
                </a:solidFill>
              </a:rPr>
              <a:t> EMS!</a:t>
            </a:r>
            <a:endParaRPr lang="en-US" sz="5400" b="1" dirty="0">
              <a:solidFill>
                <a:srgbClr val="FFFFFF"/>
              </a:solidFill>
            </a:endParaRPr>
          </a:p>
          <a:p>
            <a:endParaRPr lang="en-US" sz="4400" b="1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3C7002-3499-7270-E493-54B2C0420522}"/>
              </a:ext>
            </a:extLst>
          </p:cNvPr>
          <p:cNvSpPr txBox="1"/>
          <p:nvPr/>
        </p:nvSpPr>
        <p:spPr>
          <a:xfrm>
            <a:off x="281206" y="3246186"/>
            <a:ext cx="11531923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i="1" dirty="0"/>
              <a:t>The Gap:</a:t>
            </a:r>
          </a:p>
          <a:p>
            <a:pPr algn="ctr"/>
            <a:r>
              <a:rPr lang="en-US" sz="4000" b="1" i="1" dirty="0"/>
              <a:t>While EMS is essential – there is currently no strategic, consistent funding system for Emergency Medical Services in Nebraska!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852741221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8CB22-44EA-8695-F09C-558B96536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ACD9D80-ACD1-C46C-C96F-ABE74F921C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78546" y="2941991"/>
            <a:ext cx="11531924" cy="1484672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endParaRPr lang="en-US" sz="1200" b="1" dirty="0"/>
          </a:p>
          <a:p>
            <a:pPr marL="0" indent="0" algn="ctr">
              <a:buNone/>
            </a:pPr>
            <a:endParaRPr lang="en-US" sz="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71AB81-B7AF-38A0-A3D1-DF24EB204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099" y="1353503"/>
            <a:ext cx="2966505" cy="773810"/>
          </a:xfrm>
        </p:spPr>
        <p:txBody>
          <a:bodyPr/>
          <a:lstStyle/>
          <a:p>
            <a:r>
              <a:rPr lang="en-US" sz="3600" b="1" dirty="0">
                <a:solidFill>
                  <a:schemeClr val="bg1"/>
                </a:solidFill>
              </a:rPr>
              <a:t>Nebraska EMS </a:t>
            </a:r>
            <a:br>
              <a:rPr lang="en-US" sz="3600" b="1" dirty="0">
                <a:solidFill>
                  <a:schemeClr val="bg1"/>
                </a:solidFill>
              </a:rPr>
            </a:br>
            <a:r>
              <a:rPr lang="en-US" sz="3600" b="1" dirty="0">
                <a:solidFill>
                  <a:schemeClr val="bg1"/>
                </a:solidFill>
              </a:rPr>
              <a:t>Task Force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12" name="Picture 11" descr="Police car red lights in night time">
            <a:extLst>
              <a:ext uri="{FF2B5EF4-FFF2-40B4-BE49-F238E27FC236}">
                <a16:creationId xmlns:a16="http://schemas.microsoft.com/office/drawing/2014/main" id="{F900ED63-B9AB-F4DD-5A37-F77AC332800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</a:extLst>
          </a:blip>
          <a:srcRect t="22079" r="8557" b="36005"/>
          <a:stretch>
            <a:fillRect/>
          </a:stretch>
        </p:blipFill>
        <p:spPr>
          <a:xfrm>
            <a:off x="457201" y="178923"/>
            <a:ext cx="11267440" cy="24610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A blue and white symbol with a snake on it&#10;&#10;AI-generated content may be incorrect.">
            <a:extLst>
              <a:ext uri="{FF2B5EF4-FFF2-40B4-BE49-F238E27FC236}">
                <a16:creationId xmlns:a16="http://schemas.microsoft.com/office/drawing/2014/main" id="{4A1B2AF8-8755-91A1-4E04-3E994428A0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092963" y="71191"/>
            <a:ext cx="3044014" cy="29738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770D868-2DCD-CA49-423D-7F07A431E885}"/>
              </a:ext>
            </a:extLst>
          </p:cNvPr>
          <p:cNvSpPr txBox="1"/>
          <p:nvPr/>
        </p:nvSpPr>
        <p:spPr>
          <a:xfrm>
            <a:off x="457201" y="818360"/>
            <a:ext cx="7048098" cy="1785104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FFFF"/>
                </a:solidFill>
                <a:latin typeface="+mj-lt"/>
              </a:rPr>
              <a:t>  Sustainable</a:t>
            </a:r>
            <a:r>
              <a:rPr lang="en-US" sz="6600" b="1" dirty="0">
                <a:solidFill>
                  <a:srgbClr val="FFFFFF"/>
                </a:solidFill>
              </a:rPr>
              <a:t> EMS!</a:t>
            </a:r>
          </a:p>
          <a:p>
            <a:endParaRPr lang="en-US" sz="4400" b="1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28B4A2-01A8-81DB-2B4C-2997739FCAC6}"/>
              </a:ext>
            </a:extLst>
          </p:cNvPr>
          <p:cNvSpPr txBox="1"/>
          <p:nvPr/>
        </p:nvSpPr>
        <p:spPr>
          <a:xfrm>
            <a:off x="798099" y="3269626"/>
            <a:ext cx="101991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1B0C6C-A73D-58D0-AD03-D9EB0A818F71}"/>
              </a:ext>
            </a:extLst>
          </p:cNvPr>
          <p:cNvSpPr txBox="1"/>
          <p:nvPr/>
        </p:nvSpPr>
        <p:spPr>
          <a:xfrm>
            <a:off x="1129868" y="3253849"/>
            <a:ext cx="9913275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The</a:t>
            </a:r>
            <a:r>
              <a:rPr lang="en-US" sz="4400" b="1" i="1" dirty="0"/>
              <a:t> Endgame: </a:t>
            </a:r>
            <a:r>
              <a:rPr lang="en-US" sz="4800" b="1" i="1" dirty="0"/>
              <a:t>Sustainability!</a:t>
            </a:r>
            <a:endParaRPr lang="en-US" sz="4400" b="1" i="1" dirty="0"/>
          </a:p>
          <a:p>
            <a:pPr algn="ctr"/>
            <a:r>
              <a:rPr lang="en-US" sz="4000" b="1" i="1" dirty="0"/>
              <a:t>Fully Staffed (Volunteer and Paid)</a:t>
            </a:r>
          </a:p>
          <a:p>
            <a:pPr algn="ctr"/>
            <a:r>
              <a:rPr lang="en-US" sz="4000" b="1" i="1" dirty="0"/>
              <a:t>Medically Appropriate, Reliable and Consistent Emergency Medical Services</a:t>
            </a:r>
          </a:p>
          <a:p>
            <a:pPr algn="ctr"/>
            <a:r>
              <a:rPr lang="en-US" sz="2800" b="1" i="1" dirty="0"/>
              <a:t>The Cass County Model…</a:t>
            </a:r>
          </a:p>
        </p:txBody>
      </p:sp>
    </p:spTree>
    <p:extLst>
      <p:ext uri="{BB962C8B-B14F-4D97-AF65-F5344CB8AC3E}">
        <p14:creationId xmlns:p14="http://schemas.microsoft.com/office/powerpoint/2010/main" val="1695214223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433DA-52A7-AC8A-7115-2185CD428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EE93357-1DAE-64BD-7E2B-82A6A4782B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78546" y="2941991"/>
            <a:ext cx="11531924" cy="1484672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endParaRPr lang="en-US" sz="1200" b="1" dirty="0"/>
          </a:p>
          <a:p>
            <a:pPr marL="0" indent="0" algn="ctr">
              <a:buNone/>
            </a:pPr>
            <a:endParaRPr lang="en-US" sz="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0957B5-0E17-898F-2615-EDA3EDA13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099" y="1353503"/>
            <a:ext cx="2966505" cy="773810"/>
          </a:xfrm>
        </p:spPr>
        <p:txBody>
          <a:bodyPr/>
          <a:lstStyle/>
          <a:p>
            <a:r>
              <a:rPr lang="en-US" sz="3600" b="1" dirty="0">
                <a:solidFill>
                  <a:schemeClr val="bg1"/>
                </a:solidFill>
              </a:rPr>
              <a:t>Nebraska EMS </a:t>
            </a:r>
            <a:br>
              <a:rPr lang="en-US" sz="3600" b="1" dirty="0">
                <a:solidFill>
                  <a:schemeClr val="bg1"/>
                </a:solidFill>
              </a:rPr>
            </a:br>
            <a:r>
              <a:rPr lang="en-US" sz="3600" b="1" dirty="0">
                <a:solidFill>
                  <a:schemeClr val="bg1"/>
                </a:solidFill>
              </a:rPr>
              <a:t>Task Force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12" name="Picture 11" descr="Police car red lights in night time">
            <a:extLst>
              <a:ext uri="{FF2B5EF4-FFF2-40B4-BE49-F238E27FC236}">
                <a16:creationId xmlns:a16="http://schemas.microsoft.com/office/drawing/2014/main" id="{FAE48574-7FAA-376E-7164-9A15047F5F6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</a:extLst>
          </a:blip>
          <a:srcRect t="22079" r="8557" b="36005"/>
          <a:stretch>
            <a:fillRect/>
          </a:stretch>
        </p:blipFill>
        <p:spPr>
          <a:xfrm>
            <a:off x="457201" y="178923"/>
            <a:ext cx="11267440" cy="24610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A blue and white symbol with a snake on it&#10;&#10;AI-generated content may be incorrect.">
            <a:extLst>
              <a:ext uri="{FF2B5EF4-FFF2-40B4-BE49-F238E27FC236}">
                <a16:creationId xmlns:a16="http://schemas.microsoft.com/office/drawing/2014/main" id="{2F0B8268-73D7-B5DA-674D-B39F1FFFF2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092963" y="71191"/>
            <a:ext cx="3044014" cy="29738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6F7F91E-1700-DC51-7C4C-C8BFDADA877D}"/>
              </a:ext>
            </a:extLst>
          </p:cNvPr>
          <p:cNvSpPr txBox="1"/>
          <p:nvPr/>
        </p:nvSpPr>
        <p:spPr>
          <a:xfrm>
            <a:off x="457201" y="818360"/>
            <a:ext cx="7048098" cy="1785104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FFFF"/>
                </a:solidFill>
                <a:latin typeface="+mj-lt"/>
              </a:rPr>
              <a:t>  Sustainable</a:t>
            </a:r>
            <a:r>
              <a:rPr lang="en-US" sz="6600" b="1" dirty="0">
                <a:solidFill>
                  <a:srgbClr val="FFFFFF"/>
                </a:solidFill>
              </a:rPr>
              <a:t> EMS!</a:t>
            </a:r>
          </a:p>
          <a:p>
            <a:endParaRPr lang="en-US" sz="4400" b="1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A8E854-F8AD-1982-8308-51E682D85DA5}"/>
              </a:ext>
            </a:extLst>
          </p:cNvPr>
          <p:cNvSpPr txBox="1"/>
          <p:nvPr/>
        </p:nvSpPr>
        <p:spPr>
          <a:xfrm>
            <a:off x="798099" y="3269626"/>
            <a:ext cx="101991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874AD5-D7BB-768B-D8AE-0557FA0E868B}"/>
              </a:ext>
            </a:extLst>
          </p:cNvPr>
          <p:cNvSpPr txBox="1"/>
          <p:nvPr/>
        </p:nvSpPr>
        <p:spPr>
          <a:xfrm>
            <a:off x="1129868" y="2919556"/>
            <a:ext cx="991327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The</a:t>
            </a:r>
            <a:r>
              <a:rPr lang="en-US" sz="4400" b="1" i="1" dirty="0"/>
              <a:t> Ask:</a:t>
            </a:r>
          </a:p>
          <a:p>
            <a:pPr algn="ctr"/>
            <a:r>
              <a:rPr lang="en-US" sz="4800" b="1" i="1" dirty="0"/>
              <a:t>We could really use your ideas!</a:t>
            </a:r>
            <a:endParaRPr lang="en-US" sz="4400" b="1" i="1" dirty="0"/>
          </a:p>
          <a:p>
            <a:pPr algn="ctr"/>
            <a:r>
              <a:rPr lang="en-US" sz="4000" b="1" i="1" dirty="0"/>
              <a:t>Organizationally Sound</a:t>
            </a:r>
          </a:p>
          <a:p>
            <a:pPr algn="ctr"/>
            <a:r>
              <a:rPr lang="en-US" sz="4000" b="1" i="1" dirty="0"/>
              <a:t>Fiscally Responsible </a:t>
            </a:r>
          </a:p>
          <a:p>
            <a:pPr algn="ctr"/>
            <a:r>
              <a:rPr lang="en-US" sz="4000" b="1" i="1" dirty="0"/>
              <a:t>Politically Palatable</a:t>
            </a:r>
          </a:p>
          <a:p>
            <a:pPr algn="ctr"/>
            <a:r>
              <a:rPr lang="en-US" sz="2400" b="1" i="1" dirty="0"/>
              <a:t>A 4, 5 or 6 legged stool… </a:t>
            </a:r>
          </a:p>
        </p:txBody>
      </p:sp>
    </p:spTree>
    <p:extLst>
      <p:ext uri="{BB962C8B-B14F-4D97-AF65-F5344CB8AC3E}">
        <p14:creationId xmlns:p14="http://schemas.microsoft.com/office/powerpoint/2010/main" val="1629899838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0037C456-A6DA-4DEE-A3FB-4EC3058FD0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9D1F84C-D1FD-4B1B-9CFD-8E0D96AC4D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00B2AC-C335-4100-B8B3-2D9F49A72906}">
  <ds:schemaRefs>
    <ds:schemaRef ds:uri="http://purl.org/dc/elements/1.1/"/>
    <ds:schemaRef ds:uri="http://purl.org/dc/terms/"/>
    <ds:schemaRef ds:uri="http://schemas.microsoft.com/office/2006/documentManagement/types"/>
    <ds:schemaRef ds:uri="230e9df3-be65-4c73-a93b-d1236ebd677e"/>
    <ds:schemaRef ds:uri="http://purl.org/dc/dcmitype/"/>
    <ds:schemaRef ds:uri="http://schemas.microsoft.com/sharepoint/v3"/>
    <ds:schemaRef ds:uri="http://www.w3.org/XML/1998/namespace"/>
    <ds:schemaRef ds:uri="16c05727-aa75-4e4a-9b5f-8a80a1165891"/>
    <ds:schemaRef ds:uri="71af3243-3dd4-4a8d-8c0d-dd76da1f02a5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25906</TotalTime>
  <Words>447</Words>
  <Application>Microsoft Office PowerPoint</Application>
  <PresentationFormat>Widescreen</PresentationFormat>
  <Paragraphs>87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Office Theme</vt:lpstr>
      <vt:lpstr>Nebraska EMS  Task Force</vt:lpstr>
      <vt:lpstr>Nebraska EMS  Task Force</vt:lpstr>
      <vt:lpstr>Nebraska EMS  Task Force</vt:lpstr>
      <vt:lpstr>Nebraska EMS  Task Force</vt:lpstr>
      <vt:lpstr>Nebraska EMS  Task Force</vt:lpstr>
      <vt:lpstr>Nebraska EMS  Task Force</vt:lpstr>
      <vt:lpstr>Nebraska EMS  Task Force</vt:lpstr>
      <vt:lpstr>Nebraska EMS  Task Force</vt:lpstr>
      <vt:lpstr>Nebraska EMS  Task Force</vt:lpstr>
      <vt:lpstr>Nebraska EMS  Task Force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Micheal Dwyer</dc:creator>
  <cp:lastModifiedBy>Micheal Dwyer</cp:lastModifiedBy>
  <cp:revision>205</cp:revision>
  <cp:lastPrinted>2025-09-23T17:58:03Z</cp:lastPrinted>
  <dcterms:created xsi:type="dcterms:W3CDTF">2025-08-07T11:44:39Z</dcterms:created>
  <dcterms:modified xsi:type="dcterms:W3CDTF">2026-06-01T00:49:35Z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