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4" r:id="rId3"/>
    <p:sldId id="305" r:id="rId4"/>
    <p:sldId id="313" r:id="rId5"/>
    <p:sldId id="283" r:id="rId6"/>
    <p:sldId id="304" r:id="rId7"/>
    <p:sldId id="285" r:id="rId8"/>
    <p:sldId id="306" r:id="rId9"/>
    <p:sldId id="279" r:id="rId10"/>
    <p:sldId id="307" r:id="rId11"/>
    <p:sldId id="308" r:id="rId12"/>
    <p:sldId id="309" r:id="rId13"/>
    <p:sldId id="310" r:id="rId14"/>
    <p:sldId id="311" r:id="rId15"/>
    <p:sldId id="314" r:id="rId16"/>
    <p:sldId id="281" r:id="rId17"/>
    <p:sldId id="280" r:id="rId18"/>
    <p:sldId id="303" r:id="rId19"/>
    <p:sldId id="258" r:id="rId20"/>
    <p:sldId id="257" r:id="rId21"/>
    <p:sldId id="302" r:id="rId22"/>
    <p:sldId id="260" r:id="rId23"/>
    <p:sldId id="259" r:id="rId24"/>
    <p:sldId id="301" r:id="rId25"/>
    <p:sldId id="262" r:id="rId26"/>
    <p:sldId id="261" r:id="rId27"/>
    <p:sldId id="300" r:id="rId28"/>
    <p:sldId id="264" r:id="rId29"/>
    <p:sldId id="263" r:id="rId30"/>
    <p:sldId id="299" r:id="rId31"/>
    <p:sldId id="266" r:id="rId32"/>
    <p:sldId id="265" r:id="rId33"/>
    <p:sldId id="298" r:id="rId34"/>
    <p:sldId id="268" r:id="rId35"/>
    <p:sldId id="267" r:id="rId36"/>
    <p:sldId id="297" r:id="rId37"/>
    <p:sldId id="270" r:id="rId38"/>
    <p:sldId id="296" r:id="rId39"/>
    <p:sldId id="269" r:id="rId40"/>
    <p:sldId id="272" r:id="rId41"/>
    <p:sldId id="271" r:id="rId42"/>
    <p:sldId id="295" r:id="rId43"/>
    <p:sldId id="274" r:id="rId44"/>
    <p:sldId id="273" r:id="rId45"/>
    <p:sldId id="294" r:id="rId46"/>
    <p:sldId id="276" r:id="rId47"/>
    <p:sldId id="275" r:id="rId48"/>
    <p:sldId id="293" r:id="rId49"/>
    <p:sldId id="286" r:id="rId50"/>
    <p:sldId id="287" r:id="rId51"/>
    <p:sldId id="292" r:id="rId52"/>
    <p:sldId id="278" r:id="rId53"/>
    <p:sldId id="282" r:id="rId54"/>
    <p:sldId id="291" r:id="rId55"/>
    <p:sldId id="277" r:id="rId56"/>
    <p:sldId id="288" r:id="rId57"/>
    <p:sldId id="289" r:id="rId58"/>
    <p:sldId id="312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770" y="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8181" y="1220919"/>
            <a:ext cx="4069335" cy="2387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Categories of Complaints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181" y="3700594"/>
            <a:ext cx="4069335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 guide </a:t>
            </a:r>
            <a:r>
              <a:rPr dirty="0"/>
              <a:t>to the most common protest persona</a:t>
            </a:r>
            <a:r>
              <a:rPr lang="en-US" dirty="0"/>
              <a:t>litie</a:t>
            </a:r>
            <a:r>
              <a:rPr dirty="0"/>
              <a:t>s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6BDB-A361-FB82-BECB-3B70F41A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106F5B-E47F-6A02-E7D2-059E7B54087E}"/>
              </a:ext>
            </a:extLst>
          </p:cNvPr>
          <p:cNvSpPr txBox="1"/>
          <p:nvPr/>
        </p:nvSpPr>
        <p:spPr>
          <a:xfrm>
            <a:off x="605116" y="1539733"/>
            <a:ext cx="8162366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“They’ve raised mine 4 times in the last year and a half”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12AFF-9752-7AFD-1778-BB772D435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81" y="5501066"/>
            <a:ext cx="3443154" cy="9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2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93679-E188-C5D9-B62A-C99B84D3E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1546-D6CD-5078-9D08-DC872CD0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2A6C60-935C-00E5-1B81-94F98FE8F578}"/>
              </a:ext>
            </a:extLst>
          </p:cNvPr>
          <p:cNvSpPr txBox="1"/>
          <p:nvPr/>
        </p:nvSpPr>
        <p:spPr>
          <a:xfrm>
            <a:off x="605116" y="1539733"/>
            <a:ext cx="8162366" cy="1562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“They’ve raised mine 4 times in the last year and a half”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“Heard New roofs add like 40k value”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DDC96C-451C-F22F-FCA7-9E0B225A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81" y="5501066"/>
            <a:ext cx="3443154" cy="9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8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2643B-E353-55F3-1C24-5DFE27581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C06C-4486-0C56-476C-EC2F1DF74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0B4B9-70DD-5246-88C8-7393F71C7581}"/>
              </a:ext>
            </a:extLst>
          </p:cNvPr>
          <p:cNvSpPr txBox="1"/>
          <p:nvPr/>
        </p:nvSpPr>
        <p:spPr>
          <a:xfrm>
            <a:off x="605116" y="1539733"/>
            <a:ext cx="8162366" cy="258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“They’ve raised mine 4 times in the last year and a half”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“Heard New roofs add like 40k value”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“Raised ours 3 times in 18 months.  Guess they need another </a:t>
            </a:r>
            <a:r>
              <a:rPr lang="en-US" sz="2800" kern="100" dirty="0">
                <a:effectLst/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sportsball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facility”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EE819-DCBC-E4D4-3D25-691AE90F4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81" y="5501066"/>
            <a:ext cx="3443154" cy="9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8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EB7E7-2077-6907-ADF0-86BEBFBF4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4106-EFED-6817-381D-355419EC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9DBEC-853E-FBC1-6CBD-309CA97CA9F3}"/>
              </a:ext>
            </a:extLst>
          </p:cNvPr>
          <p:cNvSpPr txBox="1"/>
          <p:nvPr/>
        </p:nvSpPr>
        <p:spPr>
          <a:xfrm>
            <a:off x="605116" y="1539733"/>
            <a:ext cx="8162366" cy="314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“They’ve raised mine 4 times in the last year and a half”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“Heard New roofs add like 40k value”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“Raised ours 3 times in 18 months.  Guess they need another </a:t>
            </a:r>
            <a:r>
              <a:rPr lang="en-US" sz="2800" kern="100" dirty="0">
                <a:solidFill>
                  <a:schemeClr val="bg1">
                    <a:lumMod val="85000"/>
                  </a:schemeClr>
                </a:solidFill>
                <a:effectLst/>
                <a:highlight>
                  <a:srgbClr val="C0C0C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2800" kern="100" dirty="0" err="1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sportsball</a:t>
            </a:r>
            <a:r>
              <a:rPr lang="en-US" sz="2800" kern="10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facility”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“Ring Doorbells are awesome 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71E8BB-B060-3E45-8FE6-0ED6FD43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81" y="5501066"/>
            <a:ext cx="3443154" cy="9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7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ircle with text on it&#10;&#10;AI-generated content may be incorrect.">
            <a:extLst>
              <a:ext uri="{FF2B5EF4-FFF2-40B4-BE49-F238E27FC236}">
                <a16:creationId xmlns:a16="http://schemas.microsoft.com/office/drawing/2014/main" id="{F6C8E4D0-AE2A-0482-E761-90178C883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713" y="907412"/>
            <a:ext cx="5659008" cy="5043175"/>
          </a:xfrm>
        </p:spPr>
      </p:pic>
    </p:spTree>
    <p:extLst>
      <p:ext uri="{BB962C8B-B14F-4D97-AF65-F5344CB8AC3E}">
        <p14:creationId xmlns:p14="http://schemas.microsoft.com/office/powerpoint/2010/main" val="3025840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8D9B-0FFF-E48E-01A4-CB8D4C3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65" y="637708"/>
            <a:ext cx="8229600" cy="1143000"/>
          </a:xfrm>
        </p:spPr>
        <p:txBody>
          <a:bodyPr/>
          <a:lstStyle/>
          <a:p>
            <a:r>
              <a:rPr lang="en-US" dirty="0"/>
              <a:t>Objectives for Today: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44F3-6985-5E77-F4A3-211BA8E2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1665"/>
            <a:ext cx="8229600" cy="4525963"/>
          </a:xfrm>
        </p:spPr>
        <p:txBody>
          <a:bodyPr/>
          <a:lstStyle/>
          <a:p>
            <a:r>
              <a:rPr lang="en-US" dirty="0"/>
              <a:t>Common “Categories” of Complaints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Tips for </a:t>
            </a:r>
            <a:r>
              <a:rPr lang="en-US" b="1" dirty="0"/>
              <a:t>‘redirecting’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Tips for </a:t>
            </a:r>
            <a:r>
              <a:rPr lang="en-US" b="1" dirty="0"/>
              <a:t>‘educating’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Tips for </a:t>
            </a:r>
            <a:r>
              <a:rPr lang="en-US" b="1" dirty="0"/>
              <a:t>‘representing’ </a:t>
            </a:r>
            <a:r>
              <a:rPr lang="en-US" dirty="0"/>
              <a:t>constituents.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cartoon of a presentation board&#10;&#10;AI-generated content may be incorrect.">
            <a:extLst>
              <a:ext uri="{FF2B5EF4-FFF2-40B4-BE49-F238E27FC236}">
                <a16:creationId xmlns:a16="http://schemas.microsoft.com/office/drawing/2014/main" id="{FA2AAD59-5107-E810-7F01-41FABA9B8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02" y="273582"/>
            <a:ext cx="2281113" cy="21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2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person holding a book and a sign&#10;&#10;AI-generated content may be incorrect.">
            <a:extLst>
              <a:ext uri="{FF2B5EF4-FFF2-40B4-BE49-F238E27FC236}">
                <a16:creationId xmlns:a16="http://schemas.microsoft.com/office/drawing/2014/main" id="{AB8DA169-694C-0603-A3F2-F899DC89F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833" y="1021975"/>
            <a:ext cx="7898333" cy="5708277"/>
          </a:xfrm>
        </p:spPr>
      </p:pic>
    </p:spTree>
    <p:extLst>
      <p:ext uri="{BB962C8B-B14F-4D97-AF65-F5344CB8AC3E}">
        <p14:creationId xmlns:p14="http://schemas.microsoft.com/office/powerpoint/2010/main" val="3658638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1605D-002B-B9B2-4012-F58CD0547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304DC-5C33-ADD5-9534-9334A42E2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</a:t>
            </a:r>
            <a:r>
              <a:rPr lang="en-US" dirty="0"/>
              <a:t>"I</a:t>
            </a:r>
            <a:r>
              <a:rPr dirty="0"/>
              <a:t>nformed</a:t>
            </a:r>
            <a:r>
              <a:rPr lang="en-US" dirty="0"/>
              <a:t>"</a:t>
            </a:r>
            <a:r>
              <a:rPr dirty="0"/>
              <a:t> Owner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977CF-0877-1C83-69A2-C5DFD4E40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5" y="1600200"/>
            <a:ext cx="8686800" cy="4525963"/>
          </a:xfrm>
        </p:spPr>
        <p:txBody>
          <a:bodyPr/>
          <a:lstStyle/>
          <a:p>
            <a:r>
              <a:rPr dirty="0"/>
              <a:t> “</a:t>
            </a:r>
            <a:r>
              <a:rPr lang="en-US" dirty="0"/>
              <a:t>I don’t have a finished basement anymore”</a:t>
            </a:r>
          </a:p>
          <a:p>
            <a:r>
              <a:rPr lang="en-US" dirty="0"/>
              <a:t>“My house is in worse shape than the assessor thinks”</a:t>
            </a:r>
          </a:p>
          <a:p>
            <a:r>
              <a:rPr lang="en-US" dirty="0"/>
              <a:t>“My mobile home is listed as a stick-built house”</a:t>
            </a:r>
            <a:r>
              <a:rPr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27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F2A14-8B74-63F9-1638-08F2BADF8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116E-D890-B5E9-EA6E-CEAE5C54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</a:t>
            </a:r>
            <a:r>
              <a:rPr lang="en-US" dirty="0"/>
              <a:t>"I</a:t>
            </a:r>
            <a:r>
              <a:rPr dirty="0"/>
              <a:t>nformed</a:t>
            </a:r>
            <a:r>
              <a:rPr lang="en-US" dirty="0"/>
              <a:t>"</a:t>
            </a:r>
            <a:r>
              <a:rPr dirty="0"/>
              <a:t> Owner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C8FE8-A877-38DB-572C-A5EAF8AA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5" y="1600200"/>
            <a:ext cx="8686800" cy="4525963"/>
          </a:xfrm>
        </p:spPr>
        <p:txBody>
          <a:bodyPr/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 “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 don’t have a finished basement anymore”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“My house is in worse shape than the assessor thinks”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“My mobile home is listed as a stick-built house”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dirty="0"/>
              <a:t>💡 </a:t>
            </a:r>
            <a:r>
              <a:rPr b="1" i="1" dirty="0"/>
              <a:t>Tip:</a:t>
            </a:r>
            <a:r>
              <a:rPr lang="en-US" b="1" i="1" dirty="0"/>
              <a:t>  </a:t>
            </a:r>
            <a:r>
              <a:rPr lang="en-US" i="1" dirty="0"/>
              <a:t>Trust, verify, then correct.  </a:t>
            </a:r>
            <a:r>
              <a:rPr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592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Misinformed Owner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1828800"/>
            <a:ext cx="5486400" cy="3657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dirty="0"/>
              <a:t>Image Placeholder</a:t>
            </a:r>
          </a:p>
          <a:p>
            <a:r>
              <a:rPr dirty="0"/>
              <a:t>(Insert image manually here)</a:t>
            </a:r>
          </a:p>
        </p:txBody>
      </p:sp>
      <p:pic>
        <p:nvPicPr>
          <p:cNvPr id="5" name="Picture 4" descr="A cartoon of a person holding a paper with a question mark&#10;&#10;AI-generated content may be incorrect.">
            <a:extLst>
              <a:ext uri="{FF2B5EF4-FFF2-40B4-BE49-F238E27FC236}">
                <a16:creationId xmlns:a16="http://schemas.microsoft.com/office/drawing/2014/main" id="{C922E2A9-E086-97EE-288C-871F0EB02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1" y="1212083"/>
            <a:ext cx="6194170" cy="55786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058B5-2498-7CCB-641E-904B9306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Derrick Niederklein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9F8C-0B51-D873-25ED-B8FAF1916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406" y="1093906"/>
            <a:ext cx="6313174" cy="393528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Career public servant: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Nebraska’s Property </a:t>
            </a:r>
            <a:r>
              <a:rPr lang="en-US" sz="2700" dirty="0" err="1"/>
              <a:t>Asmnt</a:t>
            </a:r>
            <a:r>
              <a:rPr lang="en-US" sz="2700" dirty="0"/>
              <a:t> Div.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Lancaster County Deputy Assessor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MIPS Deputy Director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735008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Misinformed Owner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“My taxes </a:t>
            </a:r>
            <a:r>
              <a:rPr lang="en-US" dirty="0"/>
              <a:t>are going</a:t>
            </a:r>
            <a:r>
              <a:rPr dirty="0"/>
              <a:t> up,</a:t>
            </a:r>
            <a:r>
              <a:rPr lang="en-US" dirty="0"/>
              <a:t> and I don’t like it</a:t>
            </a:r>
            <a:r>
              <a:rPr dirty="0"/>
              <a:t>.”</a:t>
            </a:r>
          </a:p>
          <a:p>
            <a:r>
              <a:rPr dirty="0"/>
              <a:t>Thinks value = taxes</a:t>
            </a:r>
          </a:p>
          <a:p>
            <a:r>
              <a:rPr dirty="0"/>
              <a:t>Doesn’t know what a levy is</a:t>
            </a:r>
          </a:p>
          <a:p>
            <a:r>
              <a:rPr dirty="0"/>
              <a:t>Brings last year’s tax bill, not comps</a:t>
            </a:r>
            <a:endParaRPr lang="en-US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D29AA-15BA-A86B-D6EF-1417D343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9DAEF-CC74-E6A1-D551-EF64A916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Misinformed Owner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35AD1-6426-5816-4250-F26841D63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“My taxes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are going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 up,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and I don’t like it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.”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Thinks value = taxes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Doesn’t know what a levy is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Brings last year’s tax bill, not comps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💡 </a:t>
            </a:r>
            <a:r>
              <a:rPr b="1" dirty="0"/>
              <a:t>Tip: </a:t>
            </a:r>
            <a:r>
              <a:rPr i="1" dirty="0"/>
              <a:t>Use this as a teachable moment!</a:t>
            </a:r>
          </a:p>
        </p:txBody>
      </p:sp>
    </p:spTree>
    <p:extLst>
      <p:ext uri="{BB962C8B-B14F-4D97-AF65-F5344CB8AC3E}">
        <p14:creationId xmlns:p14="http://schemas.microsoft.com/office/powerpoint/2010/main" val="448976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Anti-Government Skeptic</a:t>
            </a:r>
          </a:p>
        </p:txBody>
      </p:sp>
      <p:pic>
        <p:nvPicPr>
          <p:cNvPr id="5" name="Picture 4" descr="A cartoon of a person holding a notice&#10;&#10;AI-generated content may be incorrect.">
            <a:extLst>
              <a:ext uri="{FF2B5EF4-FFF2-40B4-BE49-F238E27FC236}">
                <a16:creationId xmlns:a16="http://schemas.microsoft.com/office/drawing/2014/main" id="{48FEB6AB-5757-9491-4FF3-1A427F089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72" y="1808630"/>
            <a:ext cx="4360896" cy="44509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Anti-Government Skeptic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“You’re just trying to take our money!”</a:t>
            </a:r>
          </a:p>
          <a:p>
            <a:r>
              <a:rPr dirty="0"/>
              <a:t>Distrusts the system</a:t>
            </a:r>
          </a:p>
          <a:p>
            <a:r>
              <a:rPr dirty="0"/>
              <a:t>May mention </a:t>
            </a:r>
            <a:r>
              <a:rPr lang="en-US" dirty="0"/>
              <a:t>"</a:t>
            </a:r>
            <a:r>
              <a:rPr dirty="0"/>
              <a:t>backdoor revenue grabs”</a:t>
            </a:r>
          </a:p>
          <a:p>
            <a:r>
              <a:rPr dirty="0"/>
              <a:t>Refuses to believe the value went up with the market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6770C-6112-595A-4F7C-37B44AE66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72194-B35B-EB5F-659B-2D2B91A9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Anti-Government Skeptic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57B0-63ED-0D4E-3392-7CAF20B60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“You’re just trying to take our money!”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Distrusts the system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May mention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"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backdoor revenue grabs”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Refuses to believe the value went up with the market</a:t>
            </a:r>
          </a:p>
          <a:p>
            <a:r>
              <a:rPr dirty="0"/>
              <a:t>💡 </a:t>
            </a:r>
            <a:r>
              <a:rPr b="1" dirty="0"/>
              <a:t>Tip: </a:t>
            </a:r>
            <a:r>
              <a:rPr i="1" dirty="0"/>
              <a:t>Be transparent and calm—facts help (sometimes).</a:t>
            </a:r>
          </a:p>
        </p:txBody>
      </p:sp>
    </p:spTree>
    <p:extLst>
      <p:ext uri="{BB962C8B-B14F-4D97-AF65-F5344CB8AC3E}">
        <p14:creationId xmlns:p14="http://schemas.microsoft.com/office/powerpoint/2010/main" val="3443971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Comparer</a:t>
            </a:r>
          </a:p>
        </p:txBody>
      </p:sp>
      <p:pic>
        <p:nvPicPr>
          <p:cNvPr id="5" name="Picture 4" descr="A person holding a picture of a house&#10;&#10;AI-generated content may be incorrect.">
            <a:extLst>
              <a:ext uri="{FF2B5EF4-FFF2-40B4-BE49-F238E27FC236}">
                <a16:creationId xmlns:a16="http://schemas.microsoft.com/office/drawing/2014/main" id="{A1183693-41D1-6695-67B3-183ACB915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442" y="1534823"/>
            <a:ext cx="4232858" cy="451449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Comparer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“My neighbor’s house is lower!”</a:t>
            </a:r>
          </a:p>
          <a:p>
            <a:r>
              <a:rPr dirty="0"/>
              <a:t>Relies on porch talk and online listings</a:t>
            </a:r>
          </a:p>
          <a:p>
            <a:r>
              <a:rPr dirty="0"/>
              <a:t>Ignores basement finish, garage count, or recent remodels</a:t>
            </a:r>
            <a:r>
              <a:rPr lang="en-US" dirty="0"/>
              <a:t>.</a:t>
            </a:r>
            <a:endParaRPr dirty="0"/>
          </a:p>
          <a:p>
            <a:r>
              <a:rPr dirty="0"/>
              <a:t>Will bring you photos… from 2006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65E37-57B4-CE18-9248-EFCA330C5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046B-E86C-DA68-A5B9-F751C822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Comparer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E6B6D-DB41-9C78-7B7A-86E76A7B4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“My neighbor’s house is lower!”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Relies on porch talk and online listings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Ignores basement finish, garage count, or recent remodels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Will bring you photos… from 2006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dirty="0"/>
              <a:t>💡 </a:t>
            </a:r>
            <a:r>
              <a:rPr b="1" dirty="0"/>
              <a:t>Tip: </a:t>
            </a:r>
            <a:r>
              <a:rPr i="1" dirty="0"/>
              <a:t>Have neighborhood comps ready.</a:t>
            </a:r>
          </a:p>
        </p:txBody>
      </p:sp>
    </p:spTree>
    <p:extLst>
      <p:ext uri="{BB962C8B-B14F-4D97-AF65-F5344CB8AC3E}">
        <p14:creationId xmlns:p14="http://schemas.microsoft.com/office/powerpoint/2010/main" val="2129465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The Chronically Unhappy Taxpayer - Visual</a:t>
            </a:r>
          </a:p>
        </p:txBody>
      </p:sp>
      <p:pic>
        <p:nvPicPr>
          <p:cNvPr id="5" name="Picture 4" descr="A cartoon of a person holding a piece of paper&#10;&#10;AI-generated content may be incorrect.">
            <a:extLst>
              <a:ext uri="{FF2B5EF4-FFF2-40B4-BE49-F238E27FC236}">
                <a16:creationId xmlns:a16="http://schemas.microsoft.com/office/drawing/2014/main" id="{AABCB9BD-3DB8-0873-0B3A-52479C61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082" y="1631050"/>
            <a:ext cx="3818684" cy="445651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Chronically Unhappy Taxpayer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06118" cy="4525963"/>
          </a:xfrm>
        </p:spPr>
        <p:txBody>
          <a:bodyPr>
            <a:normAutofit/>
          </a:bodyPr>
          <a:lstStyle/>
          <a:p>
            <a:r>
              <a:rPr dirty="0"/>
              <a:t>“Every year, you guys do this…”</a:t>
            </a:r>
          </a:p>
          <a:p>
            <a:r>
              <a:rPr dirty="0"/>
              <a:t> Protests annually out of sheer habit</a:t>
            </a:r>
          </a:p>
          <a:p>
            <a:r>
              <a:rPr dirty="0"/>
              <a:t> Often vague: “It’s just too high.”</a:t>
            </a:r>
          </a:p>
          <a:p>
            <a:r>
              <a:rPr lang="en-US" dirty="0"/>
              <a:t> </a:t>
            </a:r>
            <a:r>
              <a:rPr dirty="0"/>
              <a:t> Usually never satisfied with any answer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64CB1B-A1A7-08F1-DE69-9F529128B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31CCB0-E2FB-29E8-CF62-98CDA6506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34E505-5CCC-1BCA-547D-834E8881B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FB65A-F6AD-12C6-2B74-DB8D70BD3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Derrick Niederklein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2141359-8B1F-1115-9A02-4C5B648A6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8368FD-6920-2DE2-5313-1DE65477D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AF936-E10E-9178-63BC-419486DB2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406" y="1093906"/>
            <a:ext cx="6313174" cy="53943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Career public servant: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Nebraska’s Property </a:t>
            </a:r>
            <a:r>
              <a:rPr lang="en-US" sz="2700" dirty="0" err="1"/>
              <a:t>Asmnt</a:t>
            </a:r>
            <a:r>
              <a:rPr lang="en-US" sz="2700" dirty="0"/>
              <a:t> Div.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Lancaster County Deputy Assessor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MIPS Deputy Director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			</a:t>
            </a:r>
            <a:r>
              <a:rPr lang="en-US" sz="2700" b="1" dirty="0"/>
              <a:t>Doer of Good.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426235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ACE02-4147-FE18-163C-96B86694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5F1C-AFDC-4C0E-7A9F-FAE8E1CD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Chronically Unhappy Taxpayer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2F813-920C-C4EC-3811-D9D510FB5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06118" cy="4525963"/>
          </a:xfrm>
        </p:spPr>
        <p:txBody>
          <a:bodyPr>
            <a:normAutofit/>
          </a:bodyPr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“Every year, you guys do this…”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 Protests annually out of sheer habit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 Often vague: “It’s just too high.”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 Usually never satisfied with any answer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💡</a:t>
            </a:r>
            <a:r>
              <a:rPr dirty="0"/>
              <a:t> </a:t>
            </a:r>
            <a:r>
              <a:rPr b="1" dirty="0"/>
              <a:t>Tip</a:t>
            </a:r>
            <a:r>
              <a:rPr dirty="0"/>
              <a:t>: </a:t>
            </a:r>
            <a:r>
              <a:rPr i="1" dirty="0"/>
              <a:t>Document </a:t>
            </a:r>
            <a:r>
              <a:rPr lang="en-US" i="1" dirty="0"/>
              <a:t>facts </a:t>
            </a:r>
            <a:r>
              <a:rPr i="1" dirty="0"/>
              <a:t>and manage</a:t>
            </a:r>
            <a:r>
              <a:rPr lang="en-US" i="1" dirty="0"/>
              <a:t> </a:t>
            </a:r>
            <a:r>
              <a:rPr i="1" dirty="0"/>
              <a:t>expectations.</a:t>
            </a:r>
          </a:p>
        </p:txBody>
      </p:sp>
    </p:spTree>
    <p:extLst>
      <p:ext uri="{BB962C8B-B14F-4D97-AF65-F5344CB8AC3E}">
        <p14:creationId xmlns:p14="http://schemas.microsoft.com/office/powerpoint/2010/main" val="2876815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Strategic Under-Valuer</a:t>
            </a:r>
          </a:p>
        </p:txBody>
      </p:sp>
      <p:pic>
        <p:nvPicPr>
          <p:cNvPr id="5" name="Picture 4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149FD1D7-EA2E-1205-F78C-6DCE523D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853" y="1733033"/>
            <a:ext cx="3636447" cy="426599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Strategic Under-Valuer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“Let’s just see if they’ll lower it a bit.”</a:t>
            </a:r>
          </a:p>
          <a:p>
            <a:r>
              <a:rPr dirty="0"/>
              <a:t>Knows the process cold</a:t>
            </a:r>
          </a:p>
          <a:p>
            <a:r>
              <a:rPr dirty="0"/>
              <a:t>Will use math, leverage, lawyers… or all three</a:t>
            </a:r>
          </a:p>
          <a:p>
            <a:r>
              <a:rPr dirty="0"/>
              <a:t>Their motto: “It never hurts to ask”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DDA3F-C041-386F-CE57-7807425EB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990A-3AFD-6FF8-3BE3-7612B6A23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Strategic Under-Valuer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24E10-9E48-885E-58BC-F9641EA4A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“Let’s just see if they’ll lower it a bit.”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Knows the process cold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Will use math, leverage, lawyers… or all three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Their motto: “It never hurts to ask”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💡</a:t>
            </a:r>
            <a:r>
              <a:rPr dirty="0"/>
              <a:t> </a:t>
            </a:r>
            <a:r>
              <a:rPr b="1" dirty="0"/>
              <a:t>Tip: </a:t>
            </a:r>
            <a:r>
              <a:rPr i="1" dirty="0"/>
              <a:t>Stick to the data. Stay consistent.</a:t>
            </a:r>
          </a:p>
        </p:txBody>
      </p:sp>
    </p:spTree>
    <p:extLst>
      <p:ext uri="{BB962C8B-B14F-4D97-AF65-F5344CB8AC3E}">
        <p14:creationId xmlns:p14="http://schemas.microsoft.com/office/powerpoint/2010/main" val="693903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Confused Recent Buyer </a:t>
            </a:r>
          </a:p>
        </p:txBody>
      </p:sp>
      <p:pic>
        <p:nvPicPr>
          <p:cNvPr id="5" name="Picture 4" descr="A cartoon of a person holding a piece of paper&#10;&#10;AI-generated content may be incorrect.">
            <a:extLst>
              <a:ext uri="{FF2B5EF4-FFF2-40B4-BE49-F238E27FC236}">
                <a16:creationId xmlns:a16="http://schemas.microsoft.com/office/drawing/2014/main" id="{878CC728-DFFD-773D-C5C3-DDB0EC38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691" y="1559189"/>
            <a:ext cx="4547630" cy="439852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Confused Recent Buyer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/>
              <a:t>“But I just bought it for less!”</a:t>
            </a:r>
          </a:p>
          <a:p>
            <a:r>
              <a:rPr dirty="0"/>
              <a:t>Assumes all sales are equal</a:t>
            </a:r>
          </a:p>
          <a:p>
            <a:r>
              <a:rPr dirty="0"/>
              <a:t>Doesn’t understand non-arm’s-length deals</a:t>
            </a:r>
          </a:p>
          <a:p>
            <a:r>
              <a:rPr dirty="0"/>
              <a:t>Brings the </a:t>
            </a:r>
            <a:r>
              <a:rPr lang="en-US" dirty="0"/>
              <a:t>bank appraisal</a:t>
            </a:r>
            <a:r>
              <a:rPr dirty="0"/>
              <a:t> like it’s a golden ticket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6A49-16DE-5E4E-4650-83CE8BC13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C7417-E823-B302-47EE-66BEC2BB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Confused Recent Buyer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CF544-1701-6656-54F8-CF7E25E0F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“But I just bought it for less!”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Assumes all sales are equal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Doesn’t understand non-arm’s-length deals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Brings the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bank appraisal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 like it’s a golden ticket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dirty="0"/>
              <a:t>💡</a:t>
            </a:r>
            <a:r>
              <a:rPr b="1" dirty="0"/>
              <a:t>Tip: </a:t>
            </a:r>
            <a:r>
              <a:rPr i="1" dirty="0"/>
              <a:t>Explain market lag</a:t>
            </a:r>
            <a:r>
              <a:rPr lang="en-US" i="1" dirty="0"/>
              <a:t>, “the most probable” 	selling price as of January 1</a:t>
            </a:r>
            <a:r>
              <a:rPr lang="en-US" i="1" baseline="30000" dirty="0"/>
              <a:t>st</a:t>
            </a:r>
            <a:r>
              <a:rPr lang="en-US" i="1" dirty="0"/>
              <a:t>.  </a:t>
            </a: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92115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Emotional Owner</a:t>
            </a:r>
          </a:p>
        </p:txBody>
      </p:sp>
      <p:pic>
        <p:nvPicPr>
          <p:cNvPr id="5" name="Picture 4" descr="A cartoon of a person crying&#10;&#10;AI-generated content may be incorrect.">
            <a:extLst>
              <a:ext uri="{FF2B5EF4-FFF2-40B4-BE49-F238E27FC236}">
                <a16:creationId xmlns:a16="http://schemas.microsoft.com/office/drawing/2014/main" id="{4AACEAF0-5BDA-DE79-F7D0-88BD8765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886" y="1417638"/>
            <a:ext cx="4448228" cy="434882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AAA7-38A7-DDC1-C26F-77C319BAC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EC66D-DD90-BCA4-5DE2-758FBB2D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Emotional Owner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17D16-905B-8B80-A959-C68CFB54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218" y="1600200"/>
            <a:ext cx="8774206" cy="4525963"/>
          </a:xfrm>
        </p:spPr>
        <p:txBody>
          <a:bodyPr/>
          <a:lstStyle/>
          <a:p>
            <a:r>
              <a:rPr dirty="0"/>
              <a:t>“It’s falling apart, and it’s my *childhood home*.”</a:t>
            </a:r>
          </a:p>
          <a:p>
            <a:r>
              <a:rPr dirty="0"/>
              <a:t>Sees value through nostalgia</a:t>
            </a:r>
          </a:p>
          <a:p>
            <a:r>
              <a:rPr dirty="0"/>
              <a:t>Points out chipped paint, not structural facts</a:t>
            </a:r>
          </a:p>
          <a:p>
            <a:r>
              <a:rPr dirty="0"/>
              <a:t>“No one else would want it!”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61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Emotional Owner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218" y="1600200"/>
            <a:ext cx="8774206" cy="4525963"/>
          </a:xfrm>
        </p:spPr>
        <p:txBody>
          <a:bodyPr/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“It’s falling apart, and it’s my *childhood home*.”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Sees value through nostalgia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Points out chipped paint, not structural facts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“No one else would want it!”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dirty="0"/>
              <a:t>💡 </a:t>
            </a:r>
            <a:r>
              <a:rPr b="1" dirty="0"/>
              <a:t>Tip: </a:t>
            </a:r>
            <a:r>
              <a:rPr i="1" dirty="0"/>
              <a:t>Validate feelings, then gently redirect to market data.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pointing at a cartoon&#10;&#10;AI-generated content may be incorrect.">
            <a:extLst>
              <a:ext uri="{FF2B5EF4-FFF2-40B4-BE49-F238E27FC236}">
                <a16:creationId xmlns:a16="http://schemas.microsoft.com/office/drawing/2014/main" id="{4D403714-8BFF-8DCB-2584-5B26C805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57148"/>
            <a:ext cx="8178799" cy="47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Conspiracy Theorist</a:t>
            </a:r>
          </a:p>
        </p:txBody>
      </p:sp>
      <p:pic>
        <p:nvPicPr>
          <p:cNvPr id="5" name="Picture 4" descr="A cartoon of a person pointing at something&#10;&#10;AI-generated content may be incorrect.">
            <a:extLst>
              <a:ext uri="{FF2B5EF4-FFF2-40B4-BE49-F238E27FC236}">
                <a16:creationId xmlns:a16="http://schemas.microsoft.com/office/drawing/2014/main" id="{16B3D49A-171D-4149-88E7-873AE4C6E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1" y="1818772"/>
            <a:ext cx="5167042" cy="437852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Conspiracy Theorist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24" cy="4525963"/>
          </a:xfrm>
        </p:spPr>
        <p:txBody>
          <a:bodyPr/>
          <a:lstStyle/>
          <a:p>
            <a:r>
              <a:rPr dirty="0"/>
              <a:t>“You only raised mine because I complained last year!”</a:t>
            </a:r>
          </a:p>
          <a:p>
            <a:r>
              <a:rPr dirty="0"/>
              <a:t> Believes they’ve been targeted</a:t>
            </a:r>
          </a:p>
          <a:p>
            <a:r>
              <a:rPr dirty="0"/>
              <a:t> Expects fairness to mean “everyone </a:t>
            </a:r>
            <a:r>
              <a:rPr lang="en-US" dirty="0"/>
              <a:t>changes the exact same percentage</a:t>
            </a:r>
            <a:r>
              <a:rPr dirty="0"/>
              <a:t>”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FF88E-8FBC-1FB3-12CB-8A92E39D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3F856-B10B-8DAE-5D6F-8EF6571F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Conspiracy Theorist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C861C-E116-0C28-2F62-D741653AA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24" cy="4525963"/>
          </a:xfrm>
        </p:spPr>
        <p:txBody>
          <a:bodyPr/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“You only raised mine because I complained last year!”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 Believes they’ve been targeted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 Expects fairness to mean “everyone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changes the exact same percentage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”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b="1" dirty="0"/>
              <a:t>💡 Tip: </a:t>
            </a:r>
            <a:r>
              <a:rPr i="1" dirty="0"/>
              <a:t>Keep things objective and documented.</a:t>
            </a:r>
          </a:p>
        </p:txBody>
      </p:sp>
    </p:spTree>
    <p:extLst>
      <p:ext uri="{BB962C8B-B14F-4D97-AF65-F5344CB8AC3E}">
        <p14:creationId xmlns:p14="http://schemas.microsoft.com/office/powerpoint/2010/main" val="1755433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Stangator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5" name="Picture 4" descr="A cartoon of a person holding a piece of paper&#10;&#10;AI-generated content may be incorrect.">
            <a:extLst>
              <a:ext uri="{FF2B5EF4-FFF2-40B4-BE49-F238E27FC236}">
                <a16:creationId xmlns:a16="http://schemas.microsoft.com/office/drawing/2014/main" id="{688E45FA-C342-A990-794A-7B62F027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59" y="1417638"/>
            <a:ext cx="4572481" cy="445651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</a:t>
            </a:r>
            <a:r>
              <a:rPr lang="en-US" dirty="0"/>
              <a:t>“No Updates” </a:t>
            </a:r>
            <a:r>
              <a:rPr dirty="0"/>
              <a:t>Shock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65777" cy="4525963"/>
          </a:xfrm>
        </p:spPr>
        <p:txBody>
          <a:bodyPr/>
          <a:lstStyle/>
          <a:p>
            <a:r>
              <a:rPr dirty="0"/>
              <a:t>“This house has looked the same since Grandpa built it.”</a:t>
            </a:r>
          </a:p>
          <a:p>
            <a:r>
              <a:rPr dirty="0"/>
              <a:t>Shocked at current market value</a:t>
            </a:r>
          </a:p>
          <a:p>
            <a:r>
              <a:rPr dirty="0"/>
              <a:t>- Mentions what they *paid* for it in 1993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21558-8709-D18F-DD8E-BE1EA8929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0783-6127-9CC0-481A-33FBA537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</a:t>
            </a:r>
            <a:r>
              <a:rPr lang="en-US" dirty="0"/>
              <a:t>“No Updates” </a:t>
            </a:r>
            <a:r>
              <a:rPr dirty="0"/>
              <a:t>Shock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CFC16-1F5C-480F-086D-3C850BC10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65777" cy="4525963"/>
          </a:xfrm>
        </p:spPr>
        <p:txBody>
          <a:bodyPr/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“This house has looked the same since Grandpa built it.”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Shocked at current market value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- Mentions what they *paid* for it in 1993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b="1" dirty="0"/>
              <a:t>💡 </a:t>
            </a:r>
            <a:r>
              <a:rPr b="1" i="1" dirty="0"/>
              <a:t>Tip: </a:t>
            </a:r>
            <a:r>
              <a:rPr i="1" dirty="0"/>
              <a:t>Walk through appreciation trends.</a:t>
            </a:r>
          </a:p>
        </p:txBody>
      </p:sp>
    </p:spTree>
    <p:extLst>
      <p:ext uri="{BB962C8B-B14F-4D97-AF65-F5344CB8AC3E}">
        <p14:creationId xmlns:p14="http://schemas.microsoft.com/office/powerpoint/2010/main" val="1626281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Online Expert</a:t>
            </a:r>
          </a:p>
        </p:txBody>
      </p:sp>
      <p:pic>
        <p:nvPicPr>
          <p:cNvPr id="5" name="Picture 4" descr="A cartoon of a person holding a paper&#10;&#10;AI-generated content may be incorrect.">
            <a:extLst>
              <a:ext uri="{FF2B5EF4-FFF2-40B4-BE49-F238E27FC236}">
                <a16:creationId xmlns:a16="http://schemas.microsoft.com/office/drawing/2014/main" id="{230DD7D5-BD01-037F-1C6D-5397B7BC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539" y="1575272"/>
            <a:ext cx="4613898" cy="429912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Online Expert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12841" cy="4525963"/>
          </a:xfrm>
        </p:spPr>
        <p:txBody>
          <a:bodyPr/>
          <a:lstStyle/>
          <a:p>
            <a:r>
              <a:rPr dirty="0"/>
              <a:t>“Zillow says it’s worth $100,000 less.”</a:t>
            </a:r>
          </a:p>
          <a:p>
            <a:r>
              <a:rPr dirty="0"/>
              <a:t>Has printouts</a:t>
            </a:r>
          </a:p>
          <a:p>
            <a:r>
              <a:rPr dirty="0"/>
              <a:t>Doesn’t understand AVMs or sales validation</a:t>
            </a:r>
          </a:p>
          <a:p>
            <a:r>
              <a:rPr dirty="0"/>
              <a:t>“Well, my Realtor friend agrees with me…”</a:t>
            </a:r>
            <a:endParaRPr lang="en-US" dirty="0"/>
          </a:p>
          <a:p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0C9AF-904D-37E0-486C-153B4C8C9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FB29-2C51-0343-C830-45DEA47A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Online Expert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604CF-E773-0E4C-28CB-93C50B17C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612841" cy="4525963"/>
          </a:xfrm>
        </p:spPr>
        <p:txBody>
          <a:bodyPr/>
          <a:lstStyle/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“Zillow says it’s worth $100,000 less.”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Has printouts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Doesn’t understand AVMs or sales validation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“Well, my Realtor friend agrees with me…”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dirty="0"/>
          </a:p>
          <a:p>
            <a:pPr marL="0" indent="0">
              <a:buNone/>
            </a:pPr>
            <a:r>
              <a:rPr dirty="0"/>
              <a:t>💡 </a:t>
            </a:r>
            <a:r>
              <a:rPr i="1" dirty="0"/>
              <a:t>Tip: Gently explain </a:t>
            </a:r>
            <a:r>
              <a:rPr lang="en-US" i="1" dirty="0"/>
              <a:t>h</a:t>
            </a:r>
            <a:r>
              <a:rPr i="1" dirty="0"/>
              <a:t>ow mass appraisal differs from online guesses.</a:t>
            </a:r>
          </a:p>
        </p:txBody>
      </p:sp>
    </p:spTree>
    <p:extLst>
      <p:ext uri="{BB962C8B-B14F-4D97-AF65-F5344CB8AC3E}">
        <p14:creationId xmlns:p14="http://schemas.microsoft.com/office/powerpoint/2010/main" val="3927539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BA6D-370C-FF1D-A3C6-42DF1957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Soil Scientist</a:t>
            </a:r>
          </a:p>
        </p:txBody>
      </p:sp>
      <p:pic>
        <p:nvPicPr>
          <p:cNvPr id="5" name="Content Placeholder 4" descr="A cartoon of a person holding a sign&#10;&#10;AI-generated content may be incorrect.">
            <a:extLst>
              <a:ext uri="{FF2B5EF4-FFF2-40B4-BE49-F238E27FC236}">
                <a16:creationId xmlns:a16="http://schemas.microsoft.com/office/drawing/2014/main" id="{C3EBE8BC-70D5-726F-1623-5F0D96D67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971" y="1227254"/>
            <a:ext cx="5419163" cy="5245824"/>
          </a:xfrm>
        </p:spPr>
      </p:pic>
    </p:spTree>
    <p:extLst>
      <p:ext uri="{BB962C8B-B14F-4D97-AF65-F5344CB8AC3E}">
        <p14:creationId xmlns:p14="http://schemas.microsoft.com/office/powerpoint/2010/main" val="1569644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B5169-F9E4-A6DB-420E-5AD34BBC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Protest Season is Healthy!!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80D0C-825F-1387-EEBA-4EAAB8B13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71" y="2252383"/>
            <a:ext cx="8606118" cy="4525963"/>
          </a:xfrm>
        </p:spPr>
        <p:txBody>
          <a:bodyPr/>
          <a:lstStyle/>
          <a:p>
            <a:r>
              <a:rPr lang="en-US" dirty="0"/>
              <a:t>In Mass Appraisal, not every property valuation is </a:t>
            </a:r>
            <a:r>
              <a:rPr lang="en-US" i="1" dirty="0"/>
              <a:t>perfect</a:t>
            </a:r>
            <a:r>
              <a:rPr lang="en-US" dirty="0"/>
              <a:t>.   </a:t>
            </a:r>
          </a:p>
          <a:p>
            <a:r>
              <a:rPr lang="en-US" dirty="0"/>
              <a:t>Judgments are based on </a:t>
            </a:r>
            <a:r>
              <a:rPr lang="en-US" b="1" dirty="0"/>
              <a:t>exterior reviews </a:t>
            </a:r>
            <a:r>
              <a:rPr lang="en-US" dirty="0"/>
              <a:t>of property.</a:t>
            </a:r>
          </a:p>
          <a:p>
            <a:r>
              <a:rPr lang="en-US" dirty="0"/>
              <a:t>Owners have a voice in the process</a:t>
            </a:r>
          </a:p>
          <a:p>
            <a:r>
              <a:rPr lang="en-US" dirty="0"/>
              <a:t>Opportunity to gather more facts to get it right!! </a:t>
            </a:r>
          </a:p>
        </p:txBody>
      </p:sp>
    </p:spTree>
    <p:extLst>
      <p:ext uri="{BB962C8B-B14F-4D97-AF65-F5344CB8AC3E}">
        <p14:creationId xmlns:p14="http://schemas.microsoft.com/office/powerpoint/2010/main" val="477681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3C87B-54E1-8C20-38BF-A84A0EE3C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BE425-69D1-CDFA-0A65-EEE1BCE1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Sadness   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BE76E-DF07-D2D3-9F0E-2E7607F52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612841" cy="4525963"/>
          </a:xfrm>
        </p:spPr>
        <p:txBody>
          <a:bodyPr/>
          <a:lstStyle/>
          <a:p>
            <a:r>
              <a:rPr lang="en-US" dirty="0"/>
              <a:t>Brings Jars of dirt to show soil differences</a:t>
            </a:r>
            <a:endParaRPr dirty="0"/>
          </a:p>
          <a:p>
            <a:r>
              <a:rPr lang="en-US" dirty="0"/>
              <a:t>Argues the NRCS soil survey is wrong</a:t>
            </a:r>
          </a:p>
          <a:p>
            <a:r>
              <a:rPr lang="en-US" dirty="0"/>
              <a:t>Feels misunderstood by the process </a:t>
            </a:r>
          </a:p>
          <a:p>
            <a:r>
              <a:rPr dirty="0"/>
              <a:t>“</a:t>
            </a:r>
            <a:r>
              <a:rPr lang="en-US" dirty="0"/>
              <a:t>Income is limited south of the waterway</a:t>
            </a:r>
            <a:r>
              <a:rPr dirty="0"/>
              <a:t>…”</a:t>
            </a:r>
            <a:endParaRPr lang="en-US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73905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68A9A-14B7-B081-B2F7-B7371C3FE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BC84-2B4F-34CD-EA0E-870247F3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Sadness   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5BB8-0187-3176-6DE1-A5B912B5E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612841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Brings Jars of dirt to show soil differences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Argues the NRCS soil survey is wrong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Feels misunderstood by the process </a:t>
            </a:r>
          </a:p>
          <a:p>
            <a:r>
              <a:rPr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Income is limited south of the waterway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…”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dirty="0"/>
          </a:p>
          <a:p>
            <a:pPr marL="0" indent="0">
              <a:buNone/>
            </a:pPr>
            <a:r>
              <a:rPr b="1" dirty="0"/>
              <a:t>💡 </a:t>
            </a:r>
            <a:r>
              <a:rPr b="1" i="1" dirty="0"/>
              <a:t>Tip:</a:t>
            </a:r>
            <a:r>
              <a:rPr i="1" dirty="0"/>
              <a:t> </a:t>
            </a:r>
            <a:r>
              <a:rPr lang="en-US" i="1" dirty="0"/>
              <a:t>E</a:t>
            </a:r>
            <a:r>
              <a:rPr i="1" dirty="0"/>
              <a:t>xplain </a:t>
            </a:r>
            <a:r>
              <a:rPr lang="en-US" i="1" dirty="0"/>
              <a:t>‘total market value’ of the parcel. </a:t>
            </a: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642422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238B-CC12-E82E-9D81-F7E76D417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Intimidator</a:t>
            </a:r>
          </a:p>
        </p:txBody>
      </p:sp>
      <p:pic>
        <p:nvPicPr>
          <p:cNvPr id="6" name="Picture 5" descr="A cartoon of a person pointing at a sign&#10;&#10;AI-generated content may be incorrect.">
            <a:extLst>
              <a:ext uri="{FF2B5EF4-FFF2-40B4-BE49-F238E27FC236}">
                <a16:creationId xmlns:a16="http://schemas.microsoft.com/office/drawing/2014/main" id="{1B99E8FE-4C27-1C33-D7E7-A42C8AF5B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88" y="1690973"/>
            <a:ext cx="7207624" cy="48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60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834E6-9988-67F8-8B08-DD128D7D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Intimidator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FB29A3-30D8-57C4-FCF7-CC5DC191E504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Wants you to recognize *who they are* </a:t>
            </a:r>
          </a:p>
          <a:p>
            <a:r>
              <a:rPr lang="en-US" dirty="0"/>
              <a:t>“I do a lot for this community…”</a:t>
            </a:r>
          </a:p>
          <a:p>
            <a:r>
              <a:rPr lang="en-US" dirty="0"/>
              <a:t>“I’d sure hate for this information to get leaked..”</a:t>
            </a:r>
          </a:p>
          <a:p>
            <a:r>
              <a:rPr lang="en-US" dirty="0"/>
              <a:t>“We had higher hopes for you…”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933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BED7B-CF4E-5FA5-AE81-F34D94DFE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A676-449F-A5B6-001E-A18B9525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Intimidator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9BCD61-471E-ED27-E8C6-BC144FA99B8C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Wants you to recognize *who they are*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“I do a lot for this community…”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“I’d sure hate for this information to get leaked..”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“We had higher hopes for you…”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💡 </a:t>
            </a:r>
            <a:r>
              <a:rPr lang="en-US" b="1" i="1" dirty="0"/>
              <a:t>Tip:  </a:t>
            </a:r>
            <a:r>
              <a:rPr lang="en-US" i="1" dirty="0"/>
              <a:t>Hear them…ask for information/data..</a:t>
            </a:r>
          </a:p>
          <a:p>
            <a:pPr marL="0" indent="0">
              <a:buFont typeface="Arial"/>
              <a:buNone/>
            </a:pPr>
            <a:r>
              <a:rPr lang="en-US" i="1" dirty="0"/>
              <a:t>			… and then, </a:t>
            </a:r>
            <a:r>
              <a:rPr lang="en-US" i="1" u="sng" dirty="0"/>
              <a:t>blame the law.    </a:t>
            </a:r>
          </a:p>
        </p:txBody>
      </p:sp>
    </p:spTree>
    <p:extLst>
      <p:ext uri="{BB962C8B-B14F-4D97-AF65-F5344CB8AC3E}">
        <p14:creationId xmlns:p14="http://schemas.microsoft.com/office/powerpoint/2010/main" val="21962446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A Little</a:t>
            </a:r>
            <a:r>
              <a:rPr lang="en-US" dirty="0"/>
              <a:t> Logic</a:t>
            </a:r>
            <a:r>
              <a:rPr dirty="0"/>
              <a:t> &amp; A Lot of Patience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57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Everyone has a story.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dirty="0"/>
              <a:t>✅ Stick to facts</a:t>
            </a:r>
            <a:r>
              <a:rPr lang="en-US" dirty="0"/>
              <a:t>      </a:t>
            </a:r>
            <a:endParaRPr lang="en-US" i="1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dirty="0"/>
              <a:t>✅ Stay empathetic</a:t>
            </a:r>
            <a:r>
              <a:rPr lang="en-US" dirty="0"/>
              <a:t>       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dirty="0"/>
              <a:t>✅ Be consistent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D5E90-4526-0FC9-0D91-5326B2F3D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695B-1FB0-1C77-3300-55382188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Logic &amp; A Lot of Patience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A3B4C-72C6-1D3F-45AE-6E185CC74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657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Everyone has a story.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dirty="0"/>
              <a:t>✅ Stick to facts</a:t>
            </a:r>
            <a:r>
              <a:rPr lang="en-US" dirty="0"/>
              <a:t>      </a:t>
            </a:r>
            <a:r>
              <a:rPr lang="en-US" i="1" dirty="0"/>
              <a:t>(and gather more if needed)</a:t>
            </a:r>
            <a:endParaRPr i="1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dirty="0"/>
              <a:t>✅ Stay empathetic</a:t>
            </a:r>
            <a:r>
              <a:rPr lang="en-US" dirty="0"/>
              <a:t>           </a:t>
            </a:r>
            <a:r>
              <a:rPr lang="en-US" i="1" dirty="0"/>
              <a:t>(“I hear you”)</a:t>
            </a:r>
            <a:endParaRPr i="1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dirty="0"/>
              <a:t>✅ Be consistent</a:t>
            </a:r>
            <a:r>
              <a:rPr lang="en-US" dirty="0"/>
              <a:t>     </a:t>
            </a:r>
            <a:r>
              <a:rPr lang="en-US" i="1" dirty="0"/>
              <a:t>(stick to the value structure)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8486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1F28B-031B-CCCA-CDD1-DDA6A65D3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4611-5BCF-6E0E-360D-DDDE6329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Logic &amp; A Lot of Patience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1A70D-597A-A364-4B3A-2E662A78E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657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Everyone has a story.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dirty="0"/>
              <a:t>✅ Stick to facts</a:t>
            </a:r>
            <a:r>
              <a:rPr lang="en-US" dirty="0"/>
              <a:t>      </a:t>
            </a:r>
            <a:r>
              <a:rPr lang="en-US" i="1" dirty="0"/>
              <a:t>(and gather more if needed)</a:t>
            </a:r>
            <a:endParaRPr i="1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dirty="0"/>
              <a:t>✅ Stay empathetic</a:t>
            </a:r>
            <a:r>
              <a:rPr lang="en-US" dirty="0"/>
              <a:t>           </a:t>
            </a:r>
            <a:r>
              <a:rPr lang="en-US" i="1" dirty="0"/>
              <a:t>(“I hear you”)</a:t>
            </a:r>
            <a:endParaRPr i="1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dirty="0"/>
              <a:t>✅ Be consistent</a:t>
            </a:r>
            <a:r>
              <a:rPr lang="en-US" dirty="0"/>
              <a:t>     </a:t>
            </a:r>
            <a:r>
              <a:rPr lang="en-US" i="1" dirty="0"/>
              <a:t>(stick to the value structure)</a:t>
            </a:r>
          </a:p>
          <a:p>
            <a:pPr marL="0" indent="0">
              <a:buNone/>
            </a:pPr>
            <a:endParaRPr dirty="0"/>
          </a:p>
          <a:p>
            <a:r>
              <a:rPr dirty="0"/>
              <a:t>And remember: It's not personal—it's just </a:t>
            </a:r>
            <a:r>
              <a:rPr lang="en-US" dirty="0"/>
              <a:t>protest</a:t>
            </a:r>
            <a:r>
              <a:rPr dirty="0"/>
              <a:t> season!</a:t>
            </a:r>
          </a:p>
        </p:txBody>
      </p:sp>
    </p:spTree>
    <p:extLst>
      <p:ext uri="{BB962C8B-B14F-4D97-AF65-F5344CB8AC3E}">
        <p14:creationId xmlns:p14="http://schemas.microsoft.com/office/powerpoint/2010/main" val="4321806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A1D3E7D6-7F04-CD24-FD81-90F64CA8D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30" r="1" b="1"/>
          <a:stretch>
            <a:fillRect/>
          </a:stretch>
        </p:blipFill>
        <p:spPr>
          <a:xfrm>
            <a:off x="-2585" y="-1"/>
            <a:ext cx="9146585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064451" y="791834"/>
            <a:ext cx="3020876" cy="9154947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584" y="0"/>
            <a:ext cx="2132551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779028" y="21736"/>
            <a:ext cx="2364646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585" y="5288433"/>
            <a:ext cx="9149779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5100" y="2905286"/>
            <a:ext cx="3866773" cy="408214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19FD2-D9C9-114A-CB6F-85503512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71" y="4121944"/>
            <a:ext cx="5945838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446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9B275-5DB0-F658-3EDD-37BF9DF7D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AAEF6-10BF-5A30-4805-B9F6A26B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Protest Season is Healthy!!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278C3-094A-C5DE-9141-4AABE0A5D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71" y="2252383"/>
            <a:ext cx="8606118" cy="4525963"/>
          </a:xfrm>
        </p:spPr>
        <p:txBody>
          <a:bodyPr/>
          <a:lstStyle/>
          <a:p>
            <a:r>
              <a:rPr lang="en-US" dirty="0"/>
              <a:t>In Mass Appraisal, not every property valuation is </a:t>
            </a:r>
            <a:r>
              <a:rPr lang="en-US" i="1" dirty="0"/>
              <a:t>perfect</a:t>
            </a:r>
            <a:r>
              <a:rPr lang="en-US" dirty="0"/>
              <a:t>.   </a:t>
            </a:r>
          </a:p>
          <a:p>
            <a:r>
              <a:rPr lang="en-US" dirty="0"/>
              <a:t>Judgments are based on </a:t>
            </a:r>
            <a:r>
              <a:rPr lang="en-US" b="1" dirty="0"/>
              <a:t>exterior reviews </a:t>
            </a:r>
            <a:r>
              <a:rPr lang="en-US" dirty="0"/>
              <a:t>of property.</a:t>
            </a:r>
          </a:p>
          <a:p>
            <a:r>
              <a:rPr lang="en-US" dirty="0"/>
              <a:t>Owners have a voice in the process</a:t>
            </a:r>
          </a:p>
          <a:p>
            <a:r>
              <a:rPr lang="en-US" dirty="0"/>
              <a:t>Opportunity to gather more facts to get it right!! </a:t>
            </a:r>
          </a:p>
        </p:txBody>
      </p:sp>
      <p:pic>
        <p:nvPicPr>
          <p:cNvPr id="4" name="Picture 3" descr="A person giving a thumbs up&#10;&#10;AI-generated content may be incorrect.">
            <a:extLst>
              <a:ext uri="{FF2B5EF4-FFF2-40B4-BE49-F238E27FC236}">
                <a16:creationId xmlns:a16="http://schemas.microsoft.com/office/drawing/2014/main" id="{B7A4B35C-E94F-9EC7-D9ED-665C036DE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735" y="2382756"/>
            <a:ext cx="2972936" cy="31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15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5F1C-1B9B-38AF-FE67-73766082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Says….</a:t>
            </a:r>
          </a:p>
        </p:txBody>
      </p:sp>
      <p:pic>
        <p:nvPicPr>
          <p:cNvPr id="5" name="Content Placeholder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61B5039B-215C-EFEE-08DA-8EEEB32A3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942" y="1152572"/>
            <a:ext cx="5705428" cy="5705428"/>
          </a:xfrm>
        </p:spPr>
      </p:pic>
    </p:spTree>
    <p:extLst>
      <p:ext uri="{BB962C8B-B14F-4D97-AF65-F5344CB8AC3E}">
        <p14:creationId xmlns:p14="http://schemas.microsoft.com/office/powerpoint/2010/main" val="234230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26F5D-931C-77C4-2158-8BE5599A8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group of people holding signs&#10;&#10;AI-generated content may be incorrect.">
            <a:extLst>
              <a:ext uri="{FF2B5EF4-FFF2-40B4-BE49-F238E27FC236}">
                <a16:creationId xmlns:a16="http://schemas.microsoft.com/office/drawing/2014/main" id="{C61171DC-8F1C-513F-F80A-75726D79C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772" y="102838"/>
            <a:ext cx="4668734" cy="67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wo men standing on a road&#10;&#10;AI-generated content may be incorrect.">
            <a:extLst>
              <a:ext uri="{FF2B5EF4-FFF2-40B4-BE49-F238E27FC236}">
                <a16:creationId xmlns:a16="http://schemas.microsoft.com/office/drawing/2014/main" id="{370EC5C4-722D-92E0-0582-63DAAD2D9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9688" y="409955"/>
            <a:ext cx="5540188" cy="6298542"/>
          </a:xfrm>
        </p:spPr>
      </p:pic>
    </p:spTree>
    <p:extLst>
      <p:ext uri="{BB962C8B-B14F-4D97-AF65-F5344CB8AC3E}">
        <p14:creationId xmlns:p14="http://schemas.microsoft.com/office/powerpoint/2010/main" val="1853607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6289</TotalTime>
  <Words>1555</Words>
  <Application>Microsoft Office PowerPoint</Application>
  <PresentationFormat>On-screen Show (4:3)</PresentationFormat>
  <Paragraphs>241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Aptos</vt:lpstr>
      <vt:lpstr>Arial</vt:lpstr>
      <vt:lpstr>Calibri</vt:lpstr>
      <vt:lpstr>Wingdings</vt:lpstr>
      <vt:lpstr>Office Theme</vt:lpstr>
      <vt:lpstr>Categories of Complaints</vt:lpstr>
      <vt:lpstr>Derrick Niederklein</vt:lpstr>
      <vt:lpstr>Derrick Niederklein</vt:lpstr>
      <vt:lpstr>PowerPoint Presentation</vt:lpstr>
      <vt:lpstr>Protest Season is Healthy!!</vt:lpstr>
      <vt:lpstr>Protest Season is Healthy!!</vt:lpstr>
      <vt:lpstr>Public Says….</vt:lpstr>
      <vt:lpstr>PowerPoint Presentation</vt:lpstr>
      <vt:lpstr>PowerPoint Presentation</vt:lpstr>
      <vt:lpstr>Comments:</vt:lpstr>
      <vt:lpstr>Comments:</vt:lpstr>
      <vt:lpstr>Comments:</vt:lpstr>
      <vt:lpstr>Comments:</vt:lpstr>
      <vt:lpstr>PowerPoint Presentation</vt:lpstr>
      <vt:lpstr>Objectives for Today:</vt:lpstr>
      <vt:lpstr>PowerPoint Presentation</vt:lpstr>
      <vt:lpstr>The "Informed" Owner</vt:lpstr>
      <vt:lpstr>The "Informed" Owner</vt:lpstr>
      <vt:lpstr>The Misinformed Owner</vt:lpstr>
      <vt:lpstr>The Misinformed Owner</vt:lpstr>
      <vt:lpstr>The Misinformed Owner</vt:lpstr>
      <vt:lpstr>The Anti-Government Skeptic</vt:lpstr>
      <vt:lpstr>The Anti-Government Skeptic</vt:lpstr>
      <vt:lpstr>The Anti-Government Skeptic</vt:lpstr>
      <vt:lpstr>The Comparer</vt:lpstr>
      <vt:lpstr>The Comparer</vt:lpstr>
      <vt:lpstr>The Comparer</vt:lpstr>
      <vt:lpstr>The Chronically Unhappy Taxpayer - Visual</vt:lpstr>
      <vt:lpstr>The Chronically Unhappy Taxpayer</vt:lpstr>
      <vt:lpstr>The Chronically Unhappy Taxpayer</vt:lpstr>
      <vt:lpstr>The Strategic Under-Valuer</vt:lpstr>
      <vt:lpstr>The Strategic Under-Valuer</vt:lpstr>
      <vt:lpstr>The Strategic Under-Valuer</vt:lpstr>
      <vt:lpstr>The Confused Recent Buyer </vt:lpstr>
      <vt:lpstr>The Confused Recent Buyer</vt:lpstr>
      <vt:lpstr>The Confused Recent Buyer</vt:lpstr>
      <vt:lpstr>The Emotional Owner</vt:lpstr>
      <vt:lpstr>The Emotional Owner</vt:lpstr>
      <vt:lpstr>The Emotional Owner</vt:lpstr>
      <vt:lpstr>The Conspiracy Theorist</vt:lpstr>
      <vt:lpstr>The Conspiracy Theorist</vt:lpstr>
      <vt:lpstr>The Conspiracy Theorist</vt:lpstr>
      <vt:lpstr>The Stangator </vt:lpstr>
      <vt:lpstr>The “No Updates” Shock</vt:lpstr>
      <vt:lpstr>The “No Updates” Shock</vt:lpstr>
      <vt:lpstr>The Online Expert</vt:lpstr>
      <vt:lpstr>The Online Expert</vt:lpstr>
      <vt:lpstr>The Online Expert</vt:lpstr>
      <vt:lpstr>The Soil Scientist</vt:lpstr>
      <vt:lpstr>Soil Sadness    </vt:lpstr>
      <vt:lpstr>Soil Sadness    </vt:lpstr>
      <vt:lpstr>The Intimidator</vt:lpstr>
      <vt:lpstr>The Intimidator </vt:lpstr>
      <vt:lpstr>The Intimidator </vt:lpstr>
      <vt:lpstr>A Little Logic &amp; A Lot of Patience</vt:lpstr>
      <vt:lpstr>A Little Logic &amp; A Lot of Patience</vt:lpstr>
      <vt:lpstr>A Little Logic &amp; A Lot of Patience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Derrick Niederklein</dc:creator>
  <cp:keywords/>
  <dc:description>generated using python-pptx</dc:description>
  <cp:lastModifiedBy>Derrick Niederklein</cp:lastModifiedBy>
  <cp:revision>8</cp:revision>
  <dcterms:created xsi:type="dcterms:W3CDTF">2013-01-27T09:14:16Z</dcterms:created>
  <dcterms:modified xsi:type="dcterms:W3CDTF">2025-06-04T15:17:24Z</dcterms:modified>
  <cp:category/>
</cp:coreProperties>
</file>