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78" r:id="rId7"/>
    <p:sldId id="279" r:id="rId8"/>
    <p:sldId id="287" r:id="rId9"/>
    <p:sldId id="280" r:id="rId10"/>
    <p:sldId id="289" r:id="rId11"/>
    <p:sldId id="288" r:id="rId12"/>
    <p:sldId id="281" r:id="rId13"/>
    <p:sldId id="282" r:id="rId14"/>
    <p:sldId id="291" r:id="rId15"/>
    <p:sldId id="286" r:id="rId16"/>
    <p:sldId id="283" r:id="rId17"/>
    <p:sldId id="284" r:id="rId18"/>
    <p:sldId id="285"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90"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E64588-AC7C-4782-9E3A-7C7FDA879545}">
          <p14:sldIdLst>
            <p14:sldId id="256"/>
            <p14:sldId id="257"/>
            <p14:sldId id="260"/>
            <p14:sldId id="258"/>
            <p14:sldId id="259"/>
            <p14:sldId id="278"/>
            <p14:sldId id="279"/>
            <p14:sldId id="287"/>
            <p14:sldId id="280"/>
            <p14:sldId id="289"/>
            <p14:sldId id="288"/>
            <p14:sldId id="281"/>
            <p14:sldId id="282"/>
            <p14:sldId id="291"/>
            <p14:sldId id="286"/>
            <p14:sldId id="283"/>
            <p14:sldId id="284"/>
            <p14:sldId id="285"/>
            <p14:sldId id="261"/>
            <p14:sldId id="262"/>
            <p14:sldId id="263"/>
            <p14:sldId id="264"/>
            <p14:sldId id="265"/>
            <p14:sldId id="266"/>
            <p14:sldId id="267"/>
            <p14:sldId id="268"/>
            <p14:sldId id="269"/>
            <p14:sldId id="270"/>
            <p14:sldId id="271"/>
            <p14:sldId id="272"/>
            <p14:sldId id="273"/>
            <p14:sldId id="274"/>
            <p14:sldId id="275"/>
            <p14:sldId id="276"/>
            <p14:sldId id="277"/>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77DB-9659-F4E0-6335-943C3018B53E}"/>
              </a:ext>
            </a:extLst>
          </p:cNvPr>
          <p:cNvSpPr>
            <a:spLocks noGrp="1"/>
          </p:cNvSpPr>
          <p:nvPr>
            <p:ph type="ctrTitle" hasCustomPrompt="1"/>
          </p:nvPr>
        </p:nvSpPr>
        <p:spPr>
          <a:xfrm>
            <a:off x="1117600" y="3859742"/>
            <a:ext cx="9144000" cy="960727"/>
          </a:xfrm>
        </p:spPr>
        <p:txBody>
          <a:bodyPr anchor="b"/>
          <a:lstStyle>
            <a:lvl1pPr algn="l">
              <a:defRPr sz="6000">
                <a:solidFill>
                  <a:schemeClr val="bg1"/>
                </a:solidFill>
                <a:latin typeface="Bahnschrift SemiBold" panose="020B0502040204020203" pitchFamily="34" charset="0"/>
              </a:defRPr>
            </a:lvl1pPr>
          </a:lstStyle>
          <a:p>
            <a:r>
              <a:rPr lang="en-US" dirty="0"/>
              <a:t>Title of Presentation</a:t>
            </a:r>
          </a:p>
        </p:txBody>
      </p:sp>
      <p:sp>
        <p:nvSpPr>
          <p:cNvPr id="3" name="Subtitle 2">
            <a:extLst>
              <a:ext uri="{FF2B5EF4-FFF2-40B4-BE49-F238E27FC236}">
                <a16:creationId xmlns:a16="http://schemas.microsoft.com/office/drawing/2014/main" id="{D66D519D-6A14-28E2-3E1E-0DA346E0F8CD}"/>
              </a:ext>
            </a:extLst>
          </p:cNvPr>
          <p:cNvSpPr>
            <a:spLocks noGrp="1"/>
          </p:cNvSpPr>
          <p:nvPr>
            <p:ph type="subTitle" idx="1"/>
          </p:nvPr>
        </p:nvSpPr>
        <p:spPr>
          <a:xfrm>
            <a:off x="1117600" y="4820469"/>
            <a:ext cx="9144000" cy="502777"/>
          </a:xfrm>
        </p:spPr>
        <p:txBody>
          <a:bodyPr/>
          <a:lstStyle>
            <a:lvl1pPr marL="0" indent="0" algn="l">
              <a:buNone/>
              <a:defRPr sz="2400">
                <a:latin typeface="Bahnschrift Semi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4CC71890-306E-D880-517D-89130DFC8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5913" y="-50127"/>
            <a:ext cx="1681451" cy="1681451"/>
          </a:xfrm>
          <a:prstGeom prst="rect">
            <a:avLst/>
          </a:prstGeom>
          <a:effectLst/>
        </p:spPr>
      </p:pic>
      <p:cxnSp>
        <p:nvCxnSpPr>
          <p:cNvPr id="12" name="Straight Connector 11">
            <a:extLst>
              <a:ext uri="{FF2B5EF4-FFF2-40B4-BE49-F238E27FC236}">
                <a16:creationId xmlns:a16="http://schemas.microsoft.com/office/drawing/2014/main" id="{8F06CD67-D315-EDB6-E8B7-1D1C3FD9CD8D}"/>
              </a:ext>
            </a:extLst>
          </p:cNvPr>
          <p:cNvCxnSpPr>
            <a:cxnSpLocks/>
          </p:cNvCxnSpPr>
          <p:nvPr/>
        </p:nvCxnSpPr>
        <p:spPr>
          <a:xfrm>
            <a:off x="838200" y="685800"/>
            <a:ext cx="9677400" cy="0"/>
          </a:xfrm>
          <a:prstGeom prst="line">
            <a:avLst/>
          </a:prstGeom>
          <a:ln w="15875">
            <a:solidFill>
              <a:schemeClr val="accent1">
                <a:alpha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3713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5784B-4B1C-FBC7-3E93-F2E5F3C827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21D23D67-00B6-77A9-323C-EBEBDC3E589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391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6535A-9DAB-A28C-1749-BD1468C017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8320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DAB37-8824-357B-DFD0-651B98187209}"/>
              </a:ext>
            </a:extLst>
          </p:cNvPr>
          <p:cNvSpPr>
            <a:spLocks noGrp="1"/>
          </p:cNvSpPr>
          <p:nvPr>
            <p:ph type="title"/>
          </p:nvPr>
        </p:nvSpPr>
        <p:spPr>
          <a:xfrm>
            <a:off x="838200" y="856818"/>
            <a:ext cx="10515600" cy="7894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9E0A26-1C62-4C97-F0A7-84FB63089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7B6507BE-7090-C4C6-FFEA-5CC99A482D31}"/>
              </a:ext>
            </a:extLst>
          </p:cNvPr>
          <p:cNvCxnSpPr>
            <a:cxnSpLocks/>
          </p:cNvCxnSpPr>
          <p:nvPr/>
        </p:nvCxnSpPr>
        <p:spPr>
          <a:xfrm>
            <a:off x="838200" y="6162821"/>
            <a:ext cx="10515600" cy="0"/>
          </a:xfrm>
          <a:prstGeom prst="line">
            <a:avLst/>
          </a:prstGeom>
          <a:ln w="15875">
            <a:solidFill>
              <a:schemeClr val="accent1">
                <a:alpha val="6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C6A670-B108-0F99-4D33-F92876A83CF5}"/>
              </a:ext>
            </a:extLst>
          </p:cNvPr>
          <p:cNvSpPr txBox="1"/>
          <p:nvPr/>
        </p:nvSpPr>
        <p:spPr>
          <a:xfrm>
            <a:off x="762000" y="6217850"/>
            <a:ext cx="5273964" cy="276999"/>
          </a:xfrm>
          <a:prstGeom prst="rect">
            <a:avLst/>
          </a:prstGeom>
          <a:noFill/>
        </p:spPr>
        <p:txBody>
          <a:bodyPr wrap="square" rtlCol="0">
            <a:spAutoFit/>
          </a:bodyPr>
          <a:lstStyle/>
          <a:p>
            <a:r>
              <a:rPr lang="en-US" sz="1200" dirty="0">
                <a:solidFill>
                  <a:schemeClr val="tx1">
                    <a:alpha val="47000"/>
                  </a:schemeClr>
                </a:solidFill>
                <a:latin typeface="Bahnschrift SemiLight" panose="020B0502040204020203" pitchFamily="34" charset="0"/>
              </a:rPr>
              <a:t>Nebraska Association of County Officials | www.nebraskacounties.org</a:t>
            </a:r>
          </a:p>
        </p:txBody>
      </p:sp>
    </p:spTree>
    <p:extLst>
      <p:ext uri="{BB962C8B-B14F-4D97-AF65-F5344CB8AC3E}">
        <p14:creationId xmlns:p14="http://schemas.microsoft.com/office/powerpoint/2010/main" val="387828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l" defTabSz="914400" rtl="0" eaLnBrk="1" latinLnBrk="0" hangingPunct="1">
        <a:lnSpc>
          <a:spcPct val="90000"/>
        </a:lnSpc>
        <a:spcBef>
          <a:spcPct val="0"/>
        </a:spcBef>
        <a:buNone/>
        <a:defRPr sz="4400" b="1" kern="1200">
          <a:solidFill>
            <a:schemeClr val="tx1"/>
          </a:solidFill>
          <a:latin typeface="Bahnschrift Semi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E1FD-29CB-B768-A19F-D0E74D7A6E93}"/>
              </a:ext>
            </a:extLst>
          </p:cNvPr>
          <p:cNvSpPr>
            <a:spLocks noGrp="1"/>
          </p:cNvSpPr>
          <p:nvPr>
            <p:ph type="ctrTitle"/>
          </p:nvPr>
        </p:nvSpPr>
        <p:spPr/>
        <p:txBody>
          <a:bodyPr>
            <a:normAutofit fontScale="90000"/>
          </a:bodyPr>
          <a:lstStyle/>
          <a:p>
            <a:r>
              <a:rPr lang="en-US" dirty="0"/>
              <a:t>Legislative Updates 7.24.25</a:t>
            </a:r>
          </a:p>
        </p:txBody>
      </p:sp>
      <p:sp>
        <p:nvSpPr>
          <p:cNvPr id="3" name="Subtitle 2">
            <a:extLst>
              <a:ext uri="{FF2B5EF4-FFF2-40B4-BE49-F238E27FC236}">
                <a16:creationId xmlns:a16="http://schemas.microsoft.com/office/drawing/2014/main" id="{6144CD50-9F41-4CEA-85E1-111DE6901E6D}"/>
              </a:ext>
            </a:extLst>
          </p:cNvPr>
          <p:cNvSpPr>
            <a:spLocks noGrp="1"/>
          </p:cNvSpPr>
          <p:nvPr>
            <p:ph type="subTitle" idx="1"/>
          </p:nvPr>
        </p:nvSpPr>
        <p:spPr/>
        <p:txBody>
          <a:bodyPr/>
          <a:lstStyle/>
          <a:p>
            <a:r>
              <a:rPr lang="en-US" dirty="0"/>
              <a:t>Budget Caps, Joint Public Hearings and Growth Value</a:t>
            </a:r>
          </a:p>
        </p:txBody>
      </p:sp>
    </p:spTree>
    <p:extLst>
      <p:ext uri="{BB962C8B-B14F-4D97-AF65-F5344CB8AC3E}">
        <p14:creationId xmlns:p14="http://schemas.microsoft.com/office/powerpoint/2010/main" val="399231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52815-3AC9-02FF-5E7B-0E5B806A22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1F9F10-F0C8-389E-3CD5-5F2670D775D2}"/>
              </a:ext>
            </a:extLst>
          </p:cNvPr>
          <p:cNvSpPr>
            <a:spLocks noGrp="1"/>
          </p:cNvSpPr>
          <p:nvPr>
            <p:ph idx="1"/>
          </p:nvPr>
        </p:nvSpPr>
        <p:spPr/>
        <p:txBody>
          <a:bodyPr>
            <a:normAutofit/>
          </a:bodyPr>
          <a:lstStyle/>
          <a:p>
            <a:pPr marL="0" indent="0">
              <a:buNone/>
            </a:pPr>
            <a:r>
              <a:rPr lang="en-US" dirty="0"/>
              <a:t> </a:t>
            </a:r>
          </a:p>
        </p:txBody>
      </p:sp>
      <p:pic>
        <p:nvPicPr>
          <p:cNvPr id="6" name="Picture 5">
            <a:extLst>
              <a:ext uri="{FF2B5EF4-FFF2-40B4-BE49-F238E27FC236}">
                <a16:creationId xmlns:a16="http://schemas.microsoft.com/office/drawing/2014/main" id="{2831D8C8-EEAD-42F0-5A8F-3AA4C8F746D8}"/>
              </a:ext>
            </a:extLst>
          </p:cNvPr>
          <p:cNvPicPr>
            <a:picLocks noChangeAspect="1"/>
          </p:cNvPicPr>
          <p:nvPr/>
        </p:nvPicPr>
        <p:blipFill>
          <a:blip r:embed="rId2"/>
          <a:stretch>
            <a:fillRect/>
          </a:stretch>
        </p:blipFill>
        <p:spPr>
          <a:xfrm>
            <a:off x="1872342" y="0"/>
            <a:ext cx="8196943" cy="6291943"/>
          </a:xfrm>
          <a:prstGeom prst="rect">
            <a:avLst/>
          </a:prstGeom>
        </p:spPr>
      </p:pic>
    </p:spTree>
    <p:extLst>
      <p:ext uri="{BB962C8B-B14F-4D97-AF65-F5344CB8AC3E}">
        <p14:creationId xmlns:p14="http://schemas.microsoft.com/office/powerpoint/2010/main" val="118925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7D225-EE02-A7C3-43B2-4A191A840D7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68D6776-EBE1-5DCF-6B32-1EAC2C089AE4}"/>
              </a:ext>
            </a:extLst>
          </p:cNvPr>
          <p:cNvPicPr>
            <a:picLocks noChangeAspect="1"/>
          </p:cNvPicPr>
          <p:nvPr/>
        </p:nvPicPr>
        <p:blipFill>
          <a:blip r:embed="rId2"/>
          <a:stretch>
            <a:fillRect/>
          </a:stretch>
        </p:blipFill>
        <p:spPr>
          <a:xfrm>
            <a:off x="269255" y="1471447"/>
            <a:ext cx="11653489" cy="4855781"/>
          </a:xfrm>
          <a:prstGeom prst="rect">
            <a:avLst/>
          </a:prstGeom>
        </p:spPr>
      </p:pic>
      <p:sp>
        <p:nvSpPr>
          <p:cNvPr id="3" name="Content Placeholder 2">
            <a:extLst>
              <a:ext uri="{FF2B5EF4-FFF2-40B4-BE49-F238E27FC236}">
                <a16:creationId xmlns:a16="http://schemas.microsoft.com/office/drawing/2014/main" id="{31C7B670-4934-9FB3-ADF3-04F6EF8C33D2}"/>
              </a:ext>
            </a:extLst>
          </p:cNvPr>
          <p:cNvSpPr>
            <a:spLocks noGrp="1"/>
          </p:cNvSpPr>
          <p:nvPr>
            <p:ph idx="1"/>
          </p:nvPr>
        </p:nvSpPr>
        <p:spPr/>
        <p:txBody>
          <a:bodyPr>
            <a:normAutofit/>
          </a:bodyPr>
          <a:lstStyle/>
          <a:p>
            <a:pPr marL="0" indent="0">
              <a:buNone/>
            </a:pPr>
            <a:r>
              <a:rPr lang="en-US" dirty="0"/>
              <a:t>	  </a:t>
            </a:r>
          </a:p>
        </p:txBody>
      </p:sp>
      <p:sp>
        <p:nvSpPr>
          <p:cNvPr id="2" name="Title 1">
            <a:extLst>
              <a:ext uri="{FF2B5EF4-FFF2-40B4-BE49-F238E27FC236}">
                <a16:creationId xmlns:a16="http://schemas.microsoft.com/office/drawing/2014/main" id="{234A3881-1780-D11A-E152-B3AFA945222F}"/>
              </a:ext>
            </a:extLst>
          </p:cNvPr>
          <p:cNvSpPr>
            <a:spLocks noGrp="1"/>
          </p:cNvSpPr>
          <p:nvPr>
            <p:ph type="title"/>
          </p:nvPr>
        </p:nvSpPr>
        <p:spPr/>
        <p:txBody>
          <a:bodyPr>
            <a:noAutofit/>
          </a:bodyPr>
          <a:lstStyle/>
          <a:p>
            <a:r>
              <a:rPr lang="en-US" sz="3200" dirty="0"/>
              <a:t>Certification of Taxable Value and Allowable Growth Value</a:t>
            </a:r>
          </a:p>
        </p:txBody>
      </p:sp>
      <p:sp>
        <p:nvSpPr>
          <p:cNvPr id="7" name="Arrow: Right 6">
            <a:extLst>
              <a:ext uri="{FF2B5EF4-FFF2-40B4-BE49-F238E27FC236}">
                <a16:creationId xmlns:a16="http://schemas.microsoft.com/office/drawing/2014/main" id="{23DF127F-8B57-5375-3889-46CE68183356}"/>
              </a:ext>
            </a:extLst>
          </p:cNvPr>
          <p:cNvSpPr/>
          <p:nvPr/>
        </p:nvSpPr>
        <p:spPr>
          <a:xfrm>
            <a:off x="3541988" y="2539200"/>
            <a:ext cx="1146573" cy="14620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8477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356BF-7E05-AAB0-706E-68CDF4C4A4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97C6BE-09C2-08CA-B0F3-7E77CD64DACF}"/>
              </a:ext>
            </a:extLst>
          </p:cNvPr>
          <p:cNvSpPr>
            <a:spLocks noGrp="1"/>
          </p:cNvSpPr>
          <p:nvPr>
            <p:ph idx="1"/>
          </p:nvPr>
        </p:nvSpPr>
        <p:spPr/>
        <p:txBody>
          <a:bodyPr>
            <a:normAutofit/>
          </a:bodyPr>
          <a:lstStyle/>
          <a:p>
            <a:pPr marL="0" indent="0">
              <a:buNone/>
            </a:pPr>
            <a:r>
              <a:rPr lang="en-US" dirty="0"/>
              <a:t> </a:t>
            </a:r>
          </a:p>
        </p:txBody>
      </p:sp>
      <p:pic>
        <p:nvPicPr>
          <p:cNvPr id="5" name="Picture 4">
            <a:extLst>
              <a:ext uri="{FF2B5EF4-FFF2-40B4-BE49-F238E27FC236}">
                <a16:creationId xmlns:a16="http://schemas.microsoft.com/office/drawing/2014/main" id="{5F422E18-D3C0-CA48-DEB7-F77E998A28DD}"/>
              </a:ext>
            </a:extLst>
          </p:cNvPr>
          <p:cNvPicPr>
            <a:picLocks noChangeAspect="1"/>
          </p:cNvPicPr>
          <p:nvPr/>
        </p:nvPicPr>
        <p:blipFill>
          <a:blip r:embed="rId2"/>
          <a:stretch>
            <a:fillRect/>
          </a:stretch>
        </p:blipFill>
        <p:spPr>
          <a:xfrm>
            <a:off x="932688" y="0"/>
            <a:ext cx="8749474" cy="5944598"/>
          </a:xfrm>
          <a:prstGeom prst="rect">
            <a:avLst/>
          </a:prstGeom>
        </p:spPr>
      </p:pic>
      <p:sp>
        <p:nvSpPr>
          <p:cNvPr id="8" name="Arrow: Left 7">
            <a:extLst>
              <a:ext uri="{FF2B5EF4-FFF2-40B4-BE49-F238E27FC236}">
                <a16:creationId xmlns:a16="http://schemas.microsoft.com/office/drawing/2014/main" id="{DDF92B8C-2D58-526B-E9CB-E1CBE1C8C7DF}"/>
              </a:ext>
            </a:extLst>
          </p:cNvPr>
          <p:cNvSpPr/>
          <p:nvPr/>
        </p:nvSpPr>
        <p:spPr>
          <a:xfrm>
            <a:off x="9682162" y="4689179"/>
            <a:ext cx="2022157" cy="91440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a:p>
            <a:pPr algn="ctr"/>
            <a:r>
              <a:rPr lang="en-US" sz="1200" dirty="0"/>
              <a:t>This is County’s Taxing Authority 26.</a:t>
            </a:r>
          </a:p>
          <a:p>
            <a:pPr algn="ctr"/>
            <a:endParaRPr lang="en-US" dirty="0"/>
          </a:p>
        </p:txBody>
      </p:sp>
      <p:sp>
        <p:nvSpPr>
          <p:cNvPr id="10" name="Arrow: Left 9">
            <a:extLst>
              <a:ext uri="{FF2B5EF4-FFF2-40B4-BE49-F238E27FC236}">
                <a16:creationId xmlns:a16="http://schemas.microsoft.com/office/drawing/2014/main" id="{9185F9AD-68FA-1440-6898-EC57504A4E96}"/>
              </a:ext>
            </a:extLst>
          </p:cNvPr>
          <p:cNvSpPr/>
          <p:nvPr/>
        </p:nvSpPr>
        <p:spPr>
          <a:xfrm>
            <a:off x="7818120" y="4059937"/>
            <a:ext cx="2478024" cy="65836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This Year Only- Ref. APA Website for Correct Amount 24.</a:t>
            </a:r>
          </a:p>
        </p:txBody>
      </p:sp>
      <p:sp>
        <p:nvSpPr>
          <p:cNvPr id="11" name="Arrow: Right 10">
            <a:extLst>
              <a:ext uri="{FF2B5EF4-FFF2-40B4-BE49-F238E27FC236}">
                <a16:creationId xmlns:a16="http://schemas.microsoft.com/office/drawing/2014/main" id="{8CD349A2-4DF1-1F2A-A06E-E2988425939A}"/>
              </a:ext>
            </a:extLst>
          </p:cNvPr>
          <p:cNvSpPr/>
          <p:nvPr/>
        </p:nvSpPr>
        <p:spPr>
          <a:xfrm>
            <a:off x="6096000" y="5047487"/>
            <a:ext cx="1886712" cy="5835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Taxes needed to meet requirement 27.</a:t>
            </a:r>
          </a:p>
        </p:txBody>
      </p:sp>
    </p:spTree>
    <p:extLst>
      <p:ext uri="{BB962C8B-B14F-4D97-AF65-F5344CB8AC3E}">
        <p14:creationId xmlns:p14="http://schemas.microsoft.com/office/powerpoint/2010/main" val="251057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1AF96-9643-C191-E0EE-3258DCC00B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6B0E88-60BF-B96E-CDE2-71793B862F72}"/>
              </a:ext>
            </a:extLst>
          </p:cNvPr>
          <p:cNvSpPr>
            <a:spLocks noGrp="1"/>
          </p:cNvSpPr>
          <p:nvPr>
            <p:ph idx="1"/>
          </p:nvPr>
        </p:nvSpPr>
        <p:spPr/>
        <p:txBody>
          <a:bodyPr>
            <a:normAutofit/>
          </a:bodyPr>
          <a:lstStyle/>
          <a:p>
            <a:pPr marL="0" indent="0">
              <a:buNone/>
            </a:pPr>
            <a:r>
              <a:rPr lang="en-US" dirty="0"/>
              <a:t> </a:t>
            </a:r>
          </a:p>
        </p:txBody>
      </p:sp>
      <p:sp>
        <p:nvSpPr>
          <p:cNvPr id="2" name="Title 1">
            <a:extLst>
              <a:ext uri="{FF2B5EF4-FFF2-40B4-BE49-F238E27FC236}">
                <a16:creationId xmlns:a16="http://schemas.microsoft.com/office/drawing/2014/main" id="{D8571620-059F-B7A3-76BF-D5E0DAFF5D49}"/>
              </a:ext>
            </a:extLst>
          </p:cNvPr>
          <p:cNvSpPr>
            <a:spLocks noGrp="1"/>
          </p:cNvSpPr>
          <p:nvPr>
            <p:ph type="title"/>
          </p:nvPr>
        </p:nvSpPr>
        <p:spPr/>
        <p:txBody>
          <a:bodyPr>
            <a:normAutofit fontScale="90000"/>
          </a:bodyPr>
          <a:lstStyle/>
          <a:p>
            <a:r>
              <a:rPr lang="en-US" dirty="0"/>
              <a:t>LB647 – Budget Changes – Cap Walk-Thru</a:t>
            </a:r>
          </a:p>
        </p:txBody>
      </p:sp>
      <p:sp>
        <p:nvSpPr>
          <p:cNvPr id="5" name="TextBox 4">
            <a:extLst>
              <a:ext uri="{FF2B5EF4-FFF2-40B4-BE49-F238E27FC236}">
                <a16:creationId xmlns:a16="http://schemas.microsoft.com/office/drawing/2014/main" id="{E6B96AF5-74E5-8FA1-1910-2F06A8C462A2}"/>
              </a:ext>
            </a:extLst>
          </p:cNvPr>
          <p:cNvSpPr txBox="1"/>
          <p:nvPr/>
        </p:nvSpPr>
        <p:spPr>
          <a:xfrm>
            <a:off x="557784" y="1997838"/>
            <a:ext cx="11384280" cy="4154984"/>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Bahnschrift Light" panose="020B0502040204020203" pitchFamily="34" charset="0"/>
              </a:rPr>
              <a:t>As a reminder: All offices complete their budget request the same as years prior. </a:t>
            </a:r>
          </a:p>
          <a:p>
            <a:endParaRPr lang="en-US" sz="2000" dirty="0">
              <a:latin typeface="Bahnschrift Light" panose="020B0502040204020203" pitchFamily="34" charset="0"/>
            </a:endParaRPr>
          </a:p>
          <a:p>
            <a:pPr marL="342900" indent="-342900">
              <a:buFont typeface="Arial" panose="020B0604020202020204" pitchFamily="34" charset="0"/>
              <a:buChar char="•"/>
            </a:pPr>
            <a:r>
              <a:rPr lang="en-US" sz="2000" dirty="0">
                <a:latin typeface="Bahnschrift Light" panose="020B0502040204020203" pitchFamily="34" charset="0"/>
              </a:rPr>
              <a:t>Exceptions under the Authority Computation Form is a function of creating property tax authority – determination made by the county board. (same as lid on restricted funds)</a:t>
            </a:r>
          </a:p>
          <a:p>
            <a:pPr marL="342900" indent="-342900">
              <a:buFont typeface="Arial" panose="020B0604020202020204" pitchFamily="34" charset="0"/>
              <a:buChar char="•"/>
            </a:pPr>
            <a:r>
              <a:rPr lang="en-US" sz="2000" dirty="0">
                <a:latin typeface="Bahnschrift Light" panose="020B0502040204020203" pitchFamily="34" charset="0"/>
              </a:rPr>
              <a:t>General Fund Revenues are part of the budget formula to determine property tax request – not office specific.</a:t>
            </a:r>
          </a:p>
          <a:p>
            <a:pPr marL="342900" indent="-342900">
              <a:buFont typeface="Arial" panose="020B0604020202020204" pitchFamily="34" charset="0"/>
              <a:buChar char="•"/>
            </a:pPr>
            <a:r>
              <a:rPr lang="en-US" sz="2000" dirty="0">
                <a:latin typeface="Bahnschrift Light" panose="020B0502040204020203" pitchFamily="34" charset="0"/>
              </a:rPr>
              <a:t>Year Two: Prior year exceptions are subtracted from county authority prior to increasing the Growth and Inflation percentages. Recommendation: </a:t>
            </a:r>
            <a:r>
              <a:rPr lang="en-US" sz="2000" i="1" dirty="0">
                <a:latin typeface="Bahnschrift Light" panose="020B0502040204020203" pitchFamily="34" charset="0"/>
              </a:rPr>
              <a:t>Determine if county has enough property tax authority before considering entering a recurring expense for an exception. </a:t>
            </a:r>
          </a:p>
          <a:p>
            <a:pPr marL="342900" indent="-342900">
              <a:buFont typeface="Arial" panose="020B0604020202020204" pitchFamily="34" charset="0"/>
              <a:buChar char="•"/>
            </a:pPr>
            <a:r>
              <a:rPr lang="en-US" sz="2000" dirty="0">
                <a:latin typeface="Bahnschrift Light" panose="020B0502040204020203" pitchFamily="34" charset="0"/>
              </a:rPr>
              <a:t>Unused Property Tax Request Authority is capped.  Starting in 26-27 budget year, this carryforward is limited to a maximum of 5% of the total property tax request authority from the prior year. </a:t>
            </a:r>
          </a:p>
          <a:p>
            <a:endParaRPr lang="en-US" sz="2400" dirty="0">
              <a:latin typeface="Bahnschrift Light" panose="020B0502040204020203" pitchFamily="34" charset="0"/>
            </a:endParaRPr>
          </a:p>
        </p:txBody>
      </p:sp>
    </p:spTree>
    <p:extLst>
      <p:ext uri="{BB962C8B-B14F-4D97-AF65-F5344CB8AC3E}">
        <p14:creationId xmlns:p14="http://schemas.microsoft.com/office/powerpoint/2010/main" val="3074281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9132B-B235-628B-EA17-037952787FA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25F3C0-59B4-40DF-8583-56CF02A5FE05}"/>
              </a:ext>
            </a:extLst>
          </p:cNvPr>
          <p:cNvSpPr>
            <a:spLocks noGrp="1"/>
          </p:cNvSpPr>
          <p:nvPr>
            <p:ph idx="1"/>
          </p:nvPr>
        </p:nvSpPr>
        <p:spPr/>
        <p:txBody>
          <a:bodyPr>
            <a:normAutofit/>
          </a:bodyPr>
          <a:lstStyle/>
          <a:p>
            <a:pPr marL="0" indent="0">
              <a:buNone/>
            </a:pPr>
            <a:r>
              <a:rPr lang="en-US" dirty="0"/>
              <a:t> </a:t>
            </a:r>
          </a:p>
        </p:txBody>
      </p:sp>
      <p:sp>
        <p:nvSpPr>
          <p:cNvPr id="2" name="Title 1">
            <a:extLst>
              <a:ext uri="{FF2B5EF4-FFF2-40B4-BE49-F238E27FC236}">
                <a16:creationId xmlns:a16="http://schemas.microsoft.com/office/drawing/2014/main" id="{F70DADBA-6767-0460-2A38-D1692DDA8ED5}"/>
              </a:ext>
            </a:extLst>
          </p:cNvPr>
          <p:cNvSpPr>
            <a:spLocks noGrp="1"/>
          </p:cNvSpPr>
          <p:nvPr>
            <p:ph type="title"/>
          </p:nvPr>
        </p:nvSpPr>
        <p:spPr/>
        <p:txBody>
          <a:bodyPr>
            <a:normAutofit fontScale="90000"/>
          </a:bodyPr>
          <a:lstStyle/>
          <a:p>
            <a:r>
              <a:rPr lang="en-US" dirty="0"/>
              <a:t>Setting Up- Cash Reserves and Sinking Fund </a:t>
            </a:r>
          </a:p>
        </p:txBody>
      </p:sp>
      <p:sp>
        <p:nvSpPr>
          <p:cNvPr id="5" name="TextBox 4">
            <a:extLst>
              <a:ext uri="{FF2B5EF4-FFF2-40B4-BE49-F238E27FC236}">
                <a16:creationId xmlns:a16="http://schemas.microsoft.com/office/drawing/2014/main" id="{A1642C97-17DC-E208-4FEC-61D050E024D1}"/>
              </a:ext>
            </a:extLst>
          </p:cNvPr>
          <p:cNvSpPr txBox="1"/>
          <p:nvPr/>
        </p:nvSpPr>
        <p:spPr>
          <a:xfrm>
            <a:off x="402336" y="1825625"/>
            <a:ext cx="11384280" cy="378565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Bahnschrift Light"/>
              </a:rPr>
              <a:t>Reserves offer protection against unplanned, unavoidable cost or losses.</a:t>
            </a:r>
          </a:p>
          <a:p>
            <a:endParaRPr lang="en-US" sz="2400" dirty="0">
              <a:latin typeface="Bahnschrift Light"/>
            </a:endParaRPr>
          </a:p>
          <a:p>
            <a:pPr marL="342900" indent="-342900">
              <a:buFont typeface="Arial" panose="020B0604020202020204" pitchFamily="34" charset="0"/>
              <a:buChar char="•"/>
            </a:pPr>
            <a:r>
              <a:rPr lang="en-US" sz="2400" dirty="0">
                <a:latin typeface="Bahnschrift Light"/>
              </a:rPr>
              <a:t>Reserves are a savings account: deferred spending as a way to manage risk.</a:t>
            </a:r>
          </a:p>
          <a:p>
            <a:endParaRPr lang="en-US" sz="2400" dirty="0">
              <a:latin typeface="Bahnschrift Light"/>
            </a:endParaRPr>
          </a:p>
          <a:p>
            <a:pPr marL="342900" indent="-342900">
              <a:buFont typeface="Arial" panose="020B0604020202020204" pitchFamily="34" charset="0"/>
              <a:buChar char="•"/>
            </a:pPr>
            <a:r>
              <a:rPr lang="en-US" sz="2400" dirty="0">
                <a:latin typeface="Bahnschrift Light"/>
              </a:rPr>
              <a:t>Reserves are an insurance policy to manage volatility and implies what is the optimal amount of Reserve your specific county should hold.  </a:t>
            </a:r>
          </a:p>
          <a:p>
            <a:endParaRPr lang="en-US" sz="2400" dirty="0">
              <a:latin typeface="Bahnschrift Light"/>
            </a:endParaRPr>
          </a:p>
          <a:p>
            <a:pPr marL="342900" indent="-342900">
              <a:buFont typeface="Arial" panose="020B0604020202020204" pitchFamily="34" charset="0"/>
              <a:buChar char="•"/>
            </a:pPr>
            <a:r>
              <a:rPr lang="en-US" sz="2400" dirty="0">
                <a:latin typeface="Bahnschrift Light"/>
              </a:rPr>
              <a:t>Probability and Magnitude of loss, disaster or other undesirable events.</a:t>
            </a:r>
          </a:p>
          <a:p>
            <a:endParaRPr lang="en-US" sz="2400" dirty="0">
              <a:latin typeface="Bahnschrift Light"/>
            </a:endParaRPr>
          </a:p>
          <a:p>
            <a:pPr marL="342900" indent="-342900">
              <a:buFont typeface="Arial" panose="020B0604020202020204" pitchFamily="34" charset="0"/>
              <a:buChar char="•"/>
            </a:pPr>
            <a:r>
              <a:rPr lang="en-US" sz="2400" dirty="0">
                <a:latin typeface="Bahnschrift Light"/>
              </a:rPr>
              <a:t>County Boards – Annual Risk Analysis on what the county threshold should be.  </a:t>
            </a:r>
            <a:endParaRPr lang="en-US" sz="2400" dirty="0"/>
          </a:p>
        </p:txBody>
      </p:sp>
    </p:spTree>
    <p:extLst>
      <p:ext uri="{BB962C8B-B14F-4D97-AF65-F5344CB8AC3E}">
        <p14:creationId xmlns:p14="http://schemas.microsoft.com/office/powerpoint/2010/main" val="386682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C0BD3-3F73-C69B-9F22-051E13E55E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B78DDD-06EB-369B-4C4E-C434847E4AF0}"/>
              </a:ext>
            </a:extLst>
          </p:cNvPr>
          <p:cNvSpPr>
            <a:spLocks noGrp="1"/>
          </p:cNvSpPr>
          <p:nvPr>
            <p:ph idx="1"/>
          </p:nvPr>
        </p:nvSpPr>
        <p:spPr/>
        <p:txBody>
          <a:bodyPr>
            <a:normAutofit/>
          </a:bodyPr>
          <a:lstStyle/>
          <a:p>
            <a:pPr marL="0" indent="0">
              <a:buNone/>
            </a:pPr>
            <a:r>
              <a:rPr lang="en-US" dirty="0"/>
              <a:t> </a:t>
            </a:r>
          </a:p>
        </p:txBody>
      </p:sp>
      <p:sp>
        <p:nvSpPr>
          <p:cNvPr id="2" name="Title 1">
            <a:extLst>
              <a:ext uri="{FF2B5EF4-FFF2-40B4-BE49-F238E27FC236}">
                <a16:creationId xmlns:a16="http://schemas.microsoft.com/office/drawing/2014/main" id="{7C7CDE9B-A5FA-0DFE-DB91-A0CE73371A23}"/>
              </a:ext>
            </a:extLst>
          </p:cNvPr>
          <p:cNvSpPr>
            <a:spLocks noGrp="1"/>
          </p:cNvSpPr>
          <p:nvPr>
            <p:ph type="title"/>
          </p:nvPr>
        </p:nvSpPr>
        <p:spPr/>
        <p:txBody>
          <a:bodyPr>
            <a:normAutofit fontScale="90000"/>
          </a:bodyPr>
          <a:lstStyle/>
          <a:p>
            <a:r>
              <a:rPr lang="en-US" dirty="0"/>
              <a:t>Setting Up- Cash Reserves and Sinking Fund </a:t>
            </a:r>
          </a:p>
        </p:txBody>
      </p:sp>
      <p:sp>
        <p:nvSpPr>
          <p:cNvPr id="5" name="TextBox 4">
            <a:extLst>
              <a:ext uri="{FF2B5EF4-FFF2-40B4-BE49-F238E27FC236}">
                <a16:creationId xmlns:a16="http://schemas.microsoft.com/office/drawing/2014/main" id="{151E2B48-00C2-1ADA-5667-EEDBD9B46FC0}"/>
              </a:ext>
            </a:extLst>
          </p:cNvPr>
          <p:cNvSpPr txBox="1"/>
          <p:nvPr/>
        </p:nvSpPr>
        <p:spPr>
          <a:xfrm>
            <a:off x="403860" y="2062302"/>
            <a:ext cx="11384280" cy="3416320"/>
          </a:xfrm>
          <a:prstGeom prst="rect">
            <a:avLst/>
          </a:prstGeom>
          <a:noFill/>
        </p:spPr>
        <p:txBody>
          <a:bodyPr wrap="square">
            <a:spAutoFit/>
          </a:bodyPr>
          <a:lstStyle/>
          <a:p>
            <a:r>
              <a:rPr lang="en-US" sz="2400" dirty="0">
                <a:latin typeface="Bahnschrift Light" panose="020B0502040204020203" pitchFamily="34" charset="0"/>
              </a:rPr>
              <a:t>Frequently Asked Question:</a:t>
            </a:r>
          </a:p>
          <a:p>
            <a:endParaRPr lang="en-US" sz="2400" dirty="0">
              <a:latin typeface="Bahnschrift Light" panose="020B0502040204020203" pitchFamily="34" charset="0"/>
            </a:endParaRPr>
          </a:p>
          <a:p>
            <a:r>
              <a:rPr lang="en-US" sz="2400" dirty="0">
                <a:latin typeface="Bahnschrift Light" panose="020B0502040204020203" pitchFamily="34" charset="0"/>
              </a:rPr>
              <a:t>How do we set up a cash reserve? </a:t>
            </a:r>
          </a:p>
          <a:p>
            <a:r>
              <a:rPr lang="en-US" sz="2400" dirty="0">
                <a:latin typeface="Bahnschrift Light" panose="020B0502040204020203" pitchFamily="34" charset="0"/>
              </a:rPr>
              <a:t>	Adopt a budget that spends less than projected available.</a:t>
            </a:r>
          </a:p>
          <a:p>
            <a:r>
              <a:rPr lang="en-US" sz="2400" dirty="0">
                <a:latin typeface="Bahnschrift Light" panose="020B0502040204020203" pitchFamily="34" charset="0"/>
              </a:rPr>
              <a:t>	Make changes that increase the amount of revenues received</a:t>
            </a:r>
          </a:p>
          <a:p>
            <a:r>
              <a:rPr lang="en-US" sz="2400" dirty="0">
                <a:latin typeface="Bahnschrift Light" panose="020B0502040204020203" pitchFamily="34" charset="0"/>
              </a:rPr>
              <a:t>	Transfer unrestricted money to sinking fund.</a:t>
            </a:r>
          </a:p>
          <a:p>
            <a:endParaRPr lang="en-US" sz="2400" dirty="0">
              <a:latin typeface="Bahnschrift Light" panose="020B0502040204020203" pitchFamily="34" charset="0"/>
            </a:endParaRPr>
          </a:p>
          <a:p>
            <a:r>
              <a:rPr lang="en-US" sz="2400" dirty="0">
                <a:latin typeface="Bahnschrift Light" panose="020B0502040204020203" pitchFamily="34" charset="0"/>
              </a:rPr>
              <a:t>What is the right amount? </a:t>
            </a:r>
          </a:p>
          <a:p>
            <a:r>
              <a:rPr lang="en-US" sz="2400" dirty="0">
                <a:latin typeface="Bahnschrift Light" panose="020B0502040204020203" pitchFamily="34" charset="0"/>
              </a:rPr>
              <a:t>Is a sinking fund a good option for cash reserve?</a:t>
            </a:r>
          </a:p>
        </p:txBody>
      </p:sp>
    </p:spTree>
    <p:extLst>
      <p:ext uri="{BB962C8B-B14F-4D97-AF65-F5344CB8AC3E}">
        <p14:creationId xmlns:p14="http://schemas.microsoft.com/office/powerpoint/2010/main" val="304661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968C0-6FF7-D547-2F27-2DC558544D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79396D-F89E-9D94-C191-F884945C6448}"/>
              </a:ext>
            </a:extLst>
          </p:cNvPr>
          <p:cNvSpPr>
            <a:spLocks noGrp="1"/>
          </p:cNvSpPr>
          <p:nvPr>
            <p:ph idx="1"/>
          </p:nvPr>
        </p:nvSpPr>
        <p:spPr/>
        <p:txBody>
          <a:bodyPr>
            <a:normAutofit/>
          </a:bodyPr>
          <a:lstStyle/>
          <a:p>
            <a:pPr marL="0" indent="0">
              <a:buNone/>
            </a:pPr>
            <a:r>
              <a:rPr lang="en-US" dirty="0"/>
              <a:t> </a:t>
            </a:r>
          </a:p>
        </p:txBody>
      </p:sp>
      <p:sp>
        <p:nvSpPr>
          <p:cNvPr id="2" name="Title 1">
            <a:extLst>
              <a:ext uri="{FF2B5EF4-FFF2-40B4-BE49-F238E27FC236}">
                <a16:creationId xmlns:a16="http://schemas.microsoft.com/office/drawing/2014/main" id="{988F1DCE-929C-5108-F909-02D7E8434FE3}"/>
              </a:ext>
            </a:extLst>
          </p:cNvPr>
          <p:cNvSpPr>
            <a:spLocks noGrp="1"/>
          </p:cNvSpPr>
          <p:nvPr>
            <p:ph type="title"/>
          </p:nvPr>
        </p:nvSpPr>
        <p:spPr/>
        <p:txBody>
          <a:bodyPr>
            <a:normAutofit/>
          </a:bodyPr>
          <a:lstStyle/>
          <a:p>
            <a:r>
              <a:rPr lang="en-US" dirty="0"/>
              <a:t>LB647 – Public Safety on Tax Statements</a:t>
            </a:r>
          </a:p>
        </p:txBody>
      </p:sp>
      <p:sp>
        <p:nvSpPr>
          <p:cNvPr id="5" name="TextBox 4">
            <a:extLst>
              <a:ext uri="{FF2B5EF4-FFF2-40B4-BE49-F238E27FC236}">
                <a16:creationId xmlns:a16="http://schemas.microsoft.com/office/drawing/2014/main" id="{F83C79FF-F2EF-8550-E87A-F33D4AE6C0AA}"/>
              </a:ext>
            </a:extLst>
          </p:cNvPr>
          <p:cNvSpPr txBox="1"/>
          <p:nvPr/>
        </p:nvSpPr>
        <p:spPr>
          <a:xfrm>
            <a:off x="557784" y="1997838"/>
            <a:ext cx="11384280" cy="3785652"/>
          </a:xfrm>
          <a:prstGeom prst="rect">
            <a:avLst/>
          </a:prstGeom>
          <a:noFill/>
        </p:spPr>
        <p:txBody>
          <a:bodyPr wrap="square">
            <a:spAutoFit/>
          </a:bodyPr>
          <a:lstStyle/>
          <a:p>
            <a:r>
              <a:rPr lang="en-US" sz="2400" i="1" dirty="0">
                <a:latin typeface="Bahnschrift Light"/>
              </a:rPr>
              <a:t>Such statement shall clearly indicate, for each  political subdivision,  the amount of property taxes due to fund any and all public safety services as defined in section 13-320, county attorneys, and public defenders, regardless of whether such amount is taken as an exception to the political subdivision's property tax request authority under section 13-3404. </a:t>
            </a:r>
          </a:p>
          <a:p>
            <a:endParaRPr lang="en-US" sz="2400" i="1" dirty="0"/>
          </a:p>
          <a:p>
            <a:r>
              <a:rPr lang="en-US" sz="2400" i="1" dirty="0"/>
              <a:t>13-320: Public safety services, defined.</a:t>
            </a:r>
          </a:p>
          <a:p>
            <a:r>
              <a:rPr lang="en-US" sz="2400" i="1" dirty="0"/>
              <a:t>For purposes of sections 13-318 to 13-326, public safety services means crime prevention, offender detention, and firefighter, police, medical, ambulance, or other emergency services.</a:t>
            </a:r>
          </a:p>
        </p:txBody>
      </p:sp>
    </p:spTree>
    <p:extLst>
      <p:ext uri="{BB962C8B-B14F-4D97-AF65-F5344CB8AC3E}">
        <p14:creationId xmlns:p14="http://schemas.microsoft.com/office/powerpoint/2010/main" val="2424926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DACBB-EBC0-814F-F3FF-BA0D4A6D68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C34DE5-BF21-3FED-6F3A-420EF759A931}"/>
              </a:ext>
            </a:extLst>
          </p:cNvPr>
          <p:cNvSpPr>
            <a:spLocks noGrp="1"/>
          </p:cNvSpPr>
          <p:nvPr>
            <p:ph idx="1"/>
          </p:nvPr>
        </p:nvSpPr>
        <p:spPr/>
        <p:txBody>
          <a:bodyPr>
            <a:normAutofit/>
          </a:bodyPr>
          <a:lstStyle/>
          <a:p>
            <a:pPr marL="0" indent="0">
              <a:buNone/>
            </a:pPr>
            <a:r>
              <a:rPr lang="en-US" dirty="0"/>
              <a:t> </a:t>
            </a:r>
          </a:p>
        </p:txBody>
      </p:sp>
      <p:sp>
        <p:nvSpPr>
          <p:cNvPr id="2" name="Title 1">
            <a:extLst>
              <a:ext uri="{FF2B5EF4-FFF2-40B4-BE49-F238E27FC236}">
                <a16:creationId xmlns:a16="http://schemas.microsoft.com/office/drawing/2014/main" id="{15D5EDBC-ED46-F2A6-7BD8-D515F99E1CEF}"/>
              </a:ext>
            </a:extLst>
          </p:cNvPr>
          <p:cNvSpPr>
            <a:spLocks noGrp="1"/>
          </p:cNvSpPr>
          <p:nvPr>
            <p:ph type="title"/>
          </p:nvPr>
        </p:nvSpPr>
        <p:spPr>
          <a:xfrm>
            <a:off x="838200" y="201168"/>
            <a:ext cx="10515600" cy="1060704"/>
          </a:xfrm>
        </p:spPr>
        <p:txBody>
          <a:bodyPr>
            <a:normAutofit/>
          </a:bodyPr>
          <a:lstStyle/>
          <a:p>
            <a:r>
              <a:rPr lang="en-US" dirty="0"/>
              <a:t>LB647 – Public Safety on Tax Statements</a:t>
            </a:r>
          </a:p>
        </p:txBody>
      </p:sp>
      <p:sp>
        <p:nvSpPr>
          <p:cNvPr id="5" name="TextBox 4">
            <a:extLst>
              <a:ext uri="{FF2B5EF4-FFF2-40B4-BE49-F238E27FC236}">
                <a16:creationId xmlns:a16="http://schemas.microsoft.com/office/drawing/2014/main" id="{A54D0C22-09D3-6E4C-D5E4-EDA78F61F9A8}"/>
              </a:ext>
            </a:extLst>
          </p:cNvPr>
          <p:cNvSpPr txBox="1"/>
          <p:nvPr/>
        </p:nvSpPr>
        <p:spPr>
          <a:xfrm>
            <a:off x="118872" y="1005840"/>
            <a:ext cx="11832336" cy="501675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Bahnschrift Light" panose="020B0502040204020203" pitchFamily="34" charset="0"/>
              </a:rPr>
              <a:t>County and cities submit amount of public safety expenses to county clerks at the same time they submit levies. </a:t>
            </a:r>
          </a:p>
          <a:p>
            <a:r>
              <a:rPr lang="en-US" sz="2000" b="1" dirty="0">
                <a:latin typeface="Bahnschrift Light" panose="020B0502040204020203" pitchFamily="34" charset="0"/>
              </a:rPr>
              <a:t>Recommendation for calculation for public safety expenses for the tax statement:</a:t>
            </a:r>
          </a:p>
          <a:p>
            <a:pPr marL="342900" indent="-342900">
              <a:buFont typeface="Arial" panose="020B0604020202020204" pitchFamily="34" charset="0"/>
              <a:buChar char="•"/>
            </a:pPr>
            <a:r>
              <a:rPr lang="en-US" sz="2000" dirty="0">
                <a:latin typeface="Bahnschrift Light" panose="020B0502040204020203" pitchFamily="34" charset="0"/>
              </a:rPr>
              <a:t> Total of public safety expenses as defined in statute, county attorney and public defender / Total   general fund expenses: </a:t>
            </a:r>
          </a:p>
          <a:p>
            <a:r>
              <a:rPr lang="en-US" sz="2000" dirty="0">
                <a:latin typeface="Bahnschrift Light" panose="020B0502040204020203" pitchFamily="34" charset="0"/>
              </a:rPr>
              <a:t>	The calculation translates to estimated portion of property taxes for public safety, County 	Attorney and Public Defender.	</a:t>
            </a:r>
          </a:p>
          <a:p>
            <a:r>
              <a:rPr lang="en-US" sz="2000" dirty="0">
                <a:latin typeface="Bahnschrift Light" panose="020B0502040204020203" pitchFamily="34" charset="0"/>
              </a:rPr>
              <a:t>	</a:t>
            </a:r>
          </a:p>
          <a:p>
            <a:r>
              <a:rPr lang="en-US" sz="2000" dirty="0">
                <a:latin typeface="Bahnschrift Light" panose="020B0502040204020203" pitchFamily="34" charset="0"/>
              </a:rPr>
              <a:t>	General Fund Revenues are not specific to individual office in the determination of determining 	property tax authority.</a:t>
            </a:r>
          </a:p>
          <a:p>
            <a:endParaRPr lang="en-US" sz="2000" dirty="0">
              <a:latin typeface="Bahnschrift Light" panose="020B0502040204020203" pitchFamily="34" charset="0"/>
            </a:endParaRPr>
          </a:p>
          <a:p>
            <a:pPr marL="342900" indent="-342900">
              <a:buFont typeface="Arial" panose="020B0604020202020204" pitchFamily="34" charset="0"/>
              <a:buChar char="•"/>
            </a:pPr>
            <a:r>
              <a:rPr lang="en-US" sz="2000" dirty="0">
                <a:latin typeface="Bahnschrift Light" panose="020B0502040204020203" pitchFamily="34" charset="0"/>
              </a:rPr>
              <a:t>County Clerk forwards amounts collected by fund to County Treasurer.</a:t>
            </a:r>
          </a:p>
          <a:p>
            <a:pPr marL="342900" indent="-342900">
              <a:buFont typeface="Arial" panose="020B0604020202020204" pitchFamily="34" charset="0"/>
              <a:buChar char="•"/>
            </a:pPr>
            <a:endParaRPr lang="en-US" sz="2000" dirty="0">
              <a:latin typeface="Bahnschrift Light" panose="020B0502040204020203" pitchFamily="34" charset="0"/>
            </a:endParaRPr>
          </a:p>
          <a:p>
            <a:pPr marL="342900" indent="-342900">
              <a:buFont typeface="Arial" panose="020B0604020202020204" pitchFamily="34" charset="0"/>
              <a:buChar char="•"/>
            </a:pPr>
            <a:r>
              <a:rPr lang="en-US" sz="2000" dirty="0">
                <a:latin typeface="Bahnschrift Light" panose="020B0502040204020203" pitchFamily="34" charset="0"/>
              </a:rPr>
              <a:t>MIPS County Treasurers will enter amount into software by fund.</a:t>
            </a:r>
          </a:p>
          <a:p>
            <a:pPr marL="342900" indent="-342900">
              <a:buFont typeface="Arial" panose="020B0604020202020204" pitchFamily="34" charset="0"/>
              <a:buChar char="•"/>
            </a:pPr>
            <a:r>
              <a:rPr lang="en-US" sz="2000" dirty="0">
                <a:latin typeface="Bahnschrift Light" panose="020B0502040204020203" pitchFamily="34" charset="0"/>
              </a:rPr>
              <a:t>The amount/percentage will be indicated in the message box of the tax statement. </a:t>
            </a:r>
          </a:p>
          <a:p>
            <a:pPr marL="342900" indent="-342900">
              <a:buFont typeface="Arial" panose="020B0604020202020204" pitchFamily="34" charset="0"/>
              <a:buChar char="•"/>
            </a:pPr>
            <a:r>
              <a:rPr lang="en-US" sz="2000" dirty="0">
                <a:latin typeface="Bahnschrift Light" panose="020B0502040204020203" pitchFamily="34" charset="0"/>
              </a:rPr>
              <a:t>No Split Levies. </a:t>
            </a:r>
          </a:p>
        </p:txBody>
      </p:sp>
    </p:spTree>
    <p:extLst>
      <p:ext uri="{BB962C8B-B14F-4D97-AF65-F5344CB8AC3E}">
        <p14:creationId xmlns:p14="http://schemas.microsoft.com/office/powerpoint/2010/main" val="381478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CA82-2915-85BB-D721-DD8B1ED5EB0D}"/>
              </a:ext>
            </a:extLst>
          </p:cNvPr>
          <p:cNvSpPr>
            <a:spLocks noGrp="1"/>
          </p:cNvSpPr>
          <p:nvPr>
            <p:ph type="ctrTitle"/>
          </p:nvPr>
        </p:nvSpPr>
        <p:spPr/>
        <p:txBody>
          <a:bodyPr>
            <a:normAutofit fontScale="90000"/>
          </a:bodyPr>
          <a:lstStyle/>
          <a:p>
            <a:r>
              <a:rPr lang="en-US" dirty="0"/>
              <a:t>Postcard and Joint Public Hearing Prep Work</a:t>
            </a:r>
          </a:p>
        </p:txBody>
      </p:sp>
      <p:sp>
        <p:nvSpPr>
          <p:cNvPr id="3" name="Subtitle 2">
            <a:extLst>
              <a:ext uri="{FF2B5EF4-FFF2-40B4-BE49-F238E27FC236}">
                <a16:creationId xmlns:a16="http://schemas.microsoft.com/office/drawing/2014/main" id="{F37981DD-CF4E-7B96-F45D-DE6EB931350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37190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64363B-F528-83C3-F223-52DC457F99E9}"/>
              </a:ext>
            </a:extLst>
          </p:cNvPr>
          <p:cNvSpPr>
            <a:spLocks noGrp="1"/>
          </p:cNvSpPr>
          <p:nvPr>
            <p:ph type="title"/>
          </p:nvPr>
        </p:nvSpPr>
        <p:spPr/>
        <p:txBody>
          <a:bodyPr>
            <a:noAutofit/>
          </a:bodyPr>
          <a:lstStyle/>
          <a:p>
            <a:r>
              <a:rPr lang="en-US" sz="2800" dirty="0"/>
              <a:t>August 20</a:t>
            </a:r>
            <a:r>
              <a:rPr lang="en-US" sz="2800" baseline="30000" dirty="0"/>
              <a:t>th</a:t>
            </a:r>
            <a:r>
              <a:rPr lang="en-US" sz="2800" dirty="0"/>
              <a:t> – Certifications of Taxable Values and Value Attributable to Growth delivered by County Assessor</a:t>
            </a:r>
          </a:p>
        </p:txBody>
      </p:sp>
      <p:pic>
        <p:nvPicPr>
          <p:cNvPr id="5" name="Picture 4">
            <a:extLst>
              <a:ext uri="{FF2B5EF4-FFF2-40B4-BE49-F238E27FC236}">
                <a16:creationId xmlns:a16="http://schemas.microsoft.com/office/drawing/2014/main" id="{04C4EA1D-0B41-B2F0-59AB-2760FE09CFC4}"/>
              </a:ext>
            </a:extLst>
          </p:cNvPr>
          <p:cNvPicPr>
            <a:picLocks noChangeAspect="1"/>
          </p:cNvPicPr>
          <p:nvPr/>
        </p:nvPicPr>
        <p:blipFill>
          <a:blip r:embed="rId2"/>
          <a:stretch>
            <a:fillRect/>
          </a:stretch>
        </p:blipFill>
        <p:spPr>
          <a:xfrm>
            <a:off x="1234441" y="1646238"/>
            <a:ext cx="8577072" cy="4423056"/>
          </a:xfrm>
          <a:prstGeom prst="rect">
            <a:avLst/>
          </a:prstGeom>
        </p:spPr>
      </p:pic>
    </p:spTree>
    <p:extLst>
      <p:ext uri="{BB962C8B-B14F-4D97-AF65-F5344CB8AC3E}">
        <p14:creationId xmlns:p14="http://schemas.microsoft.com/office/powerpoint/2010/main" val="250503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CD2FF4-7AB4-D238-0DEB-331EF5218B36}"/>
              </a:ext>
            </a:extLst>
          </p:cNvPr>
          <p:cNvSpPr>
            <a:spLocks noGrp="1"/>
          </p:cNvSpPr>
          <p:nvPr>
            <p:ph idx="1"/>
          </p:nvPr>
        </p:nvSpPr>
        <p:spPr>
          <a:xfrm>
            <a:off x="515008" y="1825625"/>
            <a:ext cx="10838792" cy="4351338"/>
          </a:xfrm>
        </p:spPr>
        <p:txBody>
          <a:bodyPr/>
          <a:lstStyle/>
          <a:p>
            <a:r>
              <a:rPr lang="en-US" sz="2400" dirty="0"/>
              <a:t>LB650: Community Colleges –no longer will participate in the joint public hearing </a:t>
            </a:r>
          </a:p>
          <a:p>
            <a:r>
              <a:rPr lang="en-US" sz="2400" dirty="0"/>
              <a:t>LB647: Harmonized the definition of growth in three statutory definitions.  </a:t>
            </a:r>
          </a:p>
          <a:p>
            <a:pPr marL="0" indent="0">
              <a:buNone/>
            </a:pPr>
            <a:r>
              <a:rPr lang="en-US" sz="2400" dirty="0"/>
              <a:t>	**Counties will use the same growth number for budget cap formula and postcards.</a:t>
            </a:r>
          </a:p>
          <a:p>
            <a:pPr marL="0" indent="0">
              <a:buNone/>
            </a:pPr>
            <a:r>
              <a:rPr lang="en-US" dirty="0"/>
              <a:t>	  </a:t>
            </a:r>
          </a:p>
        </p:txBody>
      </p:sp>
      <p:sp>
        <p:nvSpPr>
          <p:cNvPr id="2" name="Title 1">
            <a:extLst>
              <a:ext uri="{FF2B5EF4-FFF2-40B4-BE49-F238E27FC236}">
                <a16:creationId xmlns:a16="http://schemas.microsoft.com/office/drawing/2014/main" id="{C9898BB8-8B2A-6851-0B9E-03F15866ED34}"/>
              </a:ext>
            </a:extLst>
          </p:cNvPr>
          <p:cNvSpPr>
            <a:spLocks noGrp="1"/>
          </p:cNvSpPr>
          <p:nvPr>
            <p:ph type="title"/>
          </p:nvPr>
        </p:nvSpPr>
        <p:spPr/>
        <p:txBody>
          <a:bodyPr>
            <a:normAutofit/>
          </a:bodyPr>
          <a:lstStyle/>
          <a:p>
            <a:r>
              <a:rPr lang="en-US" dirty="0"/>
              <a:t>LB650 and LB647 – JPH Postcards</a:t>
            </a:r>
          </a:p>
        </p:txBody>
      </p:sp>
      <p:pic>
        <p:nvPicPr>
          <p:cNvPr id="5" name="Picture 4">
            <a:extLst>
              <a:ext uri="{FF2B5EF4-FFF2-40B4-BE49-F238E27FC236}">
                <a16:creationId xmlns:a16="http://schemas.microsoft.com/office/drawing/2014/main" id="{1961236F-69B5-5072-3ED0-32190B421532}"/>
              </a:ext>
            </a:extLst>
          </p:cNvPr>
          <p:cNvPicPr>
            <a:picLocks noChangeAspect="1"/>
          </p:cNvPicPr>
          <p:nvPr/>
        </p:nvPicPr>
        <p:blipFill>
          <a:blip r:embed="rId2"/>
          <a:stretch>
            <a:fillRect/>
          </a:stretch>
        </p:blipFill>
        <p:spPr>
          <a:xfrm>
            <a:off x="441434" y="4001294"/>
            <a:ext cx="10912366" cy="2188548"/>
          </a:xfrm>
          <a:prstGeom prst="rect">
            <a:avLst/>
          </a:prstGeom>
        </p:spPr>
      </p:pic>
    </p:spTree>
    <p:extLst>
      <p:ext uri="{BB962C8B-B14F-4D97-AF65-F5344CB8AC3E}">
        <p14:creationId xmlns:p14="http://schemas.microsoft.com/office/powerpoint/2010/main" val="1264896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C3E33-63F7-E83B-EE14-7278C5BAB6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D20784-9310-80BF-6315-CF180E657E0D}"/>
              </a:ext>
            </a:extLst>
          </p:cNvPr>
          <p:cNvSpPr>
            <a:spLocks noGrp="1"/>
          </p:cNvSpPr>
          <p:nvPr>
            <p:ph type="title"/>
          </p:nvPr>
        </p:nvSpPr>
        <p:spPr/>
        <p:txBody>
          <a:bodyPr/>
          <a:lstStyle/>
          <a:p>
            <a:r>
              <a:rPr lang="en-US" dirty="0"/>
              <a:t>Joint Public Hearing: Yes or No?</a:t>
            </a:r>
          </a:p>
        </p:txBody>
      </p:sp>
      <p:pic>
        <p:nvPicPr>
          <p:cNvPr id="6" name="Picture 5">
            <a:extLst>
              <a:ext uri="{FF2B5EF4-FFF2-40B4-BE49-F238E27FC236}">
                <a16:creationId xmlns:a16="http://schemas.microsoft.com/office/drawing/2014/main" id="{AFB9687B-8C12-91B4-3EEA-5F912A1671F9}"/>
              </a:ext>
            </a:extLst>
          </p:cNvPr>
          <p:cNvPicPr>
            <a:picLocks noChangeAspect="1"/>
          </p:cNvPicPr>
          <p:nvPr/>
        </p:nvPicPr>
        <p:blipFill>
          <a:blip r:embed="rId2"/>
          <a:stretch>
            <a:fillRect/>
          </a:stretch>
        </p:blipFill>
        <p:spPr>
          <a:xfrm>
            <a:off x="3030015" y="1563624"/>
            <a:ext cx="5807369" cy="4535982"/>
          </a:xfrm>
          <a:prstGeom prst="rect">
            <a:avLst/>
          </a:prstGeom>
        </p:spPr>
      </p:pic>
      <p:sp>
        <p:nvSpPr>
          <p:cNvPr id="2" name="Arrow: Right 1">
            <a:extLst>
              <a:ext uri="{FF2B5EF4-FFF2-40B4-BE49-F238E27FC236}">
                <a16:creationId xmlns:a16="http://schemas.microsoft.com/office/drawing/2014/main" id="{7F287111-811A-CF13-6E5D-4B971B998A3A}"/>
              </a:ext>
            </a:extLst>
          </p:cNvPr>
          <p:cNvSpPr/>
          <p:nvPr/>
        </p:nvSpPr>
        <p:spPr>
          <a:xfrm>
            <a:off x="2540811" y="350215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601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D4A17-A6C6-28A0-5B38-A3C51D7A99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69DCDC-797B-179F-78D4-29D95C62FAC5}"/>
              </a:ext>
            </a:extLst>
          </p:cNvPr>
          <p:cNvSpPr>
            <a:spLocks noGrp="1"/>
          </p:cNvSpPr>
          <p:nvPr>
            <p:ph type="title"/>
          </p:nvPr>
        </p:nvSpPr>
        <p:spPr/>
        <p:txBody>
          <a:bodyPr>
            <a:noAutofit/>
          </a:bodyPr>
          <a:lstStyle/>
          <a:p>
            <a:r>
              <a:rPr lang="en-US" sz="3200" dirty="0"/>
              <a:t>By September 4</a:t>
            </a:r>
            <a:r>
              <a:rPr lang="en-US" sz="3200" baseline="30000" dirty="0"/>
              <a:t>th: </a:t>
            </a:r>
            <a:r>
              <a:rPr lang="en-US" sz="3200" dirty="0"/>
              <a:t>County Clerk or designee will choose date, time and location for joint public hearing</a:t>
            </a:r>
          </a:p>
        </p:txBody>
      </p:sp>
      <p:sp>
        <p:nvSpPr>
          <p:cNvPr id="5" name="TextBox 4">
            <a:extLst>
              <a:ext uri="{FF2B5EF4-FFF2-40B4-BE49-F238E27FC236}">
                <a16:creationId xmlns:a16="http://schemas.microsoft.com/office/drawing/2014/main" id="{CDB8801D-1DE7-B3A8-735D-06D4686EAEC8}"/>
              </a:ext>
            </a:extLst>
          </p:cNvPr>
          <p:cNvSpPr txBox="1"/>
          <p:nvPr/>
        </p:nvSpPr>
        <p:spPr>
          <a:xfrm>
            <a:off x="530352" y="1646239"/>
            <a:ext cx="11402568" cy="4524315"/>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Bahnschrift Light" panose="020B0502040204020203" pitchFamily="34" charset="0"/>
              </a:rPr>
              <a:t>County Clerk will provide Assessor with date, time and</a:t>
            </a:r>
          </a:p>
          <a:p>
            <a:r>
              <a:rPr lang="en-US" sz="2400" dirty="0">
                <a:latin typeface="Bahnschrift Light" panose="020B0502040204020203" pitchFamily="34" charset="0"/>
              </a:rPr>
              <a:t>location of joint public hearing</a:t>
            </a:r>
          </a:p>
          <a:p>
            <a:endParaRPr lang="en-US" sz="2400" dirty="0">
              <a:latin typeface="Bahnschrift Light" panose="020B0502040204020203" pitchFamily="34" charset="0"/>
            </a:endParaRPr>
          </a:p>
          <a:p>
            <a:pPr marL="285750" indent="-285750">
              <a:buFont typeface="Arial" panose="020B0604020202020204" pitchFamily="34" charset="0"/>
              <a:buChar char="•"/>
            </a:pPr>
            <a:r>
              <a:rPr lang="en-US" sz="2400" dirty="0">
                <a:latin typeface="Bahnschrift Light" panose="020B0502040204020203" pitchFamily="34" charset="0"/>
              </a:rPr>
              <a:t>County Clerk will publish notice of the hearing in a legal</a:t>
            </a:r>
          </a:p>
          <a:p>
            <a:r>
              <a:rPr lang="en-US" sz="2400" dirty="0">
                <a:latin typeface="Bahnschrift Light" panose="020B0502040204020203" pitchFamily="34" charset="0"/>
              </a:rPr>
              <a:t>newspaper in or of general circulation in the county.</a:t>
            </a:r>
          </a:p>
          <a:p>
            <a:endParaRPr lang="en-US" sz="2400" dirty="0">
              <a:latin typeface="Bahnschrift Light" panose="020B0502040204020203" pitchFamily="34" charset="0"/>
            </a:endParaRPr>
          </a:p>
          <a:p>
            <a:pPr marL="285750" indent="-285750">
              <a:buFont typeface="Arial" panose="020B0604020202020204" pitchFamily="34" charset="0"/>
              <a:buChar char="•"/>
            </a:pPr>
            <a:r>
              <a:rPr lang="en-US" sz="2400" dirty="0">
                <a:latin typeface="Bahnschrift Light" panose="020B0502040204020203" pitchFamily="34" charset="0"/>
              </a:rPr>
              <a:t>County will post notice of the hearing on the home page of the county website if the county population is more than </a:t>
            </a:r>
            <a:r>
              <a:rPr lang="en-US" sz="2400" b="1" dirty="0">
                <a:latin typeface="Bahnschrift Light" panose="020B0502040204020203" pitchFamily="34" charset="0"/>
              </a:rPr>
              <a:t>ten thousand.</a:t>
            </a:r>
          </a:p>
          <a:p>
            <a:pPr marL="285750" indent="-285750">
              <a:buFont typeface="Arial" panose="020B0604020202020204" pitchFamily="34" charset="0"/>
              <a:buChar char="•"/>
            </a:pPr>
            <a:endParaRPr lang="en-US" sz="2400" dirty="0">
              <a:latin typeface="Bahnschrift Light" panose="020B0502040204020203" pitchFamily="34" charset="0"/>
            </a:endParaRPr>
          </a:p>
          <a:p>
            <a:pPr marL="285750" indent="-285750">
              <a:buFont typeface="Arial" panose="020B0604020202020204" pitchFamily="34" charset="0"/>
              <a:buChar char="•"/>
            </a:pPr>
            <a:r>
              <a:rPr lang="en-US" sz="2400" dirty="0">
                <a:latin typeface="Bahnschrift Light" panose="020B0502040204020203" pitchFamily="34" charset="0"/>
              </a:rPr>
              <a:t>County Board will designate the vendor that will provide</a:t>
            </a:r>
          </a:p>
          <a:p>
            <a:r>
              <a:rPr lang="en-US" sz="2400" dirty="0">
                <a:latin typeface="Bahnschrift Light" panose="020B0502040204020203" pitchFamily="34" charset="0"/>
              </a:rPr>
              <a:t>printing services. (MIPS and State Print Shop are available) Estimated cost per postcard is .60-.62 (printing, presort, postage).</a:t>
            </a:r>
          </a:p>
        </p:txBody>
      </p:sp>
    </p:spTree>
    <p:extLst>
      <p:ext uri="{BB962C8B-B14F-4D97-AF65-F5344CB8AC3E}">
        <p14:creationId xmlns:p14="http://schemas.microsoft.com/office/powerpoint/2010/main" val="2637127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D3790-12F0-9F89-8D3B-FD61307CAD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6D39AE-5395-F2CA-F05A-7BB92C9ACCA7}"/>
              </a:ext>
            </a:extLst>
          </p:cNvPr>
          <p:cNvSpPr>
            <a:spLocks noGrp="1"/>
          </p:cNvSpPr>
          <p:nvPr>
            <p:ph type="title"/>
          </p:nvPr>
        </p:nvSpPr>
        <p:spPr/>
        <p:txBody>
          <a:bodyPr>
            <a:normAutofit fontScale="90000"/>
          </a:bodyPr>
          <a:lstStyle/>
          <a:p>
            <a:r>
              <a:rPr lang="en-US" dirty="0"/>
              <a:t>By September 4</a:t>
            </a:r>
            <a:r>
              <a:rPr lang="en-US" baseline="30000" dirty="0"/>
              <a:t>th: </a:t>
            </a:r>
            <a:r>
              <a:rPr lang="en-US" dirty="0"/>
              <a:t>Publication and Website Requirements</a:t>
            </a:r>
          </a:p>
        </p:txBody>
      </p:sp>
      <p:sp>
        <p:nvSpPr>
          <p:cNvPr id="5" name="TextBox 4">
            <a:extLst>
              <a:ext uri="{FF2B5EF4-FFF2-40B4-BE49-F238E27FC236}">
                <a16:creationId xmlns:a16="http://schemas.microsoft.com/office/drawing/2014/main" id="{A802ACA7-2D71-C40C-41EE-B309CB8FEC21}"/>
              </a:ext>
            </a:extLst>
          </p:cNvPr>
          <p:cNvSpPr txBox="1"/>
          <p:nvPr/>
        </p:nvSpPr>
        <p:spPr>
          <a:xfrm>
            <a:off x="393192" y="1825624"/>
            <a:ext cx="11173968" cy="4154984"/>
          </a:xfrm>
          <a:prstGeom prst="rect">
            <a:avLst/>
          </a:prstGeom>
          <a:noFill/>
        </p:spPr>
        <p:txBody>
          <a:bodyPr wrap="square">
            <a:spAutoFit/>
          </a:bodyPr>
          <a:lstStyle/>
          <a:p>
            <a:pPr marL="342900" indent="-342900">
              <a:buFont typeface="Arial" panose="020B0604020202020204" pitchFamily="34" charset="0"/>
              <a:buChar char="•"/>
            </a:pPr>
            <a:r>
              <a:rPr lang="en-US" sz="2400" dirty="0"/>
              <a:t>County Assessor will provide the County Clerk with a list of all political subdivisions and locations, date and time of hearings for publication and notify each participating political subdivision of the date, time, and location of the joint public hearing. </a:t>
            </a:r>
          </a:p>
          <a:p>
            <a:endParaRPr lang="en-US" sz="2400" dirty="0"/>
          </a:p>
          <a:p>
            <a:pPr marL="342900" indent="-342900">
              <a:buFont typeface="Arial" panose="020B0604020202020204" pitchFamily="34" charset="0"/>
              <a:buChar char="•"/>
            </a:pPr>
            <a:r>
              <a:rPr lang="en-US" sz="2400" dirty="0"/>
              <a:t>Publication and website shall include the date, time, and location for the joint public hearing, a listing of and telephone number for each political subdivision that will be participating in the joint public hearing, and the amount of each participating political subdivision's property tax request. (include all joint public hearings that impact your county’s taxpayers). </a:t>
            </a:r>
          </a:p>
          <a:p>
            <a:endParaRPr lang="en-US" sz="2400" dirty="0"/>
          </a:p>
          <a:p>
            <a:pPr marL="342900" indent="-342900">
              <a:buFont typeface="Arial" panose="020B0604020202020204" pitchFamily="34" charset="0"/>
              <a:buChar char="•"/>
            </a:pPr>
            <a:r>
              <a:rPr lang="en-US" sz="2400" dirty="0"/>
              <a:t> Newspaper publication cost is not reimbursable</a:t>
            </a:r>
            <a:endParaRPr lang="en-US" sz="2400" dirty="0">
              <a:latin typeface="Bahnschrift Light" panose="020B0502040204020203" pitchFamily="34" charset="0"/>
            </a:endParaRPr>
          </a:p>
        </p:txBody>
      </p:sp>
    </p:spTree>
    <p:extLst>
      <p:ext uri="{BB962C8B-B14F-4D97-AF65-F5344CB8AC3E}">
        <p14:creationId xmlns:p14="http://schemas.microsoft.com/office/powerpoint/2010/main" val="70613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2C89A-AEB1-5C2D-A8A4-C604DB5009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836CA7-834B-2C68-9194-A1DE06F71CA9}"/>
              </a:ext>
            </a:extLst>
          </p:cNvPr>
          <p:cNvSpPr>
            <a:spLocks noGrp="1"/>
          </p:cNvSpPr>
          <p:nvPr>
            <p:ph type="title"/>
          </p:nvPr>
        </p:nvSpPr>
        <p:spPr/>
        <p:txBody>
          <a:bodyPr>
            <a:normAutofit fontScale="90000"/>
          </a:bodyPr>
          <a:lstStyle/>
          <a:p>
            <a:r>
              <a:rPr lang="en-US" dirty="0"/>
              <a:t>By September 4</a:t>
            </a:r>
            <a:r>
              <a:rPr lang="en-US" baseline="30000" dirty="0"/>
              <a:t>th: </a:t>
            </a:r>
            <a:r>
              <a:rPr lang="en-US" dirty="0"/>
              <a:t>Deadline for subdivisions to notify County Assessor</a:t>
            </a:r>
          </a:p>
        </p:txBody>
      </p:sp>
      <p:sp>
        <p:nvSpPr>
          <p:cNvPr id="5" name="TextBox 4">
            <a:extLst>
              <a:ext uri="{FF2B5EF4-FFF2-40B4-BE49-F238E27FC236}">
                <a16:creationId xmlns:a16="http://schemas.microsoft.com/office/drawing/2014/main" id="{1407DB46-0028-9709-89A4-32E685F8C345}"/>
              </a:ext>
            </a:extLst>
          </p:cNvPr>
          <p:cNvSpPr txBox="1"/>
          <p:nvPr/>
        </p:nvSpPr>
        <p:spPr>
          <a:xfrm>
            <a:off x="475488" y="1825624"/>
            <a:ext cx="11091672"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Bahnschrift Light" panose="020B0502040204020203" pitchFamily="34" charset="0"/>
              </a:rPr>
              <a:t>County Assessor will receive relevant information via email from the Political Subdivisions for the postcard. </a:t>
            </a:r>
          </a:p>
          <a:p>
            <a:pPr marL="342900" indent="-342900">
              <a:buFont typeface="Arial" panose="020B0604020202020204" pitchFamily="34" charset="0"/>
              <a:buChar char="•"/>
            </a:pPr>
            <a:endParaRPr lang="en-US" sz="2400" dirty="0">
              <a:latin typeface="Bahnschrift Light" panose="020B0502040204020203" pitchFamily="34" charset="0"/>
            </a:endParaRPr>
          </a:p>
          <a:p>
            <a:pPr marL="342900" indent="-342900">
              <a:buFont typeface="Arial" panose="020B0604020202020204" pitchFamily="34" charset="0"/>
              <a:buChar char="•"/>
            </a:pPr>
            <a:r>
              <a:rPr lang="en-US" sz="2400" dirty="0">
                <a:latin typeface="Bahnschrift Light" panose="020B0502040204020203" pitchFamily="34" charset="0"/>
              </a:rPr>
              <a:t> As a reminder: Political Subdivisions not headquartered in county will need to report to the assessor in all counties where their taxpayers are impacted by the tax request increase. </a:t>
            </a:r>
          </a:p>
          <a:p>
            <a:endParaRPr lang="en-US" sz="2400" dirty="0">
              <a:latin typeface="Bahnschrift Light" panose="020B0502040204020203" pitchFamily="34" charset="0"/>
            </a:endParaRPr>
          </a:p>
          <a:p>
            <a:pPr marL="342900" indent="-342900">
              <a:buFont typeface="Arial" panose="020B0604020202020204" pitchFamily="34" charset="0"/>
              <a:buChar char="•"/>
            </a:pPr>
            <a:r>
              <a:rPr lang="en-US" sz="2400" dirty="0">
                <a:latin typeface="Bahnschrift Light" panose="020B0502040204020203" pitchFamily="34" charset="0"/>
              </a:rPr>
              <a:t>It is the responsibility of the political subdivision to electronically submit information for the postcard to the county assessor(s) of all your taxpayers. </a:t>
            </a:r>
          </a:p>
          <a:p>
            <a:pPr marL="342900" indent="-342900">
              <a:buFont typeface="Arial" panose="020B0604020202020204" pitchFamily="34" charset="0"/>
              <a:buChar char="•"/>
            </a:pPr>
            <a:endParaRPr lang="en-US" sz="2400" dirty="0">
              <a:latin typeface="Bahnschrift Light" panose="020B0502040204020203" pitchFamily="34" charset="0"/>
            </a:endParaRPr>
          </a:p>
          <a:p>
            <a:pPr marL="342900" indent="-342900">
              <a:buFont typeface="Arial" panose="020B0604020202020204" pitchFamily="34" charset="0"/>
              <a:buChar char="•"/>
            </a:pPr>
            <a:r>
              <a:rPr lang="en-US" sz="2400" dirty="0">
                <a:latin typeface="Bahnschrift Light" panose="020B0502040204020203" pitchFamily="34" charset="0"/>
              </a:rPr>
              <a:t> Use the nebraskacounties.org/directory to find county assessor emails</a:t>
            </a:r>
          </a:p>
        </p:txBody>
      </p:sp>
    </p:spTree>
    <p:extLst>
      <p:ext uri="{BB962C8B-B14F-4D97-AF65-F5344CB8AC3E}">
        <p14:creationId xmlns:p14="http://schemas.microsoft.com/office/powerpoint/2010/main" val="54913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15DC9-0444-F4ED-CFFE-77581DE108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D30127-B770-EF48-8953-B02B86B91CBE}"/>
              </a:ext>
            </a:extLst>
          </p:cNvPr>
          <p:cNvSpPr>
            <a:spLocks noGrp="1"/>
          </p:cNvSpPr>
          <p:nvPr>
            <p:ph type="title"/>
          </p:nvPr>
        </p:nvSpPr>
        <p:spPr/>
        <p:txBody>
          <a:bodyPr>
            <a:normAutofit/>
          </a:bodyPr>
          <a:lstStyle/>
          <a:p>
            <a:r>
              <a:rPr lang="en-US" dirty="0"/>
              <a:t>By September 4</a:t>
            </a:r>
            <a:r>
              <a:rPr lang="en-US" baseline="30000" dirty="0"/>
              <a:t>th: </a:t>
            </a:r>
            <a:r>
              <a:rPr lang="en-US" dirty="0"/>
              <a:t>Data for the Postcard</a:t>
            </a:r>
          </a:p>
        </p:txBody>
      </p:sp>
      <p:sp>
        <p:nvSpPr>
          <p:cNvPr id="5" name="TextBox 4">
            <a:extLst>
              <a:ext uri="{FF2B5EF4-FFF2-40B4-BE49-F238E27FC236}">
                <a16:creationId xmlns:a16="http://schemas.microsoft.com/office/drawing/2014/main" id="{3A430EC6-C769-9D10-DCB9-A178F22DCB0A}"/>
              </a:ext>
            </a:extLst>
          </p:cNvPr>
          <p:cNvSpPr txBox="1"/>
          <p:nvPr/>
        </p:nvSpPr>
        <p:spPr>
          <a:xfrm>
            <a:off x="521208" y="1825624"/>
            <a:ext cx="11045952" cy="378565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Bahnschrift Light" panose="020B0502040204020203" pitchFamily="34" charset="0"/>
              </a:rPr>
              <a:t>The location, date and time of the Public Hearing political subdivision is headquartered </a:t>
            </a:r>
          </a:p>
          <a:p>
            <a:pPr marL="342900" indent="-342900">
              <a:buFont typeface="Arial" panose="020B0604020202020204" pitchFamily="34" charset="0"/>
              <a:buChar char="•"/>
            </a:pPr>
            <a:r>
              <a:rPr lang="en-US" sz="2400" dirty="0">
                <a:latin typeface="Bahnschrift Light" panose="020B0502040204020203" pitchFamily="34" charset="0"/>
              </a:rPr>
              <a:t> Contact person, phone number and email address of political subdivision </a:t>
            </a:r>
          </a:p>
          <a:p>
            <a:pPr marL="342900" indent="-342900">
              <a:buFont typeface="Arial" panose="020B0604020202020204" pitchFamily="34" charset="0"/>
              <a:buChar char="•"/>
            </a:pPr>
            <a:r>
              <a:rPr lang="en-US" sz="2400" dirty="0">
                <a:latin typeface="Bahnschrift Light" panose="020B0502040204020203" pitchFamily="34" charset="0"/>
              </a:rPr>
              <a:t>Prior Year Total Taxable Value: Sum of all prior year certifications of taxable value </a:t>
            </a:r>
          </a:p>
          <a:p>
            <a:pPr marL="342900" indent="-342900">
              <a:buFont typeface="Arial" panose="020B0604020202020204" pitchFamily="34" charset="0"/>
              <a:buChar char="•"/>
            </a:pPr>
            <a:r>
              <a:rPr lang="en-US" sz="2400" dirty="0">
                <a:latin typeface="Bahnschrift Light" panose="020B0502040204020203" pitchFamily="34" charset="0"/>
              </a:rPr>
              <a:t>Current Year Total Taxable Value: Sum of all current year certifications of taxable value </a:t>
            </a:r>
          </a:p>
          <a:p>
            <a:pPr marL="342900" indent="-342900">
              <a:buFont typeface="Arial" panose="020B0604020202020204" pitchFamily="34" charset="0"/>
              <a:buChar char="•"/>
            </a:pPr>
            <a:r>
              <a:rPr lang="en-US" sz="2400" dirty="0">
                <a:latin typeface="Bahnschrift Light" panose="020B0502040204020203" pitchFamily="34" charset="0"/>
              </a:rPr>
              <a:t>Prior Year Property Tax Request </a:t>
            </a:r>
          </a:p>
          <a:p>
            <a:pPr marL="342900" indent="-342900">
              <a:buFont typeface="Arial" panose="020B0604020202020204" pitchFamily="34" charset="0"/>
              <a:buChar char="•"/>
            </a:pPr>
            <a:r>
              <a:rPr lang="en-US" sz="2400" dirty="0">
                <a:latin typeface="Bahnschrift Light" panose="020B0502040204020203" pitchFamily="34" charset="0"/>
              </a:rPr>
              <a:t>Current Year Property Tax Request </a:t>
            </a:r>
          </a:p>
          <a:p>
            <a:pPr marL="342900" indent="-342900">
              <a:buFont typeface="Arial" panose="020B0604020202020204" pitchFamily="34" charset="0"/>
              <a:buChar char="•"/>
            </a:pPr>
            <a:r>
              <a:rPr lang="en-US" sz="2400" dirty="0">
                <a:latin typeface="Bahnschrift Light" panose="020B0502040204020203" pitchFamily="34" charset="0"/>
              </a:rPr>
              <a:t>Updated Political Subdivision form is available on the MIPS portal </a:t>
            </a:r>
          </a:p>
        </p:txBody>
      </p:sp>
    </p:spTree>
    <p:extLst>
      <p:ext uri="{BB962C8B-B14F-4D97-AF65-F5344CB8AC3E}">
        <p14:creationId xmlns:p14="http://schemas.microsoft.com/office/powerpoint/2010/main" val="1148358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E0E54-E62B-C57C-C8BF-A768A44CBE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B9B392-7572-A88D-EDCE-3A5F049A2F55}"/>
              </a:ext>
            </a:extLst>
          </p:cNvPr>
          <p:cNvSpPr>
            <a:spLocks noGrp="1"/>
          </p:cNvSpPr>
          <p:nvPr>
            <p:ph type="title"/>
          </p:nvPr>
        </p:nvSpPr>
        <p:spPr/>
        <p:txBody>
          <a:bodyPr/>
          <a:lstStyle/>
          <a:p>
            <a:r>
              <a:rPr lang="en-US" dirty="0"/>
              <a:t>Proposed Budget on Website</a:t>
            </a:r>
          </a:p>
        </p:txBody>
      </p:sp>
      <p:sp>
        <p:nvSpPr>
          <p:cNvPr id="2" name="Content Placeholder 1">
            <a:extLst>
              <a:ext uri="{FF2B5EF4-FFF2-40B4-BE49-F238E27FC236}">
                <a16:creationId xmlns:a16="http://schemas.microsoft.com/office/drawing/2014/main" id="{AB2258AD-2745-B125-61DD-194F5CD6B69F}"/>
              </a:ext>
            </a:extLst>
          </p:cNvPr>
          <p:cNvSpPr>
            <a:spLocks noGrp="1"/>
          </p:cNvSpPr>
          <p:nvPr>
            <p:ph idx="1"/>
          </p:nvPr>
        </p:nvSpPr>
        <p:spPr>
          <a:xfrm>
            <a:off x="838200" y="1825625"/>
            <a:ext cx="10515599" cy="4351338"/>
          </a:xfrm>
        </p:spPr>
        <p:txBody>
          <a:bodyPr wrap="square">
            <a:normAutofit/>
          </a:bodyPr>
          <a:lstStyle/>
          <a:p>
            <a:pPr marL="0" indent="0">
              <a:buNone/>
            </a:pPr>
            <a:r>
              <a:rPr lang="en-US" dirty="0"/>
              <a:t>Each participating political subdivision shall also maintain a prominently displayed and easily accessible link on the home page of the political subdivision's website to the political subdivision's proposed budget, except that this requirement shall not apply if the political subdivision is a county with a population of less than ten thousand inhabitants, a city with a population of less than one thousand inhabitants, or, for joint public hearings prior to January 1, 2024, a school district. </a:t>
            </a:r>
          </a:p>
        </p:txBody>
      </p:sp>
    </p:spTree>
    <p:extLst>
      <p:ext uri="{BB962C8B-B14F-4D97-AF65-F5344CB8AC3E}">
        <p14:creationId xmlns:p14="http://schemas.microsoft.com/office/powerpoint/2010/main" val="1772054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1BCB0-71ED-A2A5-295B-9D8B943A88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55E760-40CC-A44B-75E6-BD3B6509EEC6}"/>
              </a:ext>
            </a:extLst>
          </p:cNvPr>
          <p:cNvSpPr>
            <a:spLocks noGrp="1"/>
          </p:cNvSpPr>
          <p:nvPr>
            <p:ph type="title"/>
          </p:nvPr>
        </p:nvSpPr>
        <p:spPr/>
        <p:txBody>
          <a:bodyPr/>
          <a:lstStyle/>
          <a:p>
            <a:r>
              <a:rPr lang="en-US" dirty="0"/>
              <a:t>Postcard Notification</a:t>
            </a:r>
          </a:p>
        </p:txBody>
      </p:sp>
      <p:sp>
        <p:nvSpPr>
          <p:cNvPr id="2" name="Content Placeholder 1">
            <a:extLst>
              <a:ext uri="{FF2B5EF4-FFF2-40B4-BE49-F238E27FC236}">
                <a16:creationId xmlns:a16="http://schemas.microsoft.com/office/drawing/2014/main" id="{9FA2D38D-5E93-83A3-C057-25D419709AE3}"/>
              </a:ext>
            </a:extLst>
          </p:cNvPr>
          <p:cNvSpPr>
            <a:spLocks noGrp="1"/>
          </p:cNvSpPr>
          <p:nvPr>
            <p:ph idx="1"/>
          </p:nvPr>
        </p:nvSpPr>
        <p:spPr>
          <a:xfrm>
            <a:off x="838200" y="1825625"/>
            <a:ext cx="10515599" cy="4351338"/>
          </a:xfrm>
        </p:spPr>
        <p:txBody>
          <a:bodyPr wrap="square">
            <a:normAutofit fontScale="85000" lnSpcReduction="20000"/>
          </a:bodyPr>
          <a:lstStyle/>
          <a:p>
            <a:r>
              <a:rPr lang="en-US" dirty="0"/>
              <a:t>County Board selects printing company </a:t>
            </a:r>
          </a:p>
          <a:p>
            <a:r>
              <a:rPr lang="en-US" dirty="0"/>
              <a:t>Counties that designate CSG or State Print Shop – NACO will facilitate with software vendors</a:t>
            </a:r>
          </a:p>
          <a:p>
            <a:r>
              <a:rPr lang="en-US" dirty="0"/>
              <a:t>Anticipate a 24-to-48-hour weekday turnaround </a:t>
            </a:r>
          </a:p>
          <a:p>
            <a:r>
              <a:rPr lang="en-US" dirty="0"/>
              <a:t>Beware of Postal Delays </a:t>
            </a:r>
          </a:p>
          <a:p>
            <a:r>
              <a:rPr lang="en-US" dirty="0"/>
              <a:t>NACO will invoice counties for printing and postage </a:t>
            </a:r>
          </a:p>
          <a:p>
            <a:r>
              <a:rPr lang="en-US" dirty="0"/>
              <a:t>Pink cardstock will be used </a:t>
            </a:r>
          </a:p>
          <a:p>
            <a:r>
              <a:rPr lang="en-US" dirty="0"/>
              <a:t>Cost is estimated at .60-.62 a postcard </a:t>
            </a:r>
          </a:p>
          <a:p>
            <a:r>
              <a:rPr lang="en-US" dirty="0"/>
              <a:t>Send postcards to all affected tax-payers (Assessor) must be sent seven days prior to joint public hearing in their county. </a:t>
            </a:r>
          </a:p>
          <a:p>
            <a:r>
              <a:rPr lang="en-US" dirty="0"/>
              <a:t>When scheduling a JPH meeting, please allow enough time for postcards to be processed and delivered (especially where delivery is weekly) </a:t>
            </a:r>
          </a:p>
        </p:txBody>
      </p:sp>
    </p:spTree>
    <p:extLst>
      <p:ext uri="{BB962C8B-B14F-4D97-AF65-F5344CB8AC3E}">
        <p14:creationId xmlns:p14="http://schemas.microsoft.com/office/powerpoint/2010/main" val="2966893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337A1-E616-1E29-32D1-8DE555A72F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F04CF2-9F2A-8778-0583-4208D437E149}"/>
              </a:ext>
            </a:extLst>
          </p:cNvPr>
          <p:cNvSpPr>
            <a:spLocks noGrp="1"/>
          </p:cNvSpPr>
          <p:nvPr>
            <p:ph type="title"/>
          </p:nvPr>
        </p:nvSpPr>
        <p:spPr/>
        <p:txBody>
          <a:bodyPr>
            <a:normAutofit fontScale="90000"/>
          </a:bodyPr>
          <a:lstStyle/>
          <a:p>
            <a:r>
              <a:rPr lang="en-US" dirty="0"/>
              <a:t>Joint Public Hearing: After September 14</a:t>
            </a:r>
            <a:r>
              <a:rPr lang="en-US" baseline="30000" dirty="0"/>
              <a:t>th</a:t>
            </a:r>
            <a:r>
              <a:rPr lang="en-US" dirty="0"/>
              <a:t> and prior to the 24th</a:t>
            </a:r>
          </a:p>
        </p:txBody>
      </p:sp>
      <p:sp>
        <p:nvSpPr>
          <p:cNvPr id="2" name="Content Placeholder 1">
            <a:extLst>
              <a:ext uri="{FF2B5EF4-FFF2-40B4-BE49-F238E27FC236}">
                <a16:creationId xmlns:a16="http://schemas.microsoft.com/office/drawing/2014/main" id="{AE7F0030-FA04-6DAC-235F-C5F3CD0C1E45}"/>
              </a:ext>
            </a:extLst>
          </p:cNvPr>
          <p:cNvSpPr>
            <a:spLocks noGrp="1"/>
          </p:cNvSpPr>
          <p:nvPr>
            <p:ph idx="1"/>
          </p:nvPr>
        </p:nvSpPr>
        <p:spPr>
          <a:xfrm>
            <a:off x="838200" y="1825625"/>
            <a:ext cx="10515599" cy="4351338"/>
          </a:xfrm>
        </p:spPr>
        <p:txBody>
          <a:bodyPr wrap="square">
            <a:noAutofit/>
          </a:bodyPr>
          <a:lstStyle/>
          <a:p>
            <a:r>
              <a:rPr lang="en-US" sz="2000" dirty="0"/>
              <a:t>County is responsible for organizing joint hearing (must be held after 6:00 p.m.) </a:t>
            </a:r>
          </a:p>
          <a:p>
            <a:r>
              <a:rPr lang="en-US" sz="2000" dirty="0"/>
              <a:t>Each participating subdivision must designate one person to attend the joint public hearing and one elected official will be in attendance. </a:t>
            </a:r>
          </a:p>
          <a:p>
            <a:r>
              <a:rPr lang="en-US" sz="2000" dirty="0"/>
              <a:t>Presentation(s) must be provided by a representative from each political subdivision about the increase in property tax request </a:t>
            </a:r>
          </a:p>
          <a:p>
            <a:r>
              <a:rPr lang="en-US" sz="2000" dirty="0"/>
              <a:t> Public must be allowed a reasonable amount of time to speak at joint public hearing </a:t>
            </a:r>
          </a:p>
          <a:p>
            <a:r>
              <a:rPr lang="en-US" sz="2000" dirty="0"/>
              <a:t>Meeting must be held before any participating subdivision files their adopted budget with the State Auditor </a:t>
            </a:r>
          </a:p>
          <a:p>
            <a:r>
              <a:rPr lang="en-US" sz="2000" dirty="0"/>
              <a:t>County may hold their regular budget meetings prior to the joint public hearing </a:t>
            </a:r>
          </a:p>
          <a:p>
            <a:r>
              <a:rPr lang="en-US" sz="2000" dirty="0"/>
              <a:t>Short Video to prepare for Joint Public Hearing </a:t>
            </a:r>
            <a:r>
              <a:rPr lang="en-US" sz="2000" u="sng" dirty="0"/>
              <a:t>https://vimeo.com/862091109</a:t>
            </a:r>
          </a:p>
        </p:txBody>
      </p:sp>
    </p:spTree>
    <p:extLst>
      <p:ext uri="{BB962C8B-B14F-4D97-AF65-F5344CB8AC3E}">
        <p14:creationId xmlns:p14="http://schemas.microsoft.com/office/powerpoint/2010/main" val="3899201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C3591-281A-9DB1-C44B-B8589C9FDA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8BBA4C-55C5-2966-9FB1-003E997C4048}"/>
              </a:ext>
            </a:extLst>
          </p:cNvPr>
          <p:cNvSpPr>
            <a:spLocks noGrp="1"/>
          </p:cNvSpPr>
          <p:nvPr>
            <p:ph type="title"/>
          </p:nvPr>
        </p:nvSpPr>
        <p:spPr/>
        <p:txBody>
          <a:bodyPr>
            <a:normAutofit/>
          </a:bodyPr>
          <a:lstStyle/>
          <a:p>
            <a:r>
              <a:rPr lang="en-US" dirty="0"/>
              <a:t>Joint Public Hearing Presentation:</a:t>
            </a:r>
          </a:p>
        </p:txBody>
      </p:sp>
      <p:sp>
        <p:nvSpPr>
          <p:cNvPr id="2" name="Content Placeholder 1">
            <a:extLst>
              <a:ext uri="{FF2B5EF4-FFF2-40B4-BE49-F238E27FC236}">
                <a16:creationId xmlns:a16="http://schemas.microsoft.com/office/drawing/2014/main" id="{0763A7C1-897F-6A06-D2F7-9C08F420C4A7}"/>
              </a:ext>
            </a:extLst>
          </p:cNvPr>
          <p:cNvSpPr>
            <a:spLocks noGrp="1"/>
          </p:cNvSpPr>
          <p:nvPr>
            <p:ph idx="1"/>
          </p:nvPr>
        </p:nvSpPr>
        <p:spPr>
          <a:xfrm>
            <a:off x="838199" y="1563624"/>
            <a:ext cx="10515600" cy="4613339"/>
          </a:xfrm>
        </p:spPr>
        <p:txBody>
          <a:bodyPr wrap="square">
            <a:noAutofit/>
          </a:bodyPr>
          <a:lstStyle/>
          <a:p>
            <a:pPr marL="0" indent="0">
              <a:buNone/>
            </a:pPr>
            <a:r>
              <a:rPr lang="en-US" sz="1800" dirty="0"/>
              <a:t>The presentation shall include the following: </a:t>
            </a:r>
          </a:p>
          <a:p>
            <a:r>
              <a:rPr lang="en-US" sz="1800" dirty="0"/>
              <a:t>The name of the political subdivision </a:t>
            </a:r>
          </a:p>
          <a:p>
            <a:r>
              <a:rPr lang="en-US" sz="1800" dirty="0"/>
              <a:t>The amount of the property tax request </a:t>
            </a:r>
          </a:p>
          <a:p>
            <a:r>
              <a:rPr lang="en-US" sz="1800" dirty="0"/>
              <a:t>The total assessed value of property differs from last year's total assessed value by ..... Percent </a:t>
            </a:r>
          </a:p>
          <a:p>
            <a:r>
              <a:rPr lang="en-US" sz="1800" dirty="0"/>
              <a:t>The tax rate which would levy the same amount of property taxes as last year, when multiplied by the new total assessed value of property, would be $..... per $100 of assessed value </a:t>
            </a:r>
          </a:p>
          <a:p>
            <a:r>
              <a:rPr lang="en-US" sz="1800" dirty="0"/>
              <a:t>The (name of political subdivision) proposes to adopt a property tax request that will cause its tax rate to be $..... per $100 of assessed value </a:t>
            </a:r>
          </a:p>
          <a:p>
            <a:r>
              <a:rPr lang="en-US" sz="1800" dirty="0"/>
              <a:t>Based on the proposed property tax request and changes in other revenue the total operating budget of (name of political subdivision) will exceed last year's by ..... Percent </a:t>
            </a:r>
          </a:p>
          <a:p>
            <a:r>
              <a:rPr lang="en-US" sz="1800" dirty="0"/>
              <a:t>To obtain more information regarding the increase in the property tax request, citizens may contact the (name of political subdivision) at (telephone number and email address of political subdivision).</a:t>
            </a:r>
            <a:endParaRPr lang="en-US" sz="1800" u="sng" dirty="0"/>
          </a:p>
        </p:txBody>
      </p:sp>
    </p:spTree>
    <p:extLst>
      <p:ext uri="{BB962C8B-B14F-4D97-AF65-F5344CB8AC3E}">
        <p14:creationId xmlns:p14="http://schemas.microsoft.com/office/powerpoint/2010/main" val="2035443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58B90-B105-4B0C-D2AC-FFBBEE8CA4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8070E3-9DC7-42A7-A5B4-AAA4383AFAB2}"/>
              </a:ext>
            </a:extLst>
          </p:cNvPr>
          <p:cNvSpPr>
            <a:spLocks noGrp="1"/>
          </p:cNvSpPr>
          <p:nvPr>
            <p:ph type="title"/>
          </p:nvPr>
        </p:nvSpPr>
        <p:spPr/>
        <p:txBody>
          <a:bodyPr>
            <a:normAutofit/>
          </a:bodyPr>
          <a:lstStyle/>
          <a:p>
            <a:r>
              <a:rPr lang="en-US" dirty="0"/>
              <a:t>During the Joint Public Hearing:</a:t>
            </a:r>
          </a:p>
        </p:txBody>
      </p:sp>
      <p:sp>
        <p:nvSpPr>
          <p:cNvPr id="2" name="Content Placeholder 1">
            <a:extLst>
              <a:ext uri="{FF2B5EF4-FFF2-40B4-BE49-F238E27FC236}">
                <a16:creationId xmlns:a16="http://schemas.microsoft.com/office/drawing/2014/main" id="{E8B76469-72AA-EA4F-B757-53C27D1906EF}"/>
              </a:ext>
            </a:extLst>
          </p:cNvPr>
          <p:cNvSpPr>
            <a:spLocks noGrp="1"/>
          </p:cNvSpPr>
          <p:nvPr>
            <p:ph idx="1"/>
          </p:nvPr>
        </p:nvSpPr>
        <p:spPr>
          <a:xfrm>
            <a:off x="838199" y="1563624"/>
            <a:ext cx="10515600" cy="4613339"/>
          </a:xfrm>
        </p:spPr>
        <p:txBody>
          <a:bodyPr wrap="square">
            <a:noAutofit/>
          </a:bodyPr>
          <a:lstStyle/>
          <a:p>
            <a:r>
              <a:rPr lang="en-US" dirty="0"/>
              <a:t>At least one elected official from each participating political subdivision shall attend the joint public hearing. </a:t>
            </a:r>
          </a:p>
          <a:p>
            <a:r>
              <a:rPr lang="en-US" dirty="0"/>
              <a:t>An elected official may be the designated representative from a participating political subdivision.</a:t>
            </a:r>
          </a:p>
          <a:p>
            <a:r>
              <a:rPr lang="en-US" dirty="0"/>
              <a:t> The presence of a quorum or the participation of elected officials at the joint public hearing does not constitute a meeting as defined by section 84-1409 of the Open Meetings Act. </a:t>
            </a:r>
            <a:endParaRPr lang="en-US" u="sng" dirty="0"/>
          </a:p>
        </p:txBody>
      </p:sp>
    </p:spTree>
    <p:extLst>
      <p:ext uri="{BB962C8B-B14F-4D97-AF65-F5344CB8AC3E}">
        <p14:creationId xmlns:p14="http://schemas.microsoft.com/office/powerpoint/2010/main" val="162271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5FE39-A785-2B0D-D761-7ED12460B5C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21DE844-521B-874F-50C2-C4644222BF66}"/>
              </a:ext>
            </a:extLst>
          </p:cNvPr>
          <p:cNvPicPr>
            <a:picLocks noChangeAspect="1"/>
          </p:cNvPicPr>
          <p:nvPr/>
        </p:nvPicPr>
        <p:blipFill>
          <a:blip r:embed="rId2"/>
          <a:stretch>
            <a:fillRect/>
          </a:stretch>
        </p:blipFill>
        <p:spPr>
          <a:xfrm>
            <a:off x="269255" y="1471447"/>
            <a:ext cx="11653489" cy="4855781"/>
          </a:xfrm>
          <a:prstGeom prst="rect">
            <a:avLst/>
          </a:prstGeom>
        </p:spPr>
      </p:pic>
      <p:sp>
        <p:nvSpPr>
          <p:cNvPr id="3" name="Content Placeholder 2">
            <a:extLst>
              <a:ext uri="{FF2B5EF4-FFF2-40B4-BE49-F238E27FC236}">
                <a16:creationId xmlns:a16="http://schemas.microsoft.com/office/drawing/2014/main" id="{3B2949BE-9A32-B710-65CD-C5E27CD7232B}"/>
              </a:ext>
            </a:extLst>
          </p:cNvPr>
          <p:cNvSpPr>
            <a:spLocks noGrp="1"/>
          </p:cNvSpPr>
          <p:nvPr>
            <p:ph idx="1"/>
          </p:nvPr>
        </p:nvSpPr>
        <p:spPr/>
        <p:txBody>
          <a:bodyPr>
            <a:normAutofit/>
          </a:bodyPr>
          <a:lstStyle/>
          <a:p>
            <a:pPr marL="0" indent="0">
              <a:buNone/>
            </a:pPr>
            <a:r>
              <a:rPr lang="en-US" dirty="0"/>
              <a:t>	  </a:t>
            </a:r>
          </a:p>
        </p:txBody>
      </p:sp>
      <p:sp>
        <p:nvSpPr>
          <p:cNvPr id="2" name="Title 1">
            <a:extLst>
              <a:ext uri="{FF2B5EF4-FFF2-40B4-BE49-F238E27FC236}">
                <a16:creationId xmlns:a16="http://schemas.microsoft.com/office/drawing/2014/main" id="{9A56D1B7-A726-6DC4-6843-45328F6E82CC}"/>
              </a:ext>
            </a:extLst>
          </p:cNvPr>
          <p:cNvSpPr>
            <a:spLocks noGrp="1"/>
          </p:cNvSpPr>
          <p:nvPr>
            <p:ph type="title"/>
          </p:nvPr>
        </p:nvSpPr>
        <p:spPr/>
        <p:txBody>
          <a:bodyPr>
            <a:noAutofit/>
          </a:bodyPr>
          <a:lstStyle/>
          <a:p>
            <a:r>
              <a:rPr lang="en-US" sz="3200" dirty="0"/>
              <a:t>Certification of Taxable Value and Allowable Growth Value</a:t>
            </a:r>
          </a:p>
        </p:txBody>
      </p:sp>
      <p:sp>
        <p:nvSpPr>
          <p:cNvPr id="7" name="Arrow: Right 6">
            <a:extLst>
              <a:ext uri="{FF2B5EF4-FFF2-40B4-BE49-F238E27FC236}">
                <a16:creationId xmlns:a16="http://schemas.microsoft.com/office/drawing/2014/main" id="{56DF288A-BA9A-C53A-15D9-86E05E6E2695}"/>
              </a:ext>
            </a:extLst>
          </p:cNvPr>
          <p:cNvSpPr/>
          <p:nvPr/>
        </p:nvSpPr>
        <p:spPr>
          <a:xfrm>
            <a:off x="3541988" y="2539200"/>
            <a:ext cx="1146573" cy="14620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069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B2092-6631-0E41-07C5-A7A762B34B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A50D9E-256C-FE1E-8B99-16E1C7897146}"/>
              </a:ext>
            </a:extLst>
          </p:cNvPr>
          <p:cNvSpPr>
            <a:spLocks noGrp="1"/>
          </p:cNvSpPr>
          <p:nvPr>
            <p:ph type="title"/>
          </p:nvPr>
        </p:nvSpPr>
        <p:spPr/>
        <p:txBody>
          <a:bodyPr>
            <a:noAutofit/>
          </a:bodyPr>
          <a:lstStyle/>
          <a:p>
            <a:r>
              <a:rPr lang="en-US" sz="3600" dirty="0"/>
              <a:t>Submit Report Within 10 days of Joint Public Hearing:</a:t>
            </a:r>
          </a:p>
        </p:txBody>
      </p:sp>
      <p:sp>
        <p:nvSpPr>
          <p:cNvPr id="2" name="Content Placeholder 1">
            <a:extLst>
              <a:ext uri="{FF2B5EF4-FFF2-40B4-BE49-F238E27FC236}">
                <a16:creationId xmlns:a16="http://schemas.microsoft.com/office/drawing/2014/main" id="{0DCA82AA-9102-6CFD-6069-774532C755DD}"/>
              </a:ext>
            </a:extLst>
          </p:cNvPr>
          <p:cNvSpPr>
            <a:spLocks noGrp="1"/>
          </p:cNvSpPr>
          <p:nvPr>
            <p:ph idx="1"/>
          </p:nvPr>
        </p:nvSpPr>
        <p:spPr>
          <a:xfrm>
            <a:off x="914399" y="1646238"/>
            <a:ext cx="10439399" cy="4599113"/>
          </a:xfrm>
        </p:spPr>
        <p:txBody>
          <a:bodyPr wrap="square">
            <a:noAutofit/>
          </a:bodyPr>
          <a:lstStyle/>
          <a:p>
            <a:r>
              <a:rPr lang="en-US" sz="2000" dirty="0"/>
              <a:t>The name(s) of the designated representative and the political subdivisions participating in the JPH. </a:t>
            </a:r>
          </a:p>
          <a:p>
            <a:r>
              <a:rPr lang="en-US" sz="2000" dirty="0"/>
              <a:t>The real growth value and real growth percentage for each participating political subdivision. </a:t>
            </a:r>
          </a:p>
          <a:p>
            <a:r>
              <a:rPr lang="en-US" sz="2000" dirty="0"/>
              <a:t>The amount each participating political subdivision seeks to increase its PTX in excess of the allowable growth % </a:t>
            </a:r>
          </a:p>
          <a:p>
            <a:r>
              <a:rPr lang="en-US" sz="2000" dirty="0"/>
              <a:t>The number of individuals who signed in to attend the joint public hearing. </a:t>
            </a:r>
          </a:p>
          <a:p>
            <a:r>
              <a:rPr lang="en-US" sz="2000" dirty="0"/>
              <a:t>Name and address of individuals that spoke at the hearing, unless the address requirement is waived to protect the security of the individual </a:t>
            </a:r>
          </a:p>
          <a:p>
            <a:r>
              <a:rPr lang="en-US" sz="2000" dirty="0"/>
              <a:t>The name of any organization represented by each such individual. </a:t>
            </a:r>
          </a:p>
          <a:p>
            <a:r>
              <a:rPr lang="en-US" sz="2000" dirty="0"/>
              <a:t>Name of participating subdivision that presented at the hearing </a:t>
            </a:r>
          </a:p>
          <a:p>
            <a:r>
              <a:rPr lang="en-US" sz="2000" dirty="0"/>
              <a:t>State Auditor has created a form and provided to County Clerks </a:t>
            </a:r>
          </a:p>
          <a:p>
            <a:r>
              <a:rPr lang="en-US" sz="2000" dirty="0"/>
              <a:t>State Auditor and NACO are requesting a copy of the report.</a:t>
            </a:r>
            <a:endParaRPr lang="en-US" sz="2000" u="sng" dirty="0"/>
          </a:p>
        </p:txBody>
      </p:sp>
    </p:spTree>
    <p:extLst>
      <p:ext uri="{BB962C8B-B14F-4D97-AF65-F5344CB8AC3E}">
        <p14:creationId xmlns:p14="http://schemas.microsoft.com/office/powerpoint/2010/main" val="42199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88B53-5E80-B661-4542-393D9F7A8E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F8AAAE-690A-0436-9296-3CD422A575B6}"/>
              </a:ext>
            </a:extLst>
          </p:cNvPr>
          <p:cNvSpPr>
            <a:spLocks noGrp="1"/>
          </p:cNvSpPr>
          <p:nvPr>
            <p:ph type="title"/>
          </p:nvPr>
        </p:nvSpPr>
        <p:spPr/>
        <p:txBody>
          <a:bodyPr>
            <a:noAutofit/>
          </a:bodyPr>
          <a:lstStyle/>
          <a:p>
            <a:r>
              <a:rPr lang="en-US" sz="3600" dirty="0"/>
              <a:t>Submit Report Within 10 days of Joint Public Hearing:</a:t>
            </a:r>
          </a:p>
        </p:txBody>
      </p:sp>
      <p:pic>
        <p:nvPicPr>
          <p:cNvPr id="5" name="Content Placeholder 4">
            <a:extLst>
              <a:ext uri="{FF2B5EF4-FFF2-40B4-BE49-F238E27FC236}">
                <a16:creationId xmlns:a16="http://schemas.microsoft.com/office/drawing/2014/main" id="{50B5F487-2686-3DCD-8568-8CC3CFF90032}"/>
              </a:ext>
            </a:extLst>
          </p:cNvPr>
          <p:cNvPicPr>
            <a:picLocks noGrp="1" noChangeAspect="1"/>
          </p:cNvPicPr>
          <p:nvPr>
            <p:ph idx="1"/>
          </p:nvPr>
        </p:nvPicPr>
        <p:blipFill>
          <a:blip r:embed="rId2"/>
          <a:stretch>
            <a:fillRect/>
          </a:stretch>
        </p:blipFill>
        <p:spPr>
          <a:xfrm>
            <a:off x="3648457" y="1402195"/>
            <a:ext cx="4686470" cy="4696853"/>
          </a:xfrm>
        </p:spPr>
      </p:pic>
    </p:spTree>
    <p:extLst>
      <p:ext uri="{BB962C8B-B14F-4D97-AF65-F5344CB8AC3E}">
        <p14:creationId xmlns:p14="http://schemas.microsoft.com/office/powerpoint/2010/main" val="828403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D6309-E9C9-DBFD-35A6-56E6C9EF8B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F8E1D1-B57E-6D64-004C-EBABD59B54A4}"/>
              </a:ext>
            </a:extLst>
          </p:cNvPr>
          <p:cNvSpPr>
            <a:spLocks noGrp="1"/>
          </p:cNvSpPr>
          <p:nvPr>
            <p:ph type="title"/>
          </p:nvPr>
        </p:nvSpPr>
        <p:spPr/>
        <p:txBody>
          <a:bodyPr>
            <a:noAutofit/>
          </a:bodyPr>
          <a:lstStyle/>
          <a:p>
            <a:r>
              <a:rPr lang="en-US" sz="3600" dirty="0"/>
              <a:t>After the Joint Public Hearing: </a:t>
            </a:r>
          </a:p>
        </p:txBody>
      </p:sp>
      <p:sp>
        <p:nvSpPr>
          <p:cNvPr id="4" name="Content Placeholder 3">
            <a:extLst>
              <a:ext uri="{FF2B5EF4-FFF2-40B4-BE49-F238E27FC236}">
                <a16:creationId xmlns:a16="http://schemas.microsoft.com/office/drawing/2014/main" id="{BCFBAF53-2862-C78A-6890-3E861543C2D9}"/>
              </a:ext>
            </a:extLst>
          </p:cNvPr>
          <p:cNvSpPr>
            <a:spLocks noGrp="1"/>
          </p:cNvSpPr>
          <p:nvPr>
            <p:ph idx="1"/>
          </p:nvPr>
        </p:nvSpPr>
        <p:spPr/>
        <p:txBody>
          <a:bodyPr/>
          <a:lstStyle/>
          <a:p>
            <a:pPr marL="0" indent="0">
              <a:buNone/>
            </a:pPr>
            <a:r>
              <a:rPr lang="en-US" dirty="0"/>
              <a:t>The governing body shall pass an ordinance or resolution to set the property tax request:</a:t>
            </a:r>
          </a:p>
          <a:p>
            <a:pPr marL="0" indent="0">
              <a:buNone/>
            </a:pPr>
            <a:r>
              <a:rPr lang="en-US" dirty="0"/>
              <a:t>ORDINANCE or RESOLUTION MUST INCLUDE: </a:t>
            </a:r>
          </a:p>
          <a:p>
            <a:r>
              <a:rPr lang="en-US" dirty="0"/>
              <a:t>Name of the political subdivision </a:t>
            </a:r>
          </a:p>
          <a:p>
            <a:r>
              <a:rPr lang="en-US" dirty="0"/>
              <a:t> Amount of property tax request </a:t>
            </a:r>
          </a:p>
          <a:p>
            <a:r>
              <a:rPr lang="en-US" dirty="0"/>
              <a:t>Certain statements (following slide) </a:t>
            </a:r>
          </a:p>
          <a:p>
            <a:r>
              <a:rPr lang="en-US" dirty="0"/>
              <a:t> The record vote of the governing body in passing the resolution or ordinance.</a:t>
            </a:r>
          </a:p>
        </p:txBody>
      </p:sp>
    </p:spTree>
    <p:extLst>
      <p:ext uri="{BB962C8B-B14F-4D97-AF65-F5344CB8AC3E}">
        <p14:creationId xmlns:p14="http://schemas.microsoft.com/office/powerpoint/2010/main" val="221135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ECD30-79EA-2ECD-2419-C8EA5EEB5460}"/>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67FFDDC-D741-7696-124E-AE6493B37125}"/>
              </a:ext>
            </a:extLst>
          </p:cNvPr>
          <p:cNvSpPr>
            <a:spLocks noGrp="1"/>
          </p:cNvSpPr>
          <p:nvPr>
            <p:ph idx="1"/>
          </p:nvPr>
        </p:nvSpPr>
        <p:spPr>
          <a:xfrm>
            <a:off x="838200" y="1825625"/>
            <a:ext cx="4236720" cy="3468751"/>
          </a:xfrm>
        </p:spPr>
        <p:txBody>
          <a:bodyPr/>
          <a:lstStyle/>
          <a:p>
            <a:r>
              <a:rPr lang="en-US" dirty="0"/>
              <a:t>Form available on APA Website.</a:t>
            </a:r>
          </a:p>
        </p:txBody>
      </p:sp>
      <p:sp>
        <p:nvSpPr>
          <p:cNvPr id="3" name="Title 2">
            <a:extLst>
              <a:ext uri="{FF2B5EF4-FFF2-40B4-BE49-F238E27FC236}">
                <a16:creationId xmlns:a16="http://schemas.microsoft.com/office/drawing/2014/main" id="{AA36C356-C55C-E47A-3825-2CBB340DB7C1}"/>
              </a:ext>
            </a:extLst>
          </p:cNvPr>
          <p:cNvSpPr>
            <a:spLocks noGrp="1"/>
          </p:cNvSpPr>
          <p:nvPr>
            <p:ph type="title"/>
          </p:nvPr>
        </p:nvSpPr>
        <p:spPr/>
        <p:txBody>
          <a:bodyPr>
            <a:noAutofit/>
          </a:bodyPr>
          <a:lstStyle/>
          <a:p>
            <a:r>
              <a:rPr lang="en-US" sz="3200" dirty="0"/>
              <a:t>After the Joint Public Hearing Resolution/Ordinance Due to County Clerk by Oct. 15 </a:t>
            </a:r>
          </a:p>
        </p:txBody>
      </p:sp>
      <p:pic>
        <p:nvPicPr>
          <p:cNvPr id="5" name="Picture 4">
            <a:extLst>
              <a:ext uri="{FF2B5EF4-FFF2-40B4-BE49-F238E27FC236}">
                <a16:creationId xmlns:a16="http://schemas.microsoft.com/office/drawing/2014/main" id="{9423DB78-0077-8622-A2F3-B73DF78138F6}"/>
              </a:ext>
            </a:extLst>
          </p:cNvPr>
          <p:cNvPicPr>
            <a:picLocks noChangeAspect="1"/>
          </p:cNvPicPr>
          <p:nvPr/>
        </p:nvPicPr>
        <p:blipFill>
          <a:blip r:embed="rId2"/>
          <a:stretch>
            <a:fillRect/>
          </a:stretch>
        </p:blipFill>
        <p:spPr>
          <a:xfrm>
            <a:off x="5623560" y="1307593"/>
            <a:ext cx="5815203" cy="4826564"/>
          </a:xfrm>
          <a:prstGeom prst="rect">
            <a:avLst/>
          </a:prstGeom>
        </p:spPr>
      </p:pic>
    </p:spTree>
    <p:extLst>
      <p:ext uri="{BB962C8B-B14F-4D97-AF65-F5344CB8AC3E}">
        <p14:creationId xmlns:p14="http://schemas.microsoft.com/office/powerpoint/2010/main" val="769681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111CF-D9B6-5C04-C7B9-2D9BBFDE05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B6284A-0B39-804C-5954-1A0A42A7B28F}"/>
              </a:ext>
            </a:extLst>
          </p:cNvPr>
          <p:cNvSpPr>
            <a:spLocks noGrp="1"/>
          </p:cNvSpPr>
          <p:nvPr>
            <p:ph type="title"/>
          </p:nvPr>
        </p:nvSpPr>
        <p:spPr/>
        <p:txBody>
          <a:bodyPr>
            <a:noAutofit/>
          </a:bodyPr>
          <a:lstStyle/>
          <a:p>
            <a:r>
              <a:rPr lang="en-US" sz="3600" dirty="0"/>
              <a:t>September 30</a:t>
            </a:r>
            <a:r>
              <a:rPr lang="en-US" sz="3600" baseline="30000" dirty="0"/>
              <a:t>th</a:t>
            </a:r>
            <a:r>
              <a:rPr lang="en-US" sz="3600" dirty="0"/>
              <a:t>- Final day to file adopted budget to State Auditor</a:t>
            </a:r>
            <a:br>
              <a:rPr lang="en-US" sz="3600" dirty="0"/>
            </a:br>
            <a:endParaRPr lang="en-US" sz="3600" dirty="0"/>
          </a:p>
        </p:txBody>
      </p:sp>
      <p:sp>
        <p:nvSpPr>
          <p:cNvPr id="4" name="Content Placeholder 3">
            <a:extLst>
              <a:ext uri="{FF2B5EF4-FFF2-40B4-BE49-F238E27FC236}">
                <a16:creationId xmlns:a16="http://schemas.microsoft.com/office/drawing/2014/main" id="{9E4777D5-14A1-6794-F31F-F9D62BECF5E2}"/>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6E3FDC46-5B3A-0927-B89A-7EBF082DFB6B}"/>
              </a:ext>
            </a:extLst>
          </p:cNvPr>
          <p:cNvPicPr>
            <a:picLocks noChangeAspect="1"/>
          </p:cNvPicPr>
          <p:nvPr/>
        </p:nvPicPr>
        <p:blipFill>
          <a:blip r:embed="rId2"/>
          <a:stretch>
            <a:fillRect/>
          </a:stretch>
        </p:blipFill>
        <p:spPr>
          <a:xfrm>
            <a:off x="4643166" y="1179576"/>
            <a:ext cx="5806608" cy="4741710"/>
          </a:xfrm>
          <a:prstGeom prst="rect">
            <a:avLst/>
          </a:prstGeom>
        </p:spPr>
      </p:pic>
    </p:spTree>
    <p:extLst>
      <p:ext uri="{BB962C8B-B14F-4D97-AF65-F5344CB8AC3E}">
        <p14:creationId xmlns:p14="http://schemas.microsoft.com/office/powerpoint/2010/main" val="725029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4829B-8FFA-F95B-C0C0-94D48013113A}"/>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FC29C9E-9BC5-53F7-4BF9-E0F50795E407}"/>
              </a:ext>
            </a:extLst>
          </p:cNvPr>
          <p:cNvSpPr>
            <a:spLocks noGrp="1"/>
          </p:cNvSpPr>
          <p:nvPr>
            <p:ph idx="1"/>
          </p:nvPr>
        </p:nvSpPr>
        <p:spPr>
          <a:xfrm>
            <a:off x="838200" y="1825625"/>
            <a:ext cx="10515600" cy="3468751"/>
          </a:xfrm>
        </p:spPr>
        <p:txBody>
          <a:bodyPr>
            <a:normAutofit/>
          </a:bodyPr>
          <a:lstStyle/>
          <a:p>
            <a:r>
              <a:rPr lang="en-US" dirty="0"/>
              <a:t>The initial cost for Postcards, Printing, and Postage will be paid from the County General Fund </a:t>
            </a:r>
          </a:p>
          <a:p>
            <a:r>
              <a:rPr lang="en-US" dirty="0"/>
              <a:t>Cost of Postcards will divided proportionately among participating subdivisions. </a:t>
            </a:r>
          </a:p>
          <a:p>
            <a:r>
              <a:rPr lang="en-US" dirty="0"/>
              <a:t>The actual cost for the postcard is estimated at .60-.62 cents. </a:t>
            </a:r>
          </a:p>
          <a:p>
            <a:r>
              <a:rPr lang="en-US" dirty="0"/>
              <a:t> Counties that use MIPS Assessor software will receive a breakdown to assist with postcard reimbursement cost. </a:t>
            </a:r>
          </a:p>
        </p:txBody>
      </p:sp>
      <p:sp>
        <p:nvSpPr>
          <p:cNvPr id="3" name="Title 2">
            <a:extLst>
              <a:ext uri="{FF2B5EF4-FFF2-40B4-BE49-F238E27FC236}">
                <a16:creationId xmlns:a16="http://schemas.microsoft.com/office/drawing/2014/main" id="{EC18C00F-C158-1755-CE4B-A42AA3A89E7A}"/>
              </a:ext>
            </a:extLst>
          </p:cNvPr>
          <p:cNvSpPr>
            <a:spLocks noGrp="1"/>
          </p:cNvSpPr>
          <p:nvPr>
            <p:ph type="title"/>
          </p:nvPr>
        </p:nvSpPr>
        <p:spPr/>
        <p:txBody>
          <a:bodyPr>
            <a:noAutofit/>
          </a:bodyPr>
          <a:lstStyle/>
          <a:p>
            <a:r>
              <a:rPr lang="en-US" sz="3200" dirty="0"/>
              <a:t>Cost Share for Postcards</a:t>
            </a:r>
          </a:p>
        </p:txBody>
      </p:sp>
    </p:spTree>
    <p:extLst>
      <p:ext uri="{BB962C8B-B14F-4D97-AF65-F5344CB8AC3E}">
        <p14:creationId xmlns:p14="http://schemas.microsoft.com/office/powerpoint/2010/main" val="766308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6E2B2-369B-1E00-FB17-CA1634E8F45F}"/>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41FC467-02B6-7332-483F-E44A09C01665}"/>
              </a:ext>
            </a:extLst>
          </p:cNvPr>
          <p:cNvSpPr>
            <a:spLocks noGrp="1"/>
          </p:cNvSpPr>
          <p:nvPr>
            <p:ph idx="1"/>
          </p:nvPr>
        </p:nvSpPr>
        <p:spPr>
          <a:xfrm>
            <a:off x="838200" y="1825625"/>
            <a:ext cx="10515600" cy="3468751"/>
          </a:xfrm>
        </p:spPr>
        <p:txBody>
          <a:bodyPr>
            <a:normAutofit fontScale="85000" lnSpcReduction="20000"/>
          </a:bodyPr>
          <a:lstStyle/>
          <a:p>
            <a:pPr marL="0" indent="0">
              <a:buNone/>
            </a:pPr>
            <a:r>
              <a:rPr lang="en-US" dirty="0">
                <a:latin typeface="Bahnschrift Light"/>
              </a:rPr>
              <a:t>On or Before August 1 – political subdivisions submit preliminary request for levy allocation to county board</a:t>
            </a:r>
          </a:p>
          <a:p>
            <a:pPr marL="0" indent="0">
              <a:buNone/>
            </a:pPr>
            <a:r>
              <a:rPr lang="en-US" dirty="0">
                <a:latin typeface="Bahnschrift Light"/>
              </a:rPr>
              <a:t>On or Before August 20- County Assessor certifies assessed value on all taxable property. </a:t>
            </a:r>
          </a:p>
          <a:p>
            <a:pPr marL="0" indent="0">
              <a:buNone/>
            </a:pPr>
            <a:r>
              <a:rPr lang="en-US" dirty="0">
                <a:latin typeface="Bahnschrift Light"/>
              </a:rPr>
              <a:t>September 1- determine final allocation of levy authority for political subdivisions</a:t>
            </a:r>
          </a:p>
          <a:p>
            <a:pPr marL="0" indent="0">
              <a:buNone/>
            </a:pPr>
            <a:r>
              <a:rPr lang="en-US" dirty="0">
                <a:latin typeface="Bahnschrift Light"/>
              </a:rPr>
              <a:t>September 4 – joint public hearing notices to Assessor</a:t>
            </a:r>
          </a:p>
          <a:p>
            <a:pPr marL="0" indent="0">
              <a:buNone/>
            </a:pPr>
            <a:r>
              <a:rPr lang="en-US" dirty="0">
                <a:latin typeface="Bahnschrift Light"/>
              </a:rPr>
              <a:t>September 15-23 – joint public hearings</a:t>
            </a:r>
          </a:p>
          <a:p>
            <a:pPr marL="0" indent="0">
              <a:buNone/>
            </a:pPr>
            <a:r>
              <a:rPr lang="en-US" dirty="0">
                <a:latin typeface="Bahnschrift Light"/>
              </a:rPr>
              <a:t>September 30 – Budgets must be submitted to APA</a:t>
            </a:r>
          </a:p>
          <a:p>
            <a:pPr marL="0" indent="0">
              <a:buNone/>
            </a:pPr>
            <a:r>
              <a:rPr lang="en-US" dirty="0">
                <a:latin typeface="Bahnschrift Light"/>
              </a:rPr>
              <a:t>October 20- BOE certifies and sets levy for taxes</a:t>
            </a:r>
          </a:p>
          <a:p>
            <a:endParaRPr lang="en-US" dirty="0"/>
          </a:p>
        </p:txBody>
      </p:sp>
      <p:sp>
        <p:nvSpPr>
          <p:cNvPr id="3" name="Title 2">
            <a:extLst>
              <a:ext uri="{FF2B5EF4-FFF2-40B4-BE49-F238E27FC236}">
                <a16:creationId xmlns:a16="http://schemas.microsoft.com/office/drawing/2014/main" id="{A475B95C-A7D9-8233-6189-9B51544F1A26}"/>
              </a:ext>
            </a:extLst>
          </p:cNvPr>
          <p:cNvSpPr>
            <a:spLocks noGrp="1"/>
          </p:cNvSpPr>
          <p:nvPr>
            <p:ph type="title"/>
          </p:nvPr>
        </p:nvSpPr>
        <p:spPr/>
        <p:txBody>
          <a:bodyPr>
            <a:noAutofit/>
          </a:bodyPr>
          <a:lstStyle/>
          <a:p>
            <a:r>
              <a:rPr lang="en-US" sz="3200" dirty="0"/>
              <a:t>Timeline Snapshot</a:t>
            </a:r>
          </a:p>
        </p:txBody>
      </p:sp>
    </p:spTree>
    <p:extLst>
      <p:ext uri="{BB962C8B-B14F-4D97-AF65-F5344CB8AC3E}">
        <p14:creationId xmlns:p14="http://schemas.microsoft.com/office/powerpoint/2010/main" val="243028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F72BA-466E-32C6-4BA5-A204E4FB20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3EB6E9-3E4D-A77B-73C3-CF8B6BAE6917}"/>
              </a:ext>
            </a:extLst>
          </p:cNvPr>
          <p:cNvSpPr>
            <a:spLocks noGrp="1"/>
          </p:cNvSpPr>
          <p:nvPr>
            <p:ph idx="1"/>
          </p:nvPr>
        </p:nvSpPr>
        <p:spPr/>
        <p:txBody>
          <a:bodyPr>
            <a:normAutofit/>
          </a:bodyPr>
          <a:lstStyle/>
          <a:p>
            <a:pPr marL="0" indent="0">
              <a:buNone/>
            </a:pPr>
            <a:r>
              <a:rPr lang="en-US" dirty="0"/>
              <a:t>	  </a:t>
            </a:r>
          </a:p>
        </p:txBody>
      </p:sp>
      <p:sp>
        <p:nvSpPr>
          <p:cNvPr id="2" name="Title 1">
            <a:extLst>
              <a:ext uri="{FF2B5EF4-FFF2-40B4-BE49-F238E27FC236}">
                <a16:creationId xmlns:a16="http://schemas.microsoft.com/office/drawing/2014/main" id="{6457FEFC-38B2-F0D8-7ED7-D55B8258E158}"/>
              </a:ext>
            </a:extLst>
          </p:cNvPr>
          <p:cNvSpPr>
            <a:spLocks noGrp="1"/>
          </p:cNvSpPr>
          <p:nvPr>
            <p:ph type="title"/>
          </p:nvPr>
        </p:nvSpPr>
        <p:spPr/>
        <p:txBody>
          <a:bodyPr/>
          <a:lstStyle/>
          <a:p>
            <a:r>
              <a:rPr lang="en-US" dirty="0"/>
              <a:t>APA County Budget Forms- Growth</a:t>
            </a:r>
          </a:p>
        </p:txBody>
      </p:sp>
      <p:pic>
        <p:nvPicPr>
          <p:cNvPr id="6" name="Picture 5">
            <a:extLst>
              <a:ext uri="{FF2B5EF4-FFF2-40B4-BE49-F238E27FC236}">
                <a16:creationId xmlns:a16="http://schemas.microsoft.com/office/drawing/2014/main" id="{F3264F0A-41ED-D3ED-9736-16C017BC623E}"/>
              </a:ext>
            </a:extLst>
          </p:cNvPr>
          <p:cNvPicPr>
            <a:picLocks noChangeAspect="1"/>
          </p:cNvPicPr>
          <p:nvPr/>
        </p:nvPicPr>
        <p:blipFill>
          <a:blip r:embed="rId2"/>
          <a:stretch>
            <a:fillRect/>
          </a:stretch>
        </p:blipFill>
        <p:spPr>
          <a:xfrm>
            <a:off x="1090120" y="1646238"/>
            <a:ext cx="8074901" cy="2295525"/>
          </a:xfrm>
          <a:prstGeom prst="rect">
            <a:avLst/>
          </a:prstGeom>
        </p:spPr>
      </p:pic>
      <p:sp>
        <p:nvSpPr>
          <p:cNvPr id="7" name="Arrow: Right 6">
            <a:extLst>
              <a:ext uri="{FF2B5EF4-FFF2-40B4-BE49-F238E27FC236}">
                <a16:creationId xmlns:a16="http://schemas.microsoft.com/office/drawing/2014/main" id="{648BB673-6B29-D3A8-6AB4-FB66DD953369}"/>
              </a:ext>
            </a:extLst>
          </p:cNvPr>
          <p:cNvSpPr/>
          <p:nvPr/>
        </p:nvSpPr>
        <p:spPr>
          <a:xfrm>
            <a:off x="199697" y="2060028"/>
            <a:ext cx="1146573" cy="14620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306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4D0CB-B607-9CB1-26E7-5F2F64B46D8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998B1A-DF97-0201-3F9B-F3A64291B630}"/>
              </a:ext>
            </a:extLst>
          </p:cNvPr>
          <p:cNvSpPr>
            <a:spLocks noGrp="1"/>
          </p:cNvSpPr>
          <p:nvPr>
            <p:ph idx="1"/>
          </p:nvPr>
        </p:nvSpPr>
        <p:spPr/>
        <p:txBody>
          <a:bodyPr>
            <a:normAutofit/>
          </a:bodyPr>
          <a:lstStyle/>
          <a:p>
            <a:pPr marL="0" indent="0">
              <a:buNone/>
            </a:pPr>
            <a:r>
              <a:rPr lang="en-US" dirty="0"/>
              <a:t>	  </a:t>
            </a:r>
          </a:p>
        </p:txBody>
      </p:sp>
      <p:sp>
        <p:nvSpPr>
          <p:cNvPr id="2" name="Title 1">
            <a:extLst>
              <a:ext uri="{FF2B5EF4-FFF2-40B4-BE49-F238E27FC236}">
                <a16:creationId xmlns:a16="http://schemas.microsoft.com/office/drawing/2014/main" id="{EF630EFB-BA45-86B6-FE46-73940393A211}"/>
              </a:ext>
            </a:extLst>
          </p:cNvPr>
          <p:cNvSpPr>
            <a:spLocks noGrp="1"/>
          </p:cNvSpPr>
          <p:nvPr>
            <p:ph type="title"/>
          </p:nvPr>
        </p:nvSpPr>
        <p:spPr/>
        <p:txBody>
          <a:bodyPr/>
          <a:lstStyle/>
          <a:p>
            <a:r>
              <a:rPr lang="en-US" dirty="0"/>
              <a:t>APA County Budget Forms- Growth</a:t>
            </a:r>
          </a:p>
        </p:txBody>
      </p:sp>
      <p:sp>
        <p:nvSpPr>
          <p:cNvPr id="7" name="Arrow: Right 6">
            <a:extLst>
              <a:ext uri="{FF2B5EF4-FFF2-40B4-BE49-F238E27FC236}">
                <a16:creationId xmlns:a16="http://schemas.microsoft.com/office/drawing/2014/main" id="{A137048B-0BBE-BC5E-3174-242482F4E3BA}"/>
              </a:ext>
            </a:extLst>
          </p:cNvPr>
          <p:cNvSpPr/>
          <p:nvPr/>
        </p:nvSpPr>
        <p:spPr>
          <a:xfrm>
            <a:off x="607814" y="3026980"/>
            <a:ext cx="1146573" cy="14620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ED0D8B-9909-5AAF-59EC-8908783A0551}"/>
              </a:ext>
            </a:extLst>
          </p:cNvPr>
          <p:cNvPicPr>
            <a:picLocks noChangeAspect="1"/>
          </p:cNvPicPr>
          <p:nvPr/>
        </p:nvPicPr>
        <p:blipFill>
          <a:blip r:embed="rId2"/>
          <a:stretch>
            <a:fillRect/>
          </a:stretch>
        </p:blipFill>
        <p:spPr>
          <a:xfrm>
            <a:off x="1524001" y="1453357"/>
            <a:ext cx="9396248" cy="4894892"/>
          </a:xfrm>
          <a:prstGeom prst="rect">
            <a:avLst/>
          </a:prstGeom>
        </p:spPr>
      </p:pic>
    </p:spTree>
    <p:extLst>
      <p:ext uri="{BB962C8B-B14F-4D97-AF65-F5344CB8AC3E}">
        <p14:creationId xmlns:p14="http://schemas.microsoft.com/office/powerpoint/2010/main" val="2148972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1E872-7F5F-7EF9-BE07-5ADB8E347D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BFCF51-0964-DB51-79A4-780BD98652F0}"/>
              </a:ext>
            </a:extLst>
          </p:cNvPr>
          <p:cNvSpPr>
            <a:spLocks noGrp="1"/>
          </p:cNvSpPr>
          <p:nvPr>
            <p:ph idx="1"/>
          </p:nvPr>
        </p:nvSpPr>
        <p:spPr/>
        <p:txBody>
          <a:bodyPr>
            <a:normAutofit/>
          </a:bodyPr>
          <a:lstStyle/>
          <a:p>
            <a:pPr marL="0" indent="0">
              <a:buNone/>
            </a:pPr>
            <a:r>
              <a:rPr lang="en-US" dirty="0"/>
              <a:t>How to determine how much you need in property taxes?</a:t>
            </a:r>
          </a:p>
          <a:p>
            <a:pPr marL="0" indent="0">
              <a:buNone/>
            </a:pPr>
            <a:r>
              <a:rPr lang="en-US" dirty="0"/>
              <a:t>Budget Formula is Necessary Cash Reserve + Budgeted Disbursements = Total </a:t>
            </a:r>
            <a:r>
              <a:rPr lang="en-US" b="1" dirty="0"/>
              <a:t>Requirements</a:t>
            </a:r>
            <a:r>
              <a:rPr lang="en-US" dirty="0"/>
              <a:t> </a:t>
            </a:r>
          </a:p>
          <a:p>
            <a:pPr marL="0" indent="0">
              <a:buNone/>
            </a:pPr>
            <a:r>
              <a:rPr lang="en-US" dirty="0"/>
              <a:t>Beginning Fund Balance + Budgeted Receipts for NON- Property Taxes + Property Taxes = Total </a:t>
            </a:r>
            <a:r>
              <a:rPr lang="en-US" b="1" dirty="0"/>
              <a:t>Resources</a:t>
            </a:r>
            <a:r>
              <a:rPr lang="en-US" dirty="0"/>
              <a:t> Available </a:t>
            </a:r>
          </a:p>
          <a:p>
            <a:pPr marL="0" indent="0">
              <a:buNone/>
            </a:pPr>
            <a:r>
              <a:rPr lang="en-US" dirty="0"/>
              <a:t>Total </a:t>
            </a:r>
            <a:r>
              <a:rPr lang="en-US" b="1" dirty="0"/>
              <a:t>Requirements</a:t>
            </a:r>
            <a:r>
              <a:rPr lang="en-US" dirty="0"/>
              <a:t> MUST equal Total </a:t>
            </a:r>
            <a:r>
              <a:rPr lang="en-US" b="1" dirty="0"/>
              <a:t>Resources</a:t>
            </a:r>
            <a:r>
              <a:rPr lang="en-US" dirty="0"/>
              <a:t> Available </a:t>
            </a:r>
          </a:p>
          <a:p>
            <a:pPr marL="0" indent="0">
              <a:buNone/>
            </a:pPr>
            <a:r>
              <a:rPr lang="en-US" dirty="0"/>
              <a:t> 					</a:t>
            </a:r>
            <a:r>
              <a:rPr lang="en-US" sz="2000" i="1" dirty="0"/>
              <a:t>Jeff Schreier, CPA Audit Manager</a:t>
            </a:r>
          </a:p>
          <a:p>
            <a:pPr marL="0" indent="0">
              <a:buNone/>
            </a:pPr>
            <a:r>
              <a:rPr lang="en-US" sz="2000" i="1" dirty="0"/>
              <a:t>					Nebraska Auditor of Public Accounts</a:t>
            </a:r>
          </a:p>
        </p:txBody>
      </p:sp>
      <p:sp>
        <p:nvSpPr>
          <p:cNvPr id="2" name="Title 1">
            <a:extLst>
              <a:ext uri="{FF2B5EF4-FFF2-40B4-BE49-F238E27FC236}">
                <a16:creationId xmlns:a16="http://schemas.microsoft.com/office/drawing/2014/main" id="{FC15648A-3BEE-42D0-4284-C2A2474B45A2}"/>
              </a:ext>
            </a:extLst>
          </p:cNvPr>
          <p:cNvSpPr>
            <a:spLocks noGrp="1"/>
          </p:cNvSpPr>
          <p:nvPr>
            <p:ph type="title"/>
          </p:nvPr>
        </p:nvSpPr>
        <p:spPr/>
        <p:txBody>
          <a:bodyPr>
            <a:normAutofit fontScale="90000"/>
          </a:bodyPr>
          <a:lstStyle/>
          <a:p>
            <a:r>
              <a:rPr lang="en-US" dirty="0"/>
              <a:t>LB647 – Budget Changes – Cap Walk-Thru</a:t>
            </a:r>
          </a:p>
        </p:txBody>
      </p:sp>
    </p:spTree>
    <p:extLst>
      <p:ext uri="{BB962C8B-B14F-4D97-AF65-F5344CB8AC3E}">
        <p14:creationId xmlns:p14="http://schemas.microsoft.com/office/powerpoint/2010/main" val="247994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1628-A91C-DA0B-73FD-5D48989FA36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F5698-D580-16B8-ACEF-03BEC0529818}"/>
              </a:ext>
            </a:extLst>
          </p:cNvPr>
          <p:cNvSpPr>
            <a:spLocks noGrp="1"/>
          </p:cNvSpPr>
          <p:nvPr>
            <p:ph idx="1"/>
          </p:nvPr>
        </p:nvSpPr>
        <p:spPr/>
        <p:txBody>
          <a:bodyPr>
            <a:normAutofit/>
          </a:bodyPr>
          <a:lstStyle/>
          <a:p>
            <a:pPr marL="0" indent="0">
              <a:buNone/>
            </a:pPr>
            <a:r>
              <a:rPr lang="en-US" dirty="0"/>
              <a:t> </a:t>
            </a:r>
          </a:p>
        </p:txBody>
      </p:sp>
      <p:sp>
        <p:nvSpPr>
          <p:cNvPr id="2" name="Title 1">
            <a:extLst>
              <a:ext uri="{FF2B5EF4-FFF2-40B4-BE49-F238E27FC236}">
                <a16:creationId xmlns:a16="http://schemas.microsoft.com/office/drawing/2014/main" id="{5B5B15D8-3E92-A8E9-943F-63B211AD7054}"/>
              </a:ext>
            </a:extLst>
          </p:cNvPr>
          <p:cNvSpPr>
            <a:spLocks noGrp="1"/>
          </p:cNvSpPr>
          <p:nvPr>
            <p:ph type="title"/>
          </p:nvPr>
        </p:nvSpPr>
        <p:spPr/>
        <p:txBody>
          <a:bodyPr>
            <a:normAutofit/>
          </a:bodyPr>
          <a:lstStyle/>
          <a:p>
            <a:r>
              <a:rPr lang="en-US" dirty="0"/>
              <a:t>LB647 – Budget Changes – Cap YEAR 1</a:t>
            </a:r>
          </a:p>
        </p:txBody>
      </p:sp>
      <p:pic>
        <p:nvPicPr>
          <p:cNvPr id="4" name="Picture 3">
            <a:extLst>
              <a:ext uri="{FF2B5EF4-FFF2-40B4-BE49-F238E27FC236}">
                <a16:creationId xmlns:a16="http://schemas.microsoft.com/office/drawing/2014/main" id="{EEEA11AA-1544-8336-73EA-6FE40D147B0F}"/>
              </a:ext>
            </a:extLst>
          </p:cNvPr>
          <p:cNvPicPr>
            <a:picLocks noChangeAspect="1"/>
          </p:cNvPicPr>
          <p:nvPr/>
        </p:nvPicPr>
        <p:blipFill>
          <a:blip r:embed="rId2"/>
          <a:stretch>
            <a:fillRect/>
          </a:stretch>
        </p:blipFill>
        <p:spPr>
          <a:xfrm>
            <a:off x="1252728" y="1628774"/>
            <a:ext cx="9454896" cy="4372407"/>
          </a:xfrm>
          <a:prstGeom prst="rect">
            <a:avLst/>
          </a:prstGeom>
        </p:spPr>
      </p:pic>
      <p:sp>
        <p:nvSpPr>
          <p:cNvPr id="5" name="Arrow: Left 4">
            <a:extLst>
              <a:ext uri="{FF2B5EF4-FFF2-40B4-BE49-F238E27FC236}">
                <a16:creationId xmlns:a16="http://schemas.microsoft.com/office/drawing/2014/main" id="{3866BE56-DB3A-42B7-0D32-F28B3DC86DDC}"/>
              </a:ext>
            </a:extLst>
          </p:cNvPr>
          <p:cNvSpPr/>
          <p:nvPr/>
        </p:nvSpPr>
        <p:spPr>
          <a:xfrm>
            <a:off x="9683496" y="5148072"/>
            <a:ext cx="1670304" cy="120827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Same Year 1</a:t>
            </a:r>
          </a:p>
        </p:txBody>
      </p:sp>
      <p:sp>
        <p:nvSpPr>
          <p:cNvPr id="6" name="Arrow: Left 5">
            <a:extLst>
              <a:ext uri="{FF2B5EF4-FFF2-40B4-BE49-F238E27FC236}">
                <a16:creationId xmlns:a16="http://schemas.microsoft.com/office/drawing/2014/main" id="{635137D4-7062-C940-F6D7-5EED5767AAE8}"/>
              </a:ext>
            </a:extLst>
          </p:cNvPr>
          <p:cNvSpPr/>
          <p:nvPr/>
        </p:nvSpPr>
        <p:spPr>
          <a:xfrm>
            <a:off x="8330184" y="2418194"/>
            <a:ext cx="1847088" cy="484632"/>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Same Year 1</a:t>
            </a:r>
          </a:p>
        </p:txBody>
      </p:sp>
      <p:sp>
        <p:nvSpPr>
          <p:cNvPr id="7" name="Flowchart: Summing Junction 6">
            <a:extLst>
              <a:ext uri="{FF2B5EF4-FFF2-40B4-BE49-F238E27FC236}">
                <a16:creationId xmlns:a16="http://schemas.microsoft.com/office/drawing/2014/main" id="{B98B9861-645F-C547-2807-238693266B83}"/>
              </a:ext>
            </a:extLst>
          </p:cNvPr>
          <p:cNvSpPr/>
          <p:nvPr/>
        </p:nvSpPr>
        <p:spPr>
          <a:xfrm>
            <a:off x="7293864" y="3495395"/>
            <a:ext cx="2819400" cy="1497229"/>
          </a:xfrm>
          <a:prstGeom prst="flowChartSummingJunc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 Exceptions to Subtract Year 1</a:t>
            </a:r>
          </a:p>
        </p:txBody>
      </p:sp>
    </p:spTree>
    <p:extLst>
      <p:ext uri="{BB962C8B-B14F-4D97-AF65-F5344CB8AC3E}">
        <p14:creationId xmlns:p14="http://schemas.microsoft.com/office/powerpoint/2010/main" val="2847606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1CA08-1377-3189-FFBD-E6671B0B66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16A9DD-AE63-239F-D1A8-DC8150EA2891}"/>
              </a:ext>
            </a:extLst>
          </p:cNvPr>
          <p:cNvSpPr>
            <a:spLocks noGrp="1"/>
          </p:cNvSpPr>
          <p:nvPr>
            <p:ph idx="1"/>
          </p:nvPr>
        </p:nvSpPr>
        <p:spPr/>
        <p:txBody>
          <a:bodyPr>
            <a:normAutofit/>
          </a:bodyPr>
          <a:lstStyle/>
          <a:p>
            <a:pPr marL="0" indent="0">
              <a:buNone/>
            </a:pPr>
            <a:r>
              <a:rPr lang="en-US" dirty="0"/>
              <a:t> </a:t>
            </a:r>
          </a:p>
        </p:txBody>
      </p:sp>
      <p:sp>
        <p:nvSpPr>
          <p:cNvPr id="2" name="Title 1">
            <a:extLst>
              <a:ext uri="{FF2B5EF4-FFF2-40B4-BE49-F238E27FC236}">
                <a16:creationId xmlns:a16="http://schemas.microsoft.com/office/drawing/2014/main" id="{042BBF16-0F9D-6244-562A-524C0FAEBA28}"/>
              </a:ext>
            </a:extLst>
          </p:cNvPr>
          <p:cNvSpPr>
            <a:spLocks noGrp="1"/>
          </p:cNvSpPr>
          <p:nvPr>
            <p:ph type="title"/>
          </p:nvPr>
        </p:nvSpPr>
        <p:spPr/>
        <p:txBody>
          <a:bodyPr>
            <a:normAutofit/>
          </a:bodyPr>
          <a:lstStyle/>
          <a:p>
            <a:r>
              <a:rPr lang="en-US" dirty="0"/>
              <a:t>LB647 – Budget Changes – Cap YEAR 1</a:t>
            </a:r>
          </a:p>
        </p:txBody>
      </p:sp>
      <p:pic>
        <p:nvPicPr>
          <p:cNvPr id="12" name="Picture 11">
            <a:extLst>
              <a:ext uri="{FF2B5EF4-FFF2-40B4-BE49-F238E27FC236}">
                <a16:creationId xmlns:a16="http://schemas.microsoft.com/office/drawing/2014/main" id="{678DA319-068C-C90C-BC53-1C102E0C69D4}"/>
              </a:ext>
            </a:extLst>
          </p:cNvPr>
          <p:cNvPicPr>
            <a:picLocks noChangeAspect="1"/>
          </p:cNvPicPr>
          <p:nvPr/>
        </p:nvPicPr>
        <p:blipFill>
          <a:blip r:embed="rId2"/>
          <a:stretch>
            <a:fillRect/>
          </a:stretch>
        </p:blipFill>
        <p:spPr>
          <a:xfrm>
            <a:off x="1213756" y="1646238"/>
            <a:ext cx="9764488" cy="4431834"/>
          </a:xfrm>
          <a:prstGeom prst="rect">
            <a:avLst/>
          </a:prstGeom>
        </p:spPr>
      </p:pic>
    </p:spTree>
    <p:extLst>
      <p:ext uri="{BB962C8B-B14F-4D97-AF65-F5344CB8AC3E}">
        <p14:creationId xmlns:p14="http://schemas.microsoft.com/office/powerpoint/2010/main" val="2386056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8F4B7-4730-5454-A177-6D0DA71747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48C2BD-00D0-CAE9-06AC-63B6C208D572}"/>
              </a:ext>
            </a:extLst>
          </p:cNvPr>
          <p:cNvSpPr>
            <a:spLocks noGrp="1"/>
          </p:cNvSpPr>
          <p:nvPr>
            <p:ph idx="1"/>
          </p:nvPr>
        </p:nvSpPr>
        <p:spPr/>
        <p:txBody>
          <a:bodyPr>
            <a:normAutofit/>
          </a:bodyPr>
          <a:lstStyle/>
          <a:p>
            <a:pPr marL="0" indent="0">
              <a:buNone/>
            </a:pPr>
            <a:r>
              <a:rPr lang="en-US" dirty="0"/>
              <a:t> </a:t>
            </a:r>
          </a:p>
        </p:txBody>
      </p:sp>
      <p:sp>
        <p:nvSpPr>
          <p:cNvPr id="2" name="Title 1">
            <a:extLst>
              <a:ext uri="{FF2B5EF4-FFF2-40B4-BE49-F238E27FC236}">
                <a16:creationId xmlns:a16="http://schemas.microsoft.com/office/drawing/2014/main" id="{511D3858-A0E3-A615-2902-996D13DA6143}"/>
              </a:ext>
            </a:extLst>
          </p:cNvPr>
          <p:cNvSpPr>
            <a:spLocks noGrp="1"/>
          </p:cNvSpPr>
          <p:nvPr>
            <p:ph type="title"/>
          </p:nvPr>
        </p:nvSpPr>
        <p:spPr/>
        <p:txBody>
          <a:bodyPr>
            <a:normAutofit fontScale="90000"/>
          </a:bodyPr>
          <a:lstStyle/>
          <a:p>
            <a:r>
              <a:rPr lang="en-US" dirty="0"/>
              <a:t>LB647 – Budget Changes – Cap Walk-Thru</a:t>
            </a:r>
          </a:p>
        </p:txBody>
      </p:sp>
      <p:pic>
        <p:nvPicPr>
          <p:cNvPr id="9" name="Picture 8">
            <a:extLst>
              <a:ext uri="{FF2B5EF4-FFF2-40B4-BE49-F238E27FC236}">
                <a16:creationId xmlns:a16="http://schemas.microsoft.com/office/drawing/2014/main" id="{1BCC4569-ADE3-D344-A79D-73919C954C1C}"/>
              </a:ext>
            </a:extLst>
          </p:cNvPr>
          <p:cNvPicPr>
            <a:picLocks noChangeAspect="1"/>
          </p:cNvPicPr>
          <p:nvPr/>
        </p:nvPicPr>
        <p:blipFill>
          <a:blip r:embed="rId2"/>
          <a:stretch>
            <a:fillRect/>
          </a:stretch>
        </p:blipFill>
        <p:spPr>
          <a:xfrm>
            <a:off x="594360" y="1816227"/>
            <a:ext cx="11891134" cy="3944493"/>
          </a:xfrm>
          <a:prstGeom prst="rect">
            <a:avLst/>
          </a:prstGeom>
        </p:spPr>
      </p:pic>
      <p:sp>
        <p:nvSpPr>
          <p:cNvPr id="12" name="Arrow: Right 11">
            <a:extLst>
              <a:ext uri="{FF2B5EF4-FFF2-40B4-BE49-F238E27FC236}">
                <a16:creationId xmlns:a16="http://schemas.microsoft.com/office/drawing/2014/main" id="{ECA72424-C530-E295-961D-99E1DE06A938}"/>
              </a:ext>
            </a:extLst>
          </p:cNvPr>
          <p:cNvSpPr/>
          <p:nvPr/>
        </p:nvSpPr>
        <p:spPr>
          <a:xfrm>
            <a:off x="216816" y="3429000"/>
            <a:ext cx="1282045" cy="6378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From CTV</a:t>
            </a:r>
          </a:p>
        </p:txBody>
      </p:sp>
      <p:sp>
        <p:nvSpPr>
          <p:cNvPr id="13" name="Arrow: Left 12">
            <a:extLst>
              <a:ext uri="{FF2B5EF4-FFF2-40B4-BE49-F238E27FC236}">
                <a16:creationId xmlns:a16="http://schemas.microsoft.com/office/drawing/2014/main" id="{4BA8E216-5FF6-2473-5045-F1BAB2F0BF97}"/>
              </a:ext>
            </a:extLst>
          </p:cNvPr>
          <p:cNvSpPr/>
          <p:nvPr/>
        </p:nvSpPr>
        <p:spPr>
          <a:xfrm>
            <a:off x="10614581" y="2102177"/>
            <a:ext cx="1577419" cy="86726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DOR Report</a:t>
            </a:r>
          </a:p>
        </p:txBody>
      </p:sp>
    </p:spTree>
    <p:extLst>
      <p:ext uri="{BB962C8B-B14F-4D97-AF65-F5344CB8AC3E}">
        <p14:creationId xmlns:p14="http://schemas.microsoft.com/office/powerpoint/2010/main" val="245220223"/>
      </p:ext>
    </p:extLst>
  </p:cSld>
  <p:clrMapOvr>
    <a:masterClrMapping/>
  </p:clrMapOvr>
</p:sld>
</file>

<file path=ppt/theme/theme1.xml><?xml version="1.0" encoding="utf-8"?>
<a:theme xmlns:a="http://schemas.openxmlformats.org/drawingml/2006/main" name="Theme2">
  <a:themeElements>
    <a:clrScheme name="NACO">
      <a:dk1>
        <a:srgbClr val="00205B"/>
      </a:dk1>
      <a:lt1>
        <a:srgbClr val="CCCDCF"/>
      </a:lt1>
      <a:dk2>
        <a:srgbClr val="576285"/>
      </a:dk2>
      <a:lt2>
        <a:srgbClr val="E7E6E6"/>
      </a:lt2>
      <a:accent1>
        <a:srgbClr val="00205B"/>
      </a:accent1>
      <a:accent2>
        <a:srgbClr val="586683"/>
      </a:accent2>
      <a:accent3>
        <a:srgbClr val="CCCFD9"/>
      </a:accent3>
      <a:accent4>
        <a:srgbClr val="576285"/>
      </a:accent4>
      <a:accent5>
        <a:srgbClr val="9299AF"/>
      </a:accent5>
      <a:accent6>
        <a:srgbClr val="CCCDCF"/>
      </a:accent6>
      <a:hlink>
        <a:srgbClr val="4472C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FE9A05A1-B207-453D-8CF4-8FDACFBF03B0}" vid="{C1E5E5E1-B6A6-4AFF-A3DC-389ACFFE278C}"/>
    </a:ext>
  </a:extLst>
</a:theme>
</file>

<file path=docProps/app.xml><?xml version="1.0" encoding="utf-8"?>
<Properties xmlns="http://schemas.openxmlformats.org/officeDocument/2006/extended-properties" xmlns:vt="http://schemas.openxmlformats.org/officeDocument/2006/docPropsVTypes">
  <Template>Theme2</Template>
  <TotalTime>2129</TotalTime>
  <Words>2196</Words>
  <Application>Microsoft Office PowerPoint</Application>
  <PresentationFormat>Widescreen</PresentationFormat>
  <Paragraphs>192</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Bahnschrift Light</vt:lpstr>
      <vt:lpstr>Bahnschrift SemiBold</vt:lpstr>
      <vt:lpstr>Bahnschrift SemiLight</vt:lpstr>
      <vt:lpstr>Theme2</vt:lpstr>
      <vt:lpstr>Legislative Updates 7.24.25</vt:lpstr>
      <vt:lpstr>LB650 and LB647 – JPH Postcards</vt:lpstr>
      <vt:lpstr>Certification of Taxable Value and Allowable Growth Value</vt:lpstr>
      <vt:lpstr>APA County Budget Forms- Growth</vt:lpstr>
      <vt:lpstr>APA County Budget Forms- Growth</vt:lpstr>
      <vt:lpstr>LB647 – Budget Changes – Cap Walk-Thru</vt:lpstr>
      <vt:lpstr>LB647 – Budget Changes – Cap YEAR 1</vt:lpstr>
      <vt:lpstr>LB647 – Budget Changes – Cap YEAR 1</vt:lpstr>
      <vt:lpstr>LB647 – Budget Changes – Cap Walk-Thru</vt:lpstr>
      <vt:lpstr>PowerPoint Presentation</vt:lpstr>
      <vt:lpstr>Certification of Taxable Value and Allowable Growth Value</vt:lpstr>
      <vt:lpstr>PowerPoint Presentation</vt:lpstr>
      <vt:lpstr>LB647 – Budget Changes – Cap Walk-Thru</vt:lpstr>
      <vt:lpstr>Setting Up- Cash Reserves and Sinking Fund </vt:lpstr>
      <vt:lpstr>Setting Up- Cash Reserves and Sinking Fund </vt:lpstr>
      <vt:lpstr>LB647 – Public Safety on Tax Statements</vt:lpstr>
      <vt:lpstr>LB647 – Public Safety on Tax Statements</vt:lpstr>
      <vt:lpstr>Postcard and Joint Public Hearing Prep Work</vt:lpstr>
      <vt:lpstr>August 20th – Certifications of Taxable Values and Value Attributable to Growth delivered by County Assessor</vt:lpstr>
      <vt:lpstr>Joint Public Hearing: Yes or No?</vt:lpstr>
      <vt:lpstr>By September 4th: County Clerk or designee will choose date, time and location for joint public hearing</vt:lpstr>
      <vt:lpstr>By September 4th: Publication and Website Requirements</vt:lpstr>
      <vt:lpstr>By September 4th: Deadline for subdivisions to notify County Assessor</vt:lpstr>
      <vt:lpstr>By September 4th: Data for the Postcard</vt:lpstr>
      <vt:lpstr>Proposed Budget on Website</vt:lpstr>
      <vt:lpstr>Postcard Notification</vt:lpstr>
      <vt:lpstr>Joint Public Hearing: After September 14th and prior to the 24th</vt:lpstr>
      <vt:lpstr>Joint Public Hearing Presentation:</vt:lpstr>
      <vt:lpstr>During the Joint Public Hearing:</vt:lpstr>
      <vt:lpstr>Submit Report Within 10 days of Joint Public Hearing:</vt:lpstr>
      <vt:lpstr>Submit Report Within 10 days of Joint Public Hearing:</vt:lpstr>
      <vt:lpstr>After the Joint Public Hearing: </vt:lpstr>
      <vt:lpstr>After the Joint Public Hearing Resolution/Ordinance Due to County Clerk by Oct. 15 </vt:lpstr>
      <vt:lpstr>September 30th- Final day to file adopted budget to State Auditor </vt:lpstr>
      <vt:lpstr>Cost Share for Postcards</vt:lpstr>
      <vt:lpstr>Timeline Snapshot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Candace Meredith</dc:creator>
  <cp:lastModifiedBy>Candace Meredith</cp:lastModifiedBy>
  <cp:revision>10</cp:revision>
  <cp:lastPrinted>2025-07-22T22:30:50Z</cp:lastPrinted>
  <dcterms:created xsi:type="dcterms:W3CDTF">2025-07-20T15:41:04Z</dcterms:created>
  <dcterms:modified xsi:type="dcterms:W3CDTF">2025-07-24T14:06:05Z</dcterms:modified>
</cp:coreProperties>
</file>