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1" r:id="rId4"/>
    <p:sldMasterId id="2147483716" r:id="rId5"/>
  </p:sldMasterIdLst>
  <p:notesMasterIdLst>
    <p:notesMasterId r:id="rId29"/>
  </p:notesMasterIdLst>
  <p:sldIdLst>
    <p:sldId id="256" r:id="rId6"/>
    <p:sldId id="306" r:id="rId7"/>
    <p:sldId id="307" r:id="rId8"/>
    <p:sldId id="290" r:id="rId9"/>
    <p:sldId id="293" r:id="rId10"/>
    <p:sldId id="295" r:id="rId11"/>
    <p:sldId id="280" r:id="rId12"/>
    <p:sldId id="259" r:id="rId13"/>
    <p:sldId id="302" r:id="rId14"/>
    <p:sldId id="4899" r:id="rId15"/>
    <p:sldId id="5993" r:id="rId16"/>
    <p:sldId id="4823" r:id="rId17"/>
    <p:sldId id="5971" r:id="rId18"/>
    <p:sldId id="5972" r:id="rId19"/>
    <p:sldId id="4501" r:id="rId20"/>
    <p:sldId id="4794" r:id="rId21"/>
    <p:sldId id="4795" r:id="rId22"/>
    <p:sldId id="268" r:id="rId23"/>
    <p:sldId id="281" r:id="rId24"/>
    <p:sldId id="260" r:id="rId25"/>
    <p:sldId id="305" r:id="rId26"/>
    <p:sldId id="288" r:id="rId27"/>
    <p:sldId id="316" r:id="rId2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87563" autoAdjust="0"/>
  </p:normalViewPr>
  <p:slideViewPr>
    <p:cSldViewPr>
      <p:cViewPr varScale="1">
        <p:scale>
          <a:sx n="55" d="100"/>
          <a:sy n="55" d="100"/>
        </p:scale>
        <p:origin x="1488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hudci\Documents\_Cindy%20Flash%20Drive_\_DCI\Data%20for%20Analysis\Nebraska\Nebraska%20Internal%20Survey%20STUDENTS%20ONLY%20(2025)%20-%20DATA%20SUMMARIE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udci\Documents\_Cindy%20Flash%20Drive_\_DCI\Data%20for%20Analysis\Nebraska\Nebraska%20External%20Talent%20Survey%20(2025)%20-%20DATA%20SUMMARI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hudci\Documents\_Cindy%20Flash%20Drive_\_DCI\Data%20for%20Analysis\Nebraska\Nebraska%20Internal%20Survey%20STUDENTS%20ONLY%20(2025)%20-%20DATA%20SUMMARI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hudci\Documents\_Cindy%20Flash%20Drive_\_DCI\Data%20for%20Analysis\Nebraska\Nebraska%20Internal%20Survey%20STUDENTS%20ONLY%20(2025)%20-%20DATA%20SUMMARI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hudci\Documents\_Cindy%20Flash%20Drive_\_DCI\Data%20for%20Analysis\Nebraska\Nebraska%20Internal%20Survey%20STUDENTS%20ONLY%20(2025)%20-%20DATA%20SUMMARI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hudci\Documents\_Cindy%20Flash%20Drive_\_DCI\Data%20for%20Analysis\Nebraska\Nebraska%20Internal%20Talent%20NO%20STUDENTS%20Survey%20(2025)%20-%20DATA%20SUMMARI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hudci\Documents\_Cindy%20Flash%20Drive_\_DCI\Data%20for%20Analysis\Nebraska\Nebraska%20Internal%20Talent%20NO%20STUDENTS%20Survey%20(2025)%20-%20DATA%20SUMMARIE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hudci\Documents\_Cindy%20Flash%20Drive_\_DCI\Data%20for%20Analysis\Nebraska\Nebraska%20Internal%20Talent%20NO%20STUDENTS%20Survey%20(2025)%20-%20DATA%20SUMMARIE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hudci\Documents\_Cindy%20Flash%20Drive_\_DCI\Data%20for%20Analysis\Nebraska\Nebraska%20External%20Talent%20Survey%20(2025)%20-%20DATA%20SUMMARIE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hudci\Documents\_Cindy%20Flash%20Drive_\_DCI\Data%20for%20Analysis\Nebraska\Nebraska%20External%20Talent%20Survey%20(2025)%20-%20DATA%20SUMMAR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44444444444443"/>
              <c:y val="-4.166666666666670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0.1157407407407407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5833333333333335"/>
              <c:y val="6.018518518518527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-4.62962962962962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047823709536309"/>
              <c:y val="1.93595071449402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081955380577423"/>
                  <c:h val="0.12601851851851853"/>
                </c:manualLayout>
              </c15:layout>
            </c:ext>
          </c:extLst>
        </c:dLbl>
      </c:pivotFmt>
      <c:pivotFmt>
        <c:idx val="7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88"/>
              <c:y val="-9.259259259259343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585858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91"/>
              <c:y val="-9.259259259259261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30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1D-4BE6-B504-63879406F9F0}"/>
              </c:ext>
            </c:extLst>
          </c:dPt>
          <c:dPt>
            <c:idx val="1"/>
            <c:bubble3D val="0"/>
            <c:spPr>
              <a:solidFill>
                <a:srgbClr val="82C3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1D-4BE6-B504-63879406F9F0}"/>
              </c:ext>
            </c:extLst>
          </c:dPt>
          <c:dPt>
            <c:idx val="2"/>
            <c:bubble3D val="0"/>
            <c:spPr>
              <a:solidFill>
                <a:srgbClr val="53B5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1D-4BE6-B504-63879406F9F0}"/>
              </c:ext>
            </c:extLst>
          </c:dPt>
          <c:dPt>
            <c:idx val="3"/>
            <c:bubble3D val="0"/>
            <c:spPr>
              <a:solidFill>
                <a:srgbClr val="58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1D-4BE6-B504-63879406F9F0}"/>
              </c:ext>
            </c:extLst>
          </c:dPt>
          <c:dLbls>
            <c:dLbl>
              <c:idx val="0"/>
              <c:layout>
                <c:manualLayout>
                  <c:x val="0.16388888888888889"/>
                  <c:y val="-4.62962962962962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1D-4BE6-B504-63879406F9F0}"/>
                </c:ext>
              </c:extLst>
            </c:dLbl>
            <c:dLbl>
              <c:idx val="1"/>
              <c:layout>
                <c:manualLayout>
                  <c:x val="-0.17078937007874015"/>
                  <c:y val="0.2164514071157772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70844269466317"/>
                      <c:h val="0.316498614756488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21D-4BE6-B504-63879406F9F0}"/>
                </c:ext>
              </c:extLst>
            </c:dLbl>
            <c:dLbl>
              <c:idx val="2"/>
              <c:layout>
                <c:manualLayout>
                  <c:x val="-0.2791667760279965"/>
                  <c:y val="-5.05989355497229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49999999999995"/>
                      <c:h val="0.216041848935549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21D-4BE6-B504-63879406F9F0}"/>
                </c:ext>
              </c:extLst>
            </c:dLbl>
            <c:dLbl>
              <c:idx val="3"/>
              <c:layout>
                <c:manualLayout>
                  <c:x val="-0.18888888888888891"/>
                  <c:y val="-9.25925925925926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1D-4BE6-B504-63879406F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'qC3-live after graduation'!$A$12:$A$14</c:f>
              <c:strCache>
                <c:ptCount val="3"/>
                <c:pt idx="0">
                  <c:v>Stay in Nebraska</c:v>
                </c:pt>
                <c:pt idx="1">
                  <c:v>Move to another state</c:v>
                </c:pt>
                <c:pt idx="2">
                  <c:v>Move to another country</c:v>
                </c:pt>
              </c:strCache>
            </c:strRef>
          </c:cat>
          <c:val>
            <c:numRef>
              <c:f>'qC3-live after graduation'!$B$12:$B$14</c:f>
              <c:numCache>
                <c:formatCode>0%</c:formatCode>
                <c:ptCount val="3"/>
                <c:pt idx="0">
                  <c:v>0.59</c:v>
                </c:pt>
                <c:pt idx="1">
                  <c:v>0.38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1D-4BE6-B504-63879406F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  <c:extLst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'q2 x q13'!$E$4</c:f>
              <c:strCache>
                <c:ptCount val="1"/>
                <c:pt idx="0">
                  <c:v>NE Ratings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3045E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>
                      <a:alpha val="9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D1D-4AA4-B870-34C7BD8458A7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D1D-4AA4-B870-34C7BD8458A7}"/>
              </c:ext>
            </c:extLst>
          </c:dPt>
          <c:dPt>
            <c:idx val="3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D1D-4AA4-B870-34C7BD8458A7}"/>
              </c:ext>
            </c:extLst>
          </c:dPt>
          <c:dPt>
            <c:idx val="4"/>
            <c:marker>
              <c:symbol val="x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D1D-4AA4-B870-34C7BD8458A7}"/>
              </c:ext>
            </c:extLst>
          </c:dPt>
          <c:dPt>
            <c:idx val="5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D1D-4AA4-B870-34C7BD8458A7}"/>
              </c:ext>
            </c:extLst>
          </c:dPt>
          <c:dPt>
            <c:idx val="6"/>
            <c:marker>
              <c:symbol val="x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D1D-4AA4-B870-34C7BD8458A7}"/>
              </c:ext>
            </c:extLst>
          </c:dPt>
          <c:dPt>
            <c:idx val="7"/>
            <c:marker>
              <c:symbol val="x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5D1D-4AA4-B870-34C7BD8458A7}"/>
              </c:ext>
            </c:extLst>
          </c:dPt>
          <c:dPt>
            <c:idx val="8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5D1D-4AA4-B870-34C7BD8458A7}"/>
              </c:ext>
            </c:extLst>
          </c:dPt>
          <c:dPt>
            <c:idx val="9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5D1D-4AA4-B870-34C7BD8458A7}"/>
              </c:ext>
            </c:extLst>
          </c:dPt>
          <c:dPt>
            <c:idx val="10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5D1D-4AA4-B870-34C7BD8458A7}"/>
              </c:ext>
            </c:extLst>
          </c:dPt>
          <c:dPt>
            <c:idx val="13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5D1D-4AA4-B870-34C7BD8458A7}"/>
              </c:ext>
            </c:extLst>
          </c:dPt>
          <c:dPt>
            <c:idx val="14"/>
            <c:marker>
              <c:symbol val="triangle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5D1D-4AA4-B870-34C7BD8458A7}"/>
              </c:ext>
            </c:extLst>
          </c:dPt>
          <c:dPt>
            <c:idx val="15"/>
            <c:marker>
              <c:symbol val="x"/>
              <c:size val="5"/>
              <c:spPr>
                <a:solidFill>
                  <a:srgbClr val="03045E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5D1D-4AA4-B870-34C7BD8458A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C832BC5-7BEE-4D52-8E1C-F3F0DB6D5E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D1D-4AA4-B870-34C7BD8458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FC72E93-72D4-4039-BE6D-D685ECEA779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D1D-4AA4-B870-34C7BD8458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11F86B2-2346-462A-89F5-EB455DAA07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D1D-4AA4-B870-34C7BD8458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2EE3E1B-0CF5-409C-9F50-08008B5A93FB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D1D-4AA4-B870-34C7BD8458A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F255379-602E-4F45-B02C-B817821EADB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D1D-4AA4-B870-34C7BD8458A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14DDF44-064B-4A4F-A779-A6747D078A1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D1D-4AA4-B870-34C7BD8458A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45E91DB-E436-4720-8F96-755A6659F5FA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D1D-4AA4-B870-34C7BD8458A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CF16F5B-D948-4CA0-957F-1F49BE7DDF9F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D1D-4AA4-B870-34C7BD8458A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69F364C-A402-4A42-9DA8-D4E56C5F20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D1D-4AA4-B870-34C7BD8458A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A888850-40E4-4604-A4BB-2920BF4F8F2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D1D-4AA4-B870-34C7BD8458A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8D8D02B-0F1C-4F8B-9DFE-506A5E8C9A56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D1D-4AA4-B870-34C7BD8458A7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21C4A51A-73E6-483A-8D2E-0A6354C44DB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D1D-4AA4-B870-34C7BD8458A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FFF3E24F-F668-4296-BE28-BC15208A08A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5D1D-4AA4-B870-34C7BD8458A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9A353570-9B1E-402C-892A-A16D72F50EA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D1D-4AA4-B870-34C7BD8458A7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28625CE0-0FF9-4344-934B-FDAA9FFB935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5D1D-4AA4-B870-34C7BD8458A7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60ED0E4C-5DC4-4CDE-B39B-92F318E5E97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5D1D-4AA4-B870-34C7BD8458A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4812E4AE-A629-44C0-AA6E-8AD3008430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5D1D-4AA4-B870-34C7BD8458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'q2 x q13'!$D$5:$D$21</c:f>
              <c:numCache>
                <c:formatCode>0.0</c:formatCode>
                <c:ptCount val="17"/>
                <c:pt idx="0">
                  <c:v>5.9</c:v>
                </c:pt>
                <c:pt idx="1">
                  <c:v>6.5</c:v>
                </c:pt>
                <c:pt idx="2">
                  <c:v>5.7</c:v>
                </c:pt>
                <c:pt idx="3">
                  <c:v>7.6</c:v>
                </c:pt>
                <c:pt idx="4">
                  <c:v>8.6999999999999993</c:v>
                </c:pt>
                <c:pt idx="5">
                  <c:v>6.6</c:v>
                </c:pt>
                <c:pt idx="6">
                  <c:v>8.4</c:v>
                </c:pt>
                <c:pt idx="7">
                  <c:v>8.6</c:v>
                </c:pt>
                <c:pt idx="8">
                  <c:v>8</c:v>
                </c:pt>
                <c:pt idx="9">
                  <c:v>5.9</c:v>
                </c:pt>
                <c:pt idx="10">
                  <c:v>7.2</c:v>
                </c:pt>
                <c:pt idx="11">
                  <c:v>6.7</c:v>
                </c:pt>
                <c:pt idx="12">
                  <c:v>7.2</c:v>
                </c:pt>
                <c:pt idx="13">
                  <c:v>8.3000000000000007</c:v>
                </c:pt>
                <c:pt idx="14">
                  <c:v>6.7</c:v>
                </c:pt>
                <c:pt idx="15">
                  <c:v>8.4</c:v>
                </c:pt>
                <c:pt idx="16">
                  <c:v>7.9</c:v>
                </c:pt>
              </c:numCache>
            </c:numRef>
          </c:xVal>
          <c:yVal>
            <c:numRef>
              <c:f>'q2 x q13'!$E$5:$E$21</c:f>
              <c:numCache>
                <c:formatCode>0.0</c:formatCode>
                <c:ptCount val="17"/>
                <c:pt idx="0">
                  <c:v>5.5</c:v>
                </c:pt>
                <c:pt idx="1">
                  <c:v>6</c:v>
                </c:pt>
                <c:pt idx="2">
                  <c:v>6.2</c:v>
                </c:pt>
                <c:pt idx="3">
                  <c:v>6</c:v>
                </c:pt>
                <c:pt idx="4">
                  <c:v>6.9</c:v>
                </c:pt>
                <c:pt idx="5">
                  <c:v>5.8</c:v>
                </c:pt>
                <c:pt idx="6">
                  <c:v>6.8</c:v>
                </c:pt>
                <c:pt idx="7">
                  <c:v>6.9</c:v>
                </c:pt>
                <c:pt idx="8">
                  <c:v>6.4</c:v>
                </c:pt>
                <c:pt idx="9">
                  <c:v>5.6</c:v>
                </c:pt>
                <c:pt idx="10">
                  <c:v>6.7</c:v>
                </c:pt>
                <c:pt idx="11">
                  <c:v>5.9</c:v>
                </c:pt>
                <c:pt idx="12">
                  <c:v>5</c:v>
                </c:pt>
                <c:pt idx="13">
                  <c:v>6.5</c:v>
                </c:pt>
                <c:pt idx="14">
                  <c:v>6.3</c:v>
                </c:pt>
                <c:pt idx="15">
                  <c:v>6.9</c:v>
                </c:pt>
                <c:pt idx="16">
                  <c:v>6.7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'q2 x q13'!$B$5:$B$21</c15:f>
                <c15:dlblRangeCache>
                  <c:ptCount val="17"/>
                  <c:pt idx="0">
                    <c:v>A</c:v>
                  </c:pt>
                  <c:pt idx="1">
                    <c:v>B</c:v>
                  </c:pt>
                  <c:pt idx="2">
                    <c:v>C</c:v>
                  </c:pt>
                  <c:pt idx="3">
                    <c:v>D</c:v>
                  </c:pt>
                  <c:pt idx="4">
                    <c:v>E</c:v>
                  </c:pt>
                  <c:pt idx="5">
                    <c:v>F</c:v>
                  </c:pt>
                  <c:pt idx="6">
                    <c:v>G</c:v>
                  </c:pt>
                  <c:pt idx="7">
                    <c:v>H</c:v>
                  </c:pt>
                  <c:pt idx="8">
                    <c:v>I</c:v>
                  </c:pt>
                  <c:pt idx="9">
                    <c:v>J</c:v>
                  </c:pt>
                  <c:pt idx="10">
                    <c:v>K</c:v>
                  </c:pt>
                  <c:pt idx="11">
                    <c:v>L</c:v>
                  </c:pt>
                  <c:pt idx="12">
                    <c:v>M</c:v>
                  </c:pt>
                  <c:pt idx="13">
                    <c:v>N</c:v>
                  </c:pt>
                  <c:pt idx="14">
                    <c:v>O</c:v>
                  </c:pt>
                  <c:pt idx="15">
                    <c:v>P</c:v>
                  </c:pt>
                  <c:pt idx="16">
                    <c:v>Q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5D1D-4AA4-B870-34C7BD845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6967152"/>
        <c:axId val="706971952"/>
      </c:scatterChart>
      <c:valAx>
        <c:axId val="706967152"/>
        <c:scaling>
          <c:orientation val="minMax"/>
          <c:max val="9"/>
          <c:min val="5.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US" sz="1000" b="0"/>
                  <a:t>FACTOR IMPORTANCE</a:t>
                </a:r>
              </a:p>
            </c:rich>
          </c:tx>
          <c:layout>
            <c:manualLayout>
              <c:xMode val="edge"/>
              <c:yMode val="edge"/>
              <c:x val="0.38595906930552593"/>
              <c:y val="0.92060758979713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706971952"/>
        <c:crosses val="autoZero"/>
        <c:crossBetween val="midCat"/>
        <c:majorUnit val="0.4"/>
      </c:valAx>
      <c:valAx>
        <c:axId val="706971952"/>
        <c:scaling>
          <c:orientation val="minMax"/>
          <c:min val="4.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US" sz="1000" b="0"/>
                  <a:t>NEBRASKA RATING</a:t>
                </a:r>
              </a:p>
            </c:rich>
          </c:tx>
          <c:layout>
            <c:manualLayout>
              <c:xMode val="edge"/>
              <c:yMode val="edge"/>
              <c:x val="6.7567567567567571E-3"/>
              <c:y val="0.20537579211438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706967152"/>
        <c:crosses val="autoZero"/>
        <c:crossBetween val="midCat"/>
        <c:majorUnit val="0.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3045E"/>
            </a:solidFill>
            <a:ln>
              <a:noFill/>
            </a:ln>
            <a:effectLst/>
          </c:spPr>
          <c:invertIfNegative val="0"/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3045E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5A-4582-BC2A-C5E6BA3A9D95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3045E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5A-4582-BC2A-C5E6BA3A9D95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3045E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5A-4582-BC2A-C5E6BA3A9D95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3045E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5A-4582-BC2A-C5E6BA3A9D95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3045E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5A-4582-BC2A-C5E6BA3A9D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'qC3b-why stay in NE after grad'!$A$29:$A$44</c:f>
              <c:strCache>
                <c:ptCount val="16"/>
                <c:pt idx="0">
                  <c:v>Cost of living</c:v>
                </c:pt>
                <c:pt idx="1">
                  <c:v>Proximity to family</c:v>
                </c:pt>
                <c:pt idx="2">
                  <c:v>Live/work/play without a long commute</c:v>
                </c:pt>
                <c:pt idx="3">
                  <c:v>Housing costs</c:v>
                </c:pt>
                <c:pt idx="4">
                  <c:v>Proximity to friends</c:v>
                </c:pt>
                <c:pt idx="5">
                  <c:v>Population size</c:v>
                </c:pt>
                <c:pt idx="6">
                  <c:v>Safety/crime rates</c:v>
                </c:pt>
                <c:pt idx="7">
                  <c:v>An in-state job offer</c:v>
                </c:pt>
                <c:pt idx="8">
                  <c:v>Salary levels</c:v>
                </c:pt>
                <c:pt idx="9">
                  <c:v>Housing availability</c:v>
                </c:pt>
                <c:pt idx="10">
                  <c:v>Weather/climate</c:v>
                </c:pt>
                <c:pt idx="11">
                  <c:v>Political/social climate</c:v>
                </c:pt>
                <c:pt idx="12">
                  <c:v>Inclusive/tolerant</c:v>
                </c:pt>
                <c:pt idx="13">
                  <c:v>Nightlife/active social scene</c:v>
                </c:pt>
                <c:pt idx="14">
                  <c:v>Other</c:v>
                </c:pt>
                <c:pt idx="15">
                  <c:v>Outdoor recreational opportunities</c:v>
                </c:pt>
              </c:strCache>
            </c:strRef>
          </c:cat>
          <c:val>
            <c:numRef>
              <c:f>'qC3b-why stay in NE after grad'!$B$29:$B$44</c:f>
              <c:numCache>
                <c:formatCode>0%</c:formatCode>
                <c:ptCount val="16"/>
                <c:pt idx="0">
                  <c:v>0.81818181818181823</c:v>
                </c:pt>
                <c:pt idx="1">
                  <c:v>0.54545454545454541</c:v>
                </c:pt>
                <c:pt idx="2">
                  <c:v>0.5</c:v>
                </c:pt>
                <c:pt idx="3">
                  <c:v>0.40909090909090912</c:v>
                </c:pt>
                <c:pt idx="4">
                  <c:v>0.40909090909090912</c:v>
                </c:pt>
                <c:pt idx="5">
                  <c:v>0.31818181818181818</c:v>
                </c:pt>
                <c:pt idx="6">
                  <c:v>0.31818181818181818</c:v>
                </c:pt>
                <c:pt idx="7">
                  <c:v>0.31818181818181818</c:v>
                </c:pt>
                <c:pt idx="8">
                  <c:v>0.27272727272727271</c:v>
                </c:pt>
                <c:pt idx="9">
                  <c:v>0.27272727272727271</c:v>
                </c:pt>
                <c:pt idx="10">
                  <c:v>0.18181818181818182</c:v>
                </c:pt>
                <c:pt idx="11">
                  <c:v>0.13636363636363635</c:v>
                </c:pt>
                <c:pt idx="12">
                  <c:v>9.0909090909090912E-2</c:v>
                </c:pt>
                <c:pt idx="13">
                  <c:v>9.0909090909090912E-2</c:v>
                </c:pt>
                <c:pt idx="14">
                  <c:v>4.5454545454545456E-2</c:v>
                </c:pt>
                <c:pt idx="15">
                  <c:v>4.5454545454545456E-2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5A-4582-BC2A-C5E6BA3A9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6961664"/>
        <c:axId val="1446350720"/>
      </c:barChart>
      <c:catAx>
        <c:axId val="13669616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46350720"/>
        <c:crosses val="autoZero"/>
        <c:auto val="1"/>
        <c:lblAlgn val="ctr"/>
        <c:lblOffset val="100"/>
        <c:noMultiLvlLbl val="0"/>
      </c:catAx>
      <c:valAx>
        <c:axId val="144635072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6696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44444444444443"/>
              <c:y val="-4.166666666666670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0.1157407407407407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5833333333333335"/>
              <c:y val="6.018518518518527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-4.62962962962962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047823709536309"/>
              <c:y val="1.93595071449402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081955380577423"/>
                  <c:h val="0.12601851851851853"/>
                </c:manualLayout>
              </c15:layout>
            </c:ext>
          </c:extLst>
        </c:dLbl>
      </c:pivotFmt>
      <c:pivotFmt>
        <c:idx val="7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88"/>
              <c:y val="-9.259259259259343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585858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91"/>
              <c:y val="-9.259259259259261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30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FC-4778-A389-C49ED4D351D6}"/>
              </c:ext>
            </c:extLst>
          </c:dPt>
          <c:dPt>
            <c:idx val="1"/>
            <c:bubble3D val="0"/>
            <c:spPr>
              <a:solidFill>
                <a:srgbClr val="82C3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FC-4778-A389-C49ED4D351D6}"/>
              </c:ext>
            </c:extLst>
          </c:dPt>
          <c:dPt>
            <c:idx val="2"/>
            <c:bubble3D val="0"/>
            <c:spPr>
              <a:solidFill>
                <a:srgbClr val="53B5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FC-4778-A389-C49ED4D351D6}"/>
              </c:ext>
            </c:extLst>
          </c:dPt>
          <c:dPt>
            <c:idx val="3"/>
            <c:bubble3D val="0"/>
            <c:spPr>
              <a:solidFill>
                <a:srgbClr val="58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AFC-4778-A389-C49ED4D351D6}"/>
              </c:ext>
            </c:extLst>
          </c:dPt>
          <c:dLbls>
            <c:dLbl>
              <c:idx val="0"/>
              <c:layout>
                <c:manualLayout>
                  <c:x val="0.16388888888888889"/>
                  <c:y val="-4.62962962962962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FC-4778-A389-C49ED4D351D6}"/>
                </c:ext>
              </c:extLst>
            </c:dLbl>
            <c:dLbl>
              <c:idx val="1"/>
              <c:layout>
                <c:manualLayout>
                  <c:x val="0.22520056867891514"/>
                  <c:y val="0.1308032589676290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15288713910761"/>
                      <c:h val="0.228535651793525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AFC-4778-A389-C49ED4D351D6}"/>
                </c:ext>
              </c:extLst>
            </c:dLbl>
            <c:dLbl>
              <c:idx val="2"/>
              <c:layout>
                <c:manualLayout>
                  <c:x val="-0.18888888888888888"/>
                  <c:y val="-7.87037037037037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FC-4778-A389-C49ED4D351D6}"/>
                </c:ext>
              </c:extLst>
            </c:dLbl>
            <c:dLbl>
              <c:idx val="3"/>
              <c:layout>
                <c:manualLayout>
                  <c:x val="-0.18888888888888891"/>
                  <c:y val="-9.25925925925926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FC-4778-A389-C49ED4D35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'qC5-move without a job'!$A$10:$A$12</c:f>
              <c:strCache>
                <c:ptCount val="3"/>
                <c:pt idx="0">
                  <c:v>Yes</c:v>
                </c:pt>
                <c:pt idx="1">
                  <c:v>Unsure</c:v>
                </c:pt>
                <c:pt idx="2">
                  <c:v>No</c:v>
                </c:pt>
              </c:strCache>
            </c:strRef>
          </c:cat>
          <c:val>
            <c:numRef>
              <c:f>'qC5-move without a job'!$B$10:$B$12</c:f>
              <c:numCache>
                <c:formatCode>0%</c:formatCode>
                <c:ptCount val="3"/>
                <c:pt idx="0">
                  <c:v>0.27027027027027029</c:v>
                </c:pt>
                <c:pt idx="1">
                  <c:v>0.21621621621621623</c:v>
                </c:pt>
                <c:pt idx="2">
                  <c:v>0.51351351351351349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FC-4778-A389-C49ED4D35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  <c:extLst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[Nebraska Internal Survey STUDENTS ONLY (2025) - DATA SUMMARIES.xlsx]qC9-take job in NE!PivotTable59</c:name>
    <c:fmtId val="6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44444444444443"/>
              <c:y val="-4.166666666666670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0.1157407407407407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5833333333333335"/>
              <c:y val="6.018518518518527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-4.62962962962962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047823709536309"/>
              <c:y val="1.93595071449402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081955380577423"/>
                  <c:h val="0.12601851851851853"/>
                </c:manualLayout>
              </c15:layout>
            </c:ext>
          </c:extLst>
        </c:dLbl>
      </c:pivotFmt>
      <c:pivotFmt>
        <c:idx val="7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88"/>
              <c:y val="-9.259259259259343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585858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91"/>
              <c:y val="-9.259259259259261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8888888888888886"/>
              <c:y val="9.259259259259258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9007720909886264"/>
              <c:y val="1.50625182268883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970844269466317"/>
                  <c:h val="0.16372083697871098"/>
                </c:manualLayout>
              </c15:layout>
            </c:ext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8888888888888886"/>
              <c:y val="9.259259259259258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9007720909886264"/>
              <c:y val="1.50625182268883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970844269466317"/>
                  <c:h val="0.16372083697871098"/>
                </c:manualLayout>
              </c15:layout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8888888888888886"/>
              <c:y val="9.259259259259258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9007720909886264"/>
              <c:y val="1.50625182268883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970844269466317"/>
                  <c:h val="0.16372083697871098"/>
                </c:manualLayout>
              </c15:layout>
            </c:ext>
          </c:extLst>
        </c:dLbl>
      </c:pivotFmt>
    </c:pivotFmts>
    <c:plotArea>
      <c:layout/>
      <c:doughnutChart>
        <c:varyColors val="1"/>
        <c:ser>
          <c:idx val="0"/>
          <c:order val="0"/>
          <c:tx>
            <c:strRef>
              <c:f>'qC9-take job in NE'!$B$3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030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3E-43B8-9C05-4690571C2C48}"/>
              </c:ext>
            </c:extLst>
          </c:dPt>
          <c:dPt>
            <c:idx val="1"/>
            <c:bubble3D val="0"/>
            <c:spPr>
              <a:solidFill>
                <a:srgbClr val="82C3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3E-43B8-9C05-4690571C2C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3E-43B8-9C05-4690571C2C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3E-43B8-9C05-4690571C2C48}"/>
              </c:ext>
            </c:extLst>
          </c:dPt>
          <c:dLbls>
            <c:dLbl>
              <c:idx val="0"/>
              <c:layout>
                <c:manualLayout>
                  <c:x val="0.28888888888888886"/>
                  <c:y val="9.259259259259258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3E-43B8-9C05-4690571C2C48}"/>
                </c:ext>
              </c:extLst>
            </c:dLbl>
            <c:dLbl>
              <c:idx val="1"/>
              <c:layout>
                <c:manualLayout>
                  <c:x val="-0.29007720909886264"/>
                  <c:y val="1.50625182268883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Unsure, </a:t>
                    </a:r>
                    <a:fld id="{CE6BE56F-6680-4AA1-92AC-59D15259D85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70844269466317"/>
                      <c:h val="0.16372083697871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3E-43B8-9C05-4690571C2C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'qC9-take job in NE'!$A$4:$A$6</c:f>
              <c:strCache>
                <c:ptCount val="2"/>
                <c:pt idx="0">
                  <c:v>Yes</c:v>
                </c:pt>
                <c:pt idx="1">
                  <c:v>Not sure</c:v>
                </c:pt>
              </c:strCache>
            </c:strRef>
          </c:cat>
          <c:val>
            <c:numRef>
              <c:f>'qC9-take job in NE'!$B$4:$B$6</c:f>
              <c:numCache>
                <c:formatCode>0%</c:formatCode>
                <c:ptCount val="2"/>
                <c:pt idx="0">
                  <c:v>0.94594594594594594</c:v>
                </c:pt>
                <c:pt idx="1">
                  <c:v>5.4054054054054057E-2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3E-43B8-9C05-4690571C2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  <c:extLst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44444444444443"/>
              <c:y val="-4.166666666666670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0.1157407407407407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5833333333333335"/>
              <c:y val="6.018518518518527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-4.62962962962962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047823709536309"/>
              <c:y val="1.93595071449402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081955380577423"/>
                  <c:h val="0.12601851851851853"/>
                </c:manualLayout>
              </c15:layout>
            </c:ext>
          </c:extLst>
        </c:dLbl>
      </c:pivotFmt>
      <c:pivotFmt>
        <c:idx val="7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88"/>
              <c:y val="-9.259259259259343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585858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91"/>
              <c:y val="-9.259259259259261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27083333333333331"/>
          <c:y val="0.11342592592592593"/>
          <c:w val="0.46388888888888891"/>
          <c:h val="0.773148148148148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30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87-4DF3-BAC5-44BBBC3E18E8}"/>
              </c:ext>
            </c:extLst>
          </c:dPt>
          <c:dPt>
            <c:idx val="1"/>
            <c:bubble3D val="0"/>
            <c:spPr>
              <a:solidFill>
                <a:srgbClr val="82C3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87-4DF3-BAC5-44BBBC3E18E8}"/>
              </c:ext>
            </c:extLst>
          </c:dPt>
          <c:dPt>
            <c:idx val="2"/>
            <c:bubble3D val="0"/>
            <c:spPr>
              <a:solidFill>
                <a:srgbClr val="53B5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87-4DF3-BAC5-44BBBC3E18E8}"/>
              </c:ext>
            </c:extLst>
          </c:dPt>
          <c:dPt>
            <c:idx val="3"/>
            <c:bubble3D val="0"/>
            <c:spPr>
              <a:solidFill>
                <a:srgbClr val="58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C87-4DF3-BAC5-44BBBC3E18E8}"/>
              </c:ext>
            </c:extLst>
          </c:dPt>
          <c:dLbls>
            <c:dLbl>
              <c:idx val="0"/>
              <c:layout>
                <c:manualLayout>
                  <c:x val="0.16388888888888889"/>
                  <c:y val="-4.62962962962962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87-4DF3-BAC5-44BBBC3E18E8}"/>
                </c:ext>
              </c:extLst>
            </c:dLbl>
            <c:dLbl>
              <c:idx val="1"/>
              <c:layout>
                <c:manualLayout>
                  <c:x val="0.17936723534558177"/>
                  <c:y val="0.14006251822688823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Somewhat , </a:t>
                    </a:r>
                    <a:fld id="{154FF5F9-CE2B-44B3-AA59-5714760E390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04177602799644"/>
                      <c:h val="0.16372083697871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C87-4DF3-BAC5-44BBBC3E18E8}"/>
                </c:ext>
              </c:extLst>
            </c:dLbl>
            <c:dLbl>
              <c:idx val="2"/>
              <c:layout>
                <c:manualLayout>
                  <c:x val="-0.23055555555555557"/>
                  <c:y val="5.55555555555555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87-4DF3-BAC5-44BBBC3E18E8}"/>
                </c:ext>
              </c:extLst>
            </c:dLbl>
            <c:dLbl>
              <c:idx val="3"/>
              <c:layout>
                <c:manualLayout>
                  <c:x val="-0.18888888888888891"/>
                  <c:y val="-9.25925925925926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87-4DF3-BAC5-44BBBC3E18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'qR2-want to leave NE'!$A$17:$A$20</c:f>
              <c:strCache>
                <c:ptCount val="4"/>
                <c:pt idx="0">
                  <c:v>Very much</c:v>
                </c:pt>
                <c:pt idx="1">
                  <c:v>Somewhat</c:v>
                </c:pt>
                <c:pt idx="2">
                  <c:v>Hardly</c:v>
                </c:pt>
                <c:pt idx="3">
                  <c:v>Not at all</c:v>
                </c:pt>
              </c:strCache>
            </c:strRef>
          </c:cat>
          <c:val>
            <c:numRef>
              <c:f>'qR2-want to leave NE'!$B$17:$B$20</c:f>
              <c:numCache>
                <c:formatCode>0%</c:formatCode>
                <c:ptCount val="4"/>
                <c:pt idx="0">
                  <c:v>0.17605633802816903</c:v>
                </c:pt>
                <c:pt idx="1">
                  <c:v>0.25704225352112675</c:v>
                </c:pt>
                <c:pt idx="2">
                  <c:v>0.29225352112676051</c:v>
                </c:pt>
                <c:pt idx="3">
                  <c:v>0.27464788732394363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87-4DF3-BAC5-44BBBC3E1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  <c:extLst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44444444444443"/>
              <c:y val="-4.166666666666670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0.1157407407407407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5833333333333335"/>
              <c:y val="6.018518518518527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304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388888888888889"/>
              <c:y val="-4.62962962962962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82C34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047823709536309"/>
              <c:y val="1.93595071449402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081955380577423"/>
                  <c:h val="0.12601851851851853"/>
                </c:manualLayout>
              </c15:layout>
            </c:ext>
          </c:extLst>
        </c:dLbl>
      </c:pivotFmt>
      <c:pivotFmt>
        <c:idx val="7"/>
        <c:spPr>
          <a:solidFill>
            <a:srgbClr val="53B5C9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88"/>
              <c:y val="-9.2592592592593437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585858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888888888888891"/>
              <c:y val="-9.259259259259261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30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C1-41E6-9924-C370E7E0B008}"/>
              </c:ext>
            </c:extLst>
          </c:dPt>
          <c:dPt>
            <c:idx val="1"/>
            <c:bubble3D val="0"/>
            <c:spPr>
              <a:solidFill>
                <a:srgbClr val="82C3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C1-41E6-9924-C370E7E0B008}"/>
              </c:ext>
            </c:extLst>
          </c:dPt>
          <c:dPt>
            <c:idx val="2"/>
            <c:bubble3D val="0"/>
            <c:spPr>
              <a:solidFill>
                <a:srgbClr val="53B5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C1-41E6-9924-C370E7E0B008}"/>
              </c:ext>
            </c:extLst>
          </c:dPt>
          <c:dPt>
            <c:idx val="3"/>
            <c:bubble3D val="0"/>
            <c:spPr>
              <a:solidFill>
                <a:srgbClr val="58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C1-41E6-9924-C370E7E0B008}"/>
              </c:ext>
            </c:extLst>
          </c:dPt>
          <c:dLbls>
            <c:dLbl>
              <c:idx val="0"/>
              <c:layout>
                <c:manualLayout>
                  <c:x val="0.16388888888888889"/>
                  <c:y val="-4.62962962962962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C1-41E6-9924-C370E7E0B008}"/>
                </c:ext>
              </c:extLst>
            </c:dLbl>
            <c:dLbl>
              <c:idx val="1"/>
              <c:layout>
                <c:manualLayout>
                  <c:x val="0.2724227909011373"/>
                  <c:y val="3.358103674540682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93066491688533"/>
                      <c:h val="0.163720836978710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4C1-41E6-9924-C370E7E0B008}"/>
                </c:ext>
              </c:extLst>
            </c:dLbl>
            <c:dLbl>
              <c:idx val="2"/>
              <c:layout>
                <c:manualLayout>
                  <c:x val="-0.18888888888888888"/>
                  <c:y val="-7.87037037037037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C1-41E6-9924-C370E7E0B008}"/>
                </c:ext>
              </c:extLst>
            </c:dLbl>
            <c:dLbl>
              <c:idx val="3"/>
              <c:layout>
                <c:manualLayout>
                  <c:x val="-0.18888888888888891"/>
                  <c:y val="-9.25925925925926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C1-41E6-9924-C370E7E0B0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'qR2b-likelihood of leaving NE'!$A$17:$A$20</c:f>
              <c:strCache>
                <c:ptCount val="4"/>
                <c:pt idx="0">
                  <c:v>Extremely likely</c:v>
                </c:pt>
                <c:pt idx="1">
                  <c:v>Moderately likely</c:v>
                </c:pt>
                <c:pt idx="2">
                  <c:v>Hardly likely</c:v>
                </c:pt>
                <c:pt idx="3">
                  <c:v>Not at all likely</c:v>
                </c:pt>
              </c:strCache>
            </c:strRef>
          </c:cat>
          <c:val>
            <c:numRef>
              <c:f>'qR2b-likelihood of leaving NE'!$B$17:$B$20</c:f>
              <c:numCache>
                <c:formatCode>0%</c:formatCode>
                <c:ptCount val="4"/>
                <c:pt idx="0">
                  <c:v>0.21951219512195125</c:v>
                </c:pt>
                <c:pt idx="1">
                  <c:v>0.3983739837398374</c:v>
                </c:pt>
                <c:pt idx="2">
                  <c:v>0.29268292682926833</c:v>
                </c:pt>
                <c:pt idx="3">
                  <c:v>8.943089430894309E-2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C1-41E6-9924-C370E7E0B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  <c:extLst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304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'qNS6-NE (live|visit|work)'!$A$11:$A$14</c:f>
              <c:strCache>
                <c:ptCount val="4"/>
                <c:pt idx="0">
                  <c:v>Raise a family</c:v>
                </c:pt>
                <c:pt idx="1">
                  <c:v>Live</c:v>
                </c:pt>
                <c:pt idx="2">
                  <c:v>Work/advance your career</c:v>
                </c:pt>
                <c:pt idx="3">
                  <c:v>Start a business</c:v>
                </c:pt>
              </c:strCache>
            </c:strRef>
          </c:cat>
          <c:val>
            <c:numRef>
              <c:f>'qNS6-NE (live|visit|work)'!$B$11:$B$14</c:f>
              <c:numCache>
                <c:formatCode>0.0</c:formatCode>
                <c:ptCount val="4"/>
                <c:pt idx="0">
                  <c:v>7.9</c:v>
                </c:pt>
                <c:pt idx="1">
                  <c:v>7.2</c:v>
                </c:pt>
                <c:pt idx="2">
                  <c:v>6.5</c:v>
                </c:pt>
                <c:pt idx="3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E-4365-89D7-AE855D43E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38035056"/>
        <c:axId val="1363690768"/>
      </c:barChart>
      <c:catAx>
        <c:axId val="12380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63690768"/>
        <c:crosses val="autoZero"/>
        <c:auto val="1"/>
        <c:lblAlgn val="ctr"/>
        <c:lblOffset val="100"/>
        <c:noMultiLvlLbl val="0"/>
      </c:catAx>
      <c:valAx>
        <c:axId val="13636907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23803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8583292277378793"/>
          <c:y val="3.4235916588857766E-2"/>
          <c:w val="0.29270583550672569"/>
          <c:h val="0.9315281668222844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304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'q2-QoL factors (importance)'!$A$25:$A$41</c:f>
              <c:strCache>
                <c:ptCount val="17"/>
                <c:pt idx="0">
                  <c:v>Cost of living</c:v>
                </c:pt>
                <c:pt idx="1">
                  <c:v>Housing cost</c:v>
                </c:pt>
                <c:pt idx="2">
                  <c:v>Safety/crime rates</c:v>
                </c:pt>
                <c:pt idx="3">
                  <c:v>Housing availability</c:v>
                </c:pt>
                <c:pt idx="4">
                  <c:v>Quality healthcare</c:v>
                </c:pt>
                <c:pt idx="5">
                  <c:v>Live/work/play in one location without long commute</c:v>
                </c:pt>
                <c:pt idx="6">
                  <c:v>Welcoming/friendly local population</c:v>
                </c:pt>
                <c:pt idx="7">
                  <c:v>Climate/weather</c:v>
                </c:pt>
                <c:pt idx="8">
                  <c:v>Outdoor recreational opportunities</c:v>
                </c:pt>
                <c:pt idx="9">
                  <c:v>Proximity to family</c:v>
                </c:pt>
                <c:pt idx="10">
                  <c:v>Political/social climate supports my beliefs/values</c:v>
                </c:pt>
                <c:pt idx="11">
                  <c:v>Quality of K-12 education system</c:v>
                </c:pt>
                <c:pt idx="12">
                  <c:v>Diverse population</c:v>
                </c:pt>
                <c:pt idx="13">
                  <c:v>Arts/cultural amenities</c:v>
                </c:pt>
                <c:pt idx="14">
                  <c:v>A "cool" factor</c:v>
                </c:pt>
                <c:pt idx="15">
                  <c:v>Nightlife/active social scene</c:v>
                </c:pt>
                <c:pt idx="16">
                  <c:v>Availability of childcare</c:v>
                </c:pt>
              </c:strCache>
            </c:strRef>
          </c:cat>
          <c:val>
            <c:numRef>
              <c:f>'q2-QoL factors (importance)'!$B$25:$B$41</c:f>
              <c:numCache>
                <c:formatCode>0.0</c:formatCode>
                <c:ptCount val="17"/>
                <c:pt idx="0">
                  <c:v>8.7319047619047616</c:v>
                </c:pt>
                <c:pt idx="1">
                  <c:v>8.6204761904761913</c:v>
                </c:pt>
                <c:pt idx="2">
                  <c:v>8.4347619047619045</c:v>
                </c:pt>
                <c:pt idx="3">
                  <c:v>8.3704761904761913</c:v>
                </c:pt>
                <c:pt idx="4">
                  <c:v>8.2533333333333339</c:v>
                </c:pt>
                <c:pt idx="5">
                  <c:v>7.984285714285714</c:v>
                </c:pt>
                <c:pt idx="6">
                  <c:v>7.852380952380952</c:v>
                </c:pt>
                <c:pt idx="7">
                  <c:v>7.6009523809523811</c:v>
                </c:pt>
                <c:pt idx="8">
                  <c:v>7.2323809523809528</c:v>
                </c:pt>
                <c:pt idx="9">
                  <c:v>7.1995238095238099</c:v>
                </c:pt>
                <c:pt idx="10">
                  <c:v>6.7261904761904763</c:v>
                </c:pt>
                <c:pt idx="11">
                  <c:v>6.7195238095238095</c:v>
                </c:pt>
                <c:pt idx="12">
                  <c:v>6.6342857142857143</c:v>
                </c:pt>
                <c:pt idx="13">
                  <c:v>6.47</c:v>
                </c:pt>
                <c:pt idx="14">
                  <c:v>5.9333333333333336</c:v>
                </c:pt>
                <c:pt idx="15">
                  <c:v>5.8642857142857139</c:v>
                </c:pt>
                <c:pt idx="16">
                  <c:v>5.6966666666666663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E3-4B10-B40B-AF0EE514F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6961664"/>
        <c:axId val="1446350720"/>
      </c:barChart>
      <c:catAx>
        <c:axId val="13669616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46350720"/>
        <c:crosses val="autoZero"/>
        <c:auto val="1"/>
        <c:lblAlgn val="ctr"/>
        <c:lblOffset val="100"/>
        <c:noMultiLvlLbl val="0"/>
      </c:catAx>
      <c:valAx>
        <c:axId val="1446350720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136696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5722198332328785"/>
          <c:y val="3.4722230852379812E-2"/>
          <c:w val="0.32226110204470065"/>
          <c:h val="0.930555538295240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266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'q13-QoL (NE ratings)'!$A$26:$A$42</c:f>
              <c:strCache>
                <c:ptCount val="17"/>
                <c:pt idx="0">
                  <c:v>Cost of living</c:v>
                </c:pt>
                <c:pt idx="1">
                  <c:v>Housing cost</c:v>
                </c:pt>
                <c:pt idx="2">
                  <c:v>Safety/crime rates</c:v>
                </c:pt>
                <c:pt idx="3">
                  <c:v>Housing availability</c:v>
                </c:pt>
                <c:pt idx="4">
                  <c:v>Welcoming/friendly local population</c:v>
                </c:pt>
                <c:pt idx="5">
                  <c:v>Outdoor recreational opportunities</c:v>
                </c:pt>
                <c:pt idx="6">
                  <c:v>Quality healthcare</c:v>
                </c:pt>
                <c:pt idx="7">
                  <c:v>Live/work/play in one location without a long commute</c:v>
                </c:pt>
                <c:pt idx="8">
                  <c:v>Quality of K-12 education system</c:v>
                </c:pt>
                <c:pt idx="9">
                  <c:v>Availability of childcare</c:v>
                </c:pt>
                <c:pt idx="10">
                  <c:v>Climate/weather</c:v>
                </c:pt>
                <c:pt idx="11">
                  <c:v>Arts/cultural amenities</c:v>
                </c:pt>
                <c:pt idx="12">
                  <c:v>Political/social climate supports my beliefs/values</c:v>
                </c:pt>
                <c:pt idx="13">
                  <c:v>Diverse population</c:v>
                </c:pt>
                <c:pt idx="14">
                  <c:v>Nightlife/active social scene</c:v>
                </c:pt>
                <c:pt idx="15">
                  <c:v>A "cool" factor</c:v>
                </c:pt>
                <c:pt idx="16">
                  <c:v>Proximity to family</c:v>
                </c:pt>
              </c:strCache>
            </c:strRef>
          </c:cat>
          <c:val>
            <c:numRef>
              <c:f>'q13-QoL (NE ratings)'!$B$26:$B$42</c:f>
              <c:numCache>
                <c:formatCode>0.0</c:formatCode>
                <c:ptCount val="17"/>
                <c:pt idx="0">
                  <c:v>6.9228571428571426</c:v>
                </c:pt>
                <c:pt idx="1">
                  <c:v>6.9104761904761904</c:v>
                </c:pt>
                <c:pt idx="2">
                  <c:v>6.8766666666666669</c:v>
                </c:pt>
                <c:pt idx="3">
                  <c:v>6.7823809523809526</c:v>
                </c:pt>
                <c:pt idx="4">
                  <c:v>6.7228571428571424</c:v>
                </c:pt>
                <c:pt idx="5">
                  <c:v>6.68</c:v>
                </c:pt>
                <c:pt idx="6">
                  <c:v>6.5076190476190474</c:v>
                </c:pt>
                <c:pt idx="7">
                  <c:v>6.378571428571429</c:v>
                </c:pt>
                <c:pt idx="8">
                  <c:v>6.28</c:v>
                </c:pt>
                <c:pt idx="9">
                  <c:v>6.2333333333333334</c:v>
                </c:pt>
                <c:pt idx="10">
                  <c:v>6.0228571428571431</c:v>
                </c:pt>
                <c:pt idx="11">
                  <c:v>5.9628571428571426</c:v>
                </c:pt>
                <c:pt idx="12">
                  <c:v>5.8719047619047622</c:v>
                </c:pt>
                <c:pt idx="13">
                  <c:v>5.8142857142857141</c:v>
                </c:pt>
                <c:pt idx="14">
                  <c:v>5.6333333333333337</c:v>
                </c:pt>
                <c:pt idx="15">
                  <c:v>5.5104761904761901</c:v>
                </c:pt>
                <c:pt idx="16">
                  <c:v>5.0133333333333336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6C-4F81-BCEE-E2069623F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66961664"/>
        <c:axId val="1446350720"/>
      </c:barChart>
      <c:catAx>
        <c:axId val="13669616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46350720"/>
        <c:crosses val="autoZero"/>
        <c:auto val="1"/>
        <c:lblAlgn val="ctr"/>
        <c:lblOffset val="100"/>
        <c:noMultiLvlLbl val="0"/>
      </c:catAx>
      <c:valAx>
        <c:axId val="1446350720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136696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venir Next LT Pro" panose="020B05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462162F4-80B5-4B7A-91CD-BF543DF07A21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4938" y="1160463"/>
            <a:ext cx="417512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1C39C0C7-3DAD-4A97-8A84-B26ADDE24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7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9C0C7-3DAD-4A97-8A84-B26ADDE24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9C6E-B4A7-37B1-925E-FA093CC0F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3BC4F-444F-92EC-676D-CEEB96CF4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612496-6B99-61A9-22E4-AF040252D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13</a:t>
            </a:r>
          </a:p>
        </p:txBody>
      </p:sp>
    </p:spTree>
    <p:extLst>
      <p:ext uri="{BB962C8B-B14F-4D97-AF65-F5344CB8AC3E}">
        <p14:creationId xmlns:p14="http://schemas.microsoft.com/office/powerpoint/2010/main" val="4067366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198E-B12E-E05A-B7BB-EE551E20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39F6C-ABFF-0911-84AD-10D2B271D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64574-2E5B-833B-9C54-4F68B72C8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14</a:t>
            </a:r>
          </a:p>
        </p:txBody>
      </p:sp>
    </p:spTree>
    <p:extLst>
      <p:ext uri="{BB962C8B-B14F-4D97-AF65-F5344CB8AC3E}">
        <p14:creationId xmlns:p14="http://schemas.microsoft.com/office/powerpoint/2010/main" val="603929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15</a:t>
            </a:r>
          </a:p>
        </p:txBody>
      </p:sp>
    </p:spTree>
    <p:extLst>
      <p:ext uri="{BB962C8B-B14F-4D97-AF65-F5344CB8AC3E}">
        <p14:creationId xmlns:p14="http://schemas.microsoft.com/office/powerpoint/2010/main" val="388605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A499E-D599-5D83-B5DD-6922A297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16AC7-7852-DEA8-E4B9-A6D02F0DA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BFF1C-5F01-7474-501B-8C8E35DB2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16</a:t>
            </a:r>
          </a:p>
        </p:txBody>
      </p:sp>
    </p:spTree>
    <p:extLst>
      <p:ext uri="{BB962C8B-B14F-4D97-AF65-F5344CB8AC3E}">
        <p14:creationId xmlns:p14="http://schemas.microsoft.com/office/powerpoint/2010/main" val="2239005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3B3C-8FCB-8595-B3CB-3709B350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0BE72-7651-2081-8F1D-8607609EC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55703-67C6-C6F0-C701-098CD8547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17</a:t>
            </a:r>
          </a:p>
        </p:txBody>
      </p:sp>
    </p:spTree>
    <p:extLst>
      <p:ext uri="{BB962C8B-B14F-4D97-AF65-F5344CB8AC3E}">
        <p14:creationId xmlns:p14="http://schemas.microsoft.com/office/powerpoint/2010/main" val="1161167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555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McCook Pool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7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6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39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3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9C0C7-3DAD-4A97-8A84-B26ADDE24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70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BSB, DHHS, DOE, DOL, </a:t>
            </a:r>
            <a:r>
              <a:rPr lang="en-US" dirty="0" err="1"/>
              <a:t>Aksarben</a:t>
            </a:r>
            <a:r>
              <a:rPr lang="en-US" dirty="0"/>
              <a:t>, Invest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9C0C7-3DAD-4A97-8A84-B26ADDE24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62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0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8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C0C7-3DAD-4A97-8A84-B26ADDE2485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5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185BE-93BB-755E-4CA7-2AAE1D4E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7579C-DE64-F826-3F49-6DEB80D76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BEA1E-4093-55A5-80FA-04C95E2F1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SLIDE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2DE03-EFF5-C2BC-C649-E397EDE62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65F3-68D0-401B-A261-B9B377ECAD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92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9C6E-B4A7-37B1-925E-FA093CC0F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3BC4F-444F-92EC-676D-CEEB96CF4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612496-6B99-61A9-22E4-AF040252D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11</a:t>
            </a:r>
          </a:p>
        </p:txBody>
      </p:sp>
    </p:spTree>
    <p:extLst>
      <p:ext uri="{BB962C8B-B14F-4D97-AF65-F5344CB8AC3E}">
        <p14:creationId xmlns:p14="http://schemas.microsoft.com/office/powerpoint/2010/main" val="406736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12BB-92EB-8F38-61F1-CCD344BE7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AC7F6-145F-B6CE-33DD-E96832319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641360-97BF-A9A1-ECB2-71FD0B0E8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12</a:t>
            </a:r>
          </a:p>
        </p:txBody>
      </p:sp>
    </p:spTree>
    <p:extLst>
      <p:ext uri="{BB962C8B-B14F-4D97-AF65-F5344CB8AC3E}">
        <p14:creationId xmlns:p14="http://schemas.microsoft.com/office/powerpoint/2010/main" val="13228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06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1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85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81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87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9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="1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15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47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99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19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9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="1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50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7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47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38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92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17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45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6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5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9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30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6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92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3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07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88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4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06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536635"/>
            <a:ext cx="8520600" cy="4555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11460" lvl="0" indent="-30859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22920" lvl="1" indent="-2857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234379" lvl="2" indent="-2857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645838" lvl="3" indent="-28573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057297" lvl="4" indent="-2857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468757" lvl="5" indent="-2857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880216" lvl="6" indent="-28573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91676" lvl="7" indent="-2857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703136" lvl="8" indent="-2857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2372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 1">
  <p:cSld name="Custom Layout 5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43445" y="355500"/>
            <a:ext cx="84528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D4D4E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 hasCustomPrompt="1"/>
          </p:nvPr>
        </p:nvSpPr>
        <p:spPr>
          <a:xfrm>
            <a:off x="333375" y="1574800"/>
            <a:ext cx="8378700" cy="4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ontserrat Medium"/>
              <a:buChar char="●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378" lvl="1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○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566" lvl="2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■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754" lvl="3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●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5943" lvl="4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○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132" lvl="5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■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320" lvl="6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●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509" lvl="7" indent="-2920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 Medium"/>
              <a:buChar char="○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697" lvl="8" indent="-292093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Montserrat Medium"/>
              <a:buChar char="■"/>
              <a:defRPr sz="10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en-US"/>
              <a:t>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4564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35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>
  <p:cSld name="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82E2A-FBEB-6AB3-6B10-D33E59172D7C}"/>
              </a:ext>
            </a:extLst>
          </p:cNvPr>
          <p:cNvSpPr/>
          <p:nvPr userDrawn="1"/>
        </p:nvSpPr>
        <p:spPr>
          <a:xfrm>
            <a:off x="0" y="0"/>
            <a:ext cx="9152572" cy="6865256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latin typeface="Avenir Next LT Pro" panose="020B0504020202020204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9076B-EF12-E075-EAC2-71B5B73E240E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F787BA-CA95-1A4B-1A19-F4CC1118D646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42DD98-510B-0110-4385-09C128F4D4E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46F1267-51CB-05A2-D040-C5FC1F83318F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608D94-0EA3-1C13-4DB4-3A4D8586A5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F175C21-36DF-42B6-1699-F254355D87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6EC66F1-4511-4823-E18E-2681FBB0B8D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247E9B1-737C-C55F-9E69-E064D43097AB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96B4F19-4354-3318-5119-59D854EE06E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EDCA94B-2B93-4365-A935-BE9EE2622AC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D62F9F49-1975-61AB-91D6-C2E96C8C6BD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5DB6D49-C278-02E5-A63B-C00C7D5BD76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774E8C-FC5A-0C6E-3407-5B2B9E99645E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A2438B2-C587-D5EF-EC7F-CEADA67EFEE7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94D648C-363E-6231-2A9F-9AA30A0B30A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6225A42-675D-72AB-F68A-B84ECB363D50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77E76F3-B440-AAFE-3F1F-2847D051C08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0D3A7FB-3797-A9AA-6260-58B6C165C927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33275DF-2CB5-8CC7-B1D5-39995D9F170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F97EF2D-7DFC-C754-2828-3C751101246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FC58CF87-FE02-0FF5-4445-EF82068EB3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544A486-CB09-1522-EA8A-6BA165274FED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317710-D50D-EB49-B68C-050A81DB4619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0EE4A20-562C-7D31-4FB3-832DB77765D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146E826-92DD-86A1-33F5-008AB5BE09F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0EBFB46-19A3-9BCC-029C-7CB8AF90A6B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0A4E60BE-562C-3A9F-39CA-3FB9484E2AF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E354D78-8EF2-FCAD-B38B-8BFBBE048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C0A603E-3E83-332D-6A33-4EE4E72358CF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CE73B6B-64BE-4538-7EB9-68172D2B1BE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C8B7AF-F4AA-BB1B-C74A-54440FD6EF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64B3785-3F53-EC32-E781-2B5D7E525F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8A9D31DC-54B3-6AD8-6B14-55830C9BF49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822F45-7173-4C0B-D623-52A6B66AEE4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82CEE26-4008-70A2-C69D-0255D274070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B1F9013-D858-D45B-7199-38591B66175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ECB0E5C-B7E4-FE04-B9D2-AC8B8D8AD5E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4A870DD-4718-557A-D4B0-4E3C684BBB4E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3732096-A048-BF9C-2709-EC64A367CFC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8CFC9FBE-0E07-5531-89A2-5C798792A2F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63A5E05-ED29-2502-9E44-82AEE3A9C2B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F88C2B0-8944-FDA1-D38B-BDC3C07FB9B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1DD4583-9303-BB41-DBF7-3B961C729A8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F1040-D690-35D0-4252-B3F18FF9BF10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7730120-91EB-D389-EE4D-C91BEA3ED8C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D90C0E3-E351-3958-39E7-470D6422E87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4934E58-3F94-F5AC-61C3-ED739840643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44913A-F160-70E5-A502-77DB8A97B62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914ACE9E-5DC8-E2DE-1CD3-6EA84D9B6D8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D2FA4E9-CA1B-CB92-04B1-05E4C8F8C3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B1F08A3-7B1B-8481-CBC2-6F30C584B3B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32F956E-13E7-9A1C-4B5D-D6DF8906801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FDCA9F4-AD22-0333-699F-A883043080C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A8069C1-D627-4A49-9902-DC499D50447F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A7400D-FDFD-ED81-B27C-5635E55001D7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E666F2A-66DC-5598-F3DC-C0A59F3E4A1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8572D81-51B5-9BCF-B186-B646603C9E1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C372E89-FEE7-662D-E0AA-279312E98117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0BE52-F47E-1BC8-7448-2E8807FA91B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F8040E5-92C2-D8A6-1D3E-576A7DCC3E60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0FAC165-D1B6-5203-AECD-8176144D7B5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2A189CF-5E39-45B5-CE44-935A2900A92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4D48293-8EC6-8C18-D31E-3A03251FF3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7C38BC7-46A2-3972-9A1E-24F36CDC189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56E445-04BF-26BC-4A78-11E2FA676336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18446D8-DD5F-AA79-C80C-7125BB22D31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7CFD343-97C9-50A8-7145-381771F0B43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D3235BD-814C-54B4-5D46-9C0092357BE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833905F-7CAA-E231-A403-278E097C79F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13164C1-BDBF-F615-B920-8E345F6A210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4E9AC07-46B9-2D29-C584-F0E07680C6AE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4AD8C3C-E5B5-D593-7C12-A2A5E18B234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F82A02C-AC7C-08FE-976A-A8B7005DA11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2130CD-1992-EB35-B826-A8A6858F16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BE97C3D-A3D9-1437-9397-3C19BD8D7AD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3D6E506-CD29-389B-C4D4-3621DE78B094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ACF1DC-923A-7D6E-9BF9-1344E98FA54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C5DE40C-AC1B-EF0F-85EA-EA5A045A2A0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1ABBC8D-32F1-4CDD-CF39-C9ACD84BE9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53AFF1B-26B2-7136-698A-0621C1A4E02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528A3F3-2204-49BF-B29F-2325FC3F919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255D1FA-2250-8154-2453-386F0773EC4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E770FF3-CF56-55E8-EEA5-F8BD565EEFBC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0E46B7F-B3FF-E96E-0ECF-A0F5C8C6E73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0C012EC-3446-BBB1-7D5A-01E0DC4C41B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56ECC0-B922-CA4F-C7A0-FACE2ABEED89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334F48-3041-47D6-98C8-8772631DAC9E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5376C7A-16D6-ADA2-D4C7-0A217CCF62D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1738E40-FE3C-3729-7E5C-1813BDC8F2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BDB852-240C-02E6-4096-C70EF97815E0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5AB47DC-DBFB-3BB3-2EDA-C1E914A122F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D03C7F5-29B6-A236-C8D1-DAC84C84F33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8530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 preserve="1">
  <p:cSld name="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D140B6-AD2C-4314-0F90-14E136BEC7B4}"/>
              </a:ext>
            </a:extLst>
          </p:cNvPr>
          <p:cNvSpPr/>
          <p:nvPr userDrawn="1"/>
        </p:nvSpPr>
        <p:spPr>
          <a:xfrm>
            <a:off x="0" y="0"/>
            <a:ext cx="9144000" cy="1050224"/>
          </a:xfrm>
          <a:prstGeom prst="rect">
            <a:avLst/>
          </a:prstGeom>
          <a:solidFill>
            <a:srgbClr val="030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04B077F-1BF8-318E-BF9A-F71100517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97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 preserve="1">
  <p:cSld name="1_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FE9CC7-3003-F05B-39EE-F0E2B2E24803}"/>
              </a:ext>
            </a:extLst>
          </p:cNvPr>
          <p:cNvSpPr/>
          <p:nvPr userDrawn="1"/>
        </p:nvSpPr>
        <p:spPr>
          <a:xfrm>
            <a:off x="0" y="-1"/>
            <a:ext cx="9144000" cy="1050224"/>
          </a:xfrm>
          <a:prstGeom prst="rect">
            <a:avLst/>
          </a:prstGeom>
          <a:solidFill>
            <a:srgbClr val="82C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B1F6A8F-9829-A688-9C0E-920852AFD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4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 preserve="1">
  <p:cSld name="1_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0A0D18-1513-8EA7-B3FF-9DEA1BB304D8}"/>
              </a:ext>
            </a:extLst>
          </p:cNvPr>
          <p:cNvSpPr/>
          <p:nvPr userDrawn="1"/>
        </p:nvSpPr>
        <p:spPr>
          <a:xfrm>
            <a:off x="0" y="-1"/>
            <a:ext cx="9144000" cy="1050224"/>
          </a:xfrm>
          <a:prstGeom prst="rect">
            <a:avLst/>
          </a:prstGeom>
          <a:solidFill>
            <a:srgbClr val="52B5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4CD1691-3E39-0646-9A8E-4AD234BD9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38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 preserve="1">
  <p:cSld name="1_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0A0D18-1513-8EA7-B3FF-9DEA1BB304D8}"/>
              </a:ext>
            </a:extLst>
          </p:cNvPr>
          <p:cNvSpPr/>
          <p:nvPr userDrawn="1"/>
        </p:nvSpPr>
        <p:spPr>
          <a:xfrm>
            <a:off x="0" y="-1"/>
            <a:ext cx="9144000" cy="1050224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4CD1691-3E39-0646-9A8E-4AD234BD9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55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253E8-95C1-CF02-91F7-E69F6AE03892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0D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E7963-CA90-D7A4-4DA5-37F68249674D}"/>
              </a:ext>
            </a:extLst>
          </p:cNvPr>
          <p:cNvGrpSpPr/>
          <p:nvPr userDrawn="1"/>
        </p:nvGrpSpPr>
        <p:grpSpPr>
          <a:xfrm rot="5400000">
            <a:off x="-3542300" y="2462382"/>
            <a:ext cx="8065172" cy="1933234"/>
            <a:chOff x="51884" y="4057649"/>
            <a:chExt cx="8761983" cy="28003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546020-DC18-31F7-615E-E2D360565C4C}"/>
                </a:ext>
              </a:extLst>
            </p:cNvPr>
            <p:cNvSpPr/>
            <p:nvPr/>
          </p:nvSpPr>
          <p:spPr>
            <a:xfrm>
              <a:off x="6013520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5C1D02-7082-5250-4C30-0D0E623AA057}"/>
                </a:ext>
              </a:extLst>
            </p:cNvPr>
            <p:cNvSpPr/>
            <p:nvPr/>
          </p:nvSpPr>
          <p:spPr>
            <a:xfrm>
              <a:off x="3032702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A21D06-8703-C6D2-6777-9702EBE1C5C5}"/>
                </a:ext>
              </a:extLst>
            </p:cNvPr>
            <p:cNvSpPr/>
            <p:nvPr/>
          </p:nvSpPr>
          <p:spPr>
            <a:xfrm>
              <a:off x="51884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910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253E8-95C1-CF02-91F7-E69F6AE03892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E7963-CA90-D7A4-4DA5-37F68249674D}"/>
              </a:ext>
            </a:extLst>
          </p:cNvPr>
          <p:cNvGrpSpPr/>
          <p:nvPr userDrawn="1"/>
        </p:nvGrpSpPr>
        <p:grpSpPr>
          <a:xfrm rot="5400000">
            <a:off x="-3542300" y="2462382"/>
            <a:ext cx="8065172" cy="1933234"/>
            <a:chOff x="51884" y="4057649"/>
            <a:chExt cx="8761983" cy="28003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546020-DC18-31F7-615E-E2D360565C4C}"/>
                </a:ext>
              </a:extLst>
            </p:cNvPr>
            <p:cNvSpPr/>
            <p:nvPr/>
          </p:nvSpPr>
          <p:spPr>
            <a:xfrm>
              <a:off x="6013520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5C1D02-7082-5250-4C30-0D0E623AA057}"/>
                </a:ext>
              </a:extLst>
            </p:cNvPr>
            <p:cNvSpPr/>
            <p:nvPr/>
          </p:nvSpPr>
          <p:spPr>
            <a:xfrm>
              <a:off x="3032702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A21D06-8703-C6D2-6777-9702EBE1C5C5}"/>
                </a:ext>
              </a:extLst>
            </p:cNvPr>
            <p:cNvSpPr/>
            <p:nvPr/>
          </p:nvSpPr>
          <p:spPr>
            <a:xfrm>
              <a:off x="51884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F6A71E-C046-244D-926E-1BDB62E741D6}"/>
              </a:ext>
            </a:extLst>
          </p:cNvPr>
          <p:cNvSpPr/>
          <p:nvPr userDrawn="1"/>
        </p:nvSpPr>
        <p:spPr>
          <a:xfrm>
            <a:off x="221710" y="258559"/>
            <a:ext cx="8700580" cy="634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13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253E8-95C1-CF02-91F7-E69F6AE03892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A2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E7963-CA90-D7A4-4DA5-37F68249674D}"/>
              </a:ext>
            </a:extLst>
          </p:cNvPr>
          <p:cNvGrpSpPr/>
          <p:nvPr userDrawn="1"/>
        </p:nvGrpSpPr>
        <p:grpSpPr>
          <a:xfrm rot="5400000">
            <a:off x="-3542300" y="2462382"/>
            <a:ext cx="8065172" cy="1933234"/>
            <a:chOff x="51884" y="4057649"/>
            <a:chExt cx="8761983" cy="28003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546020-DC18-31F7-615E-E2D360565C4C}"/>
                </a:ext>
              </a:extLst>
            </p:cNvPr>
            <p:cNvSpPr/>
            <p:nvPr/>
          </p:nvSpPr>
          <p:spPr>
            <a:xfrm>
              <a:off x="6013520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5C1D02-7082-5250-4C30-0D0E623AA057}"/>
                </a:ext>
              </a:extLst>
            </p:cNvPr>
            <p:cNvSpPr/>
            <p:nvPr/>
          </p:nvSpPr>
          <p:spPr>
            <a:xfrm>
              <a:off x="3032702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A21D06-8703-C6D2-6777-9702EBE1C5C5}"/>
                </a:ext>
              </a:extLst>
            </p:cNvPr>
            <p:cNvSpPr/>
            <p:nvPr/>
          </p:nvSpPr>
          <p:spPr>
            <a:xfrm>
              <a:off x="51884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F6A71E-C046-244D-926E-1BDB62E741D6}"/>
              </a:ext>
            </a:extLst>
          </p:cNvPr>
          <p:cNvSpPr/>
          <p:nvPr userDrawn="1"/>
        </p:nvSpPr>
        <p:spPr>
          <a:xfrm>
            <a:off x="221710" y="258559"/>
            <a:ext cx="8700580" cy="634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265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7FA47B-ACB8-392E-A4FD-7D2BDAEA81EB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2521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23905E-2A98-01B9-0539-3F42A4E530A1}"/>
              </a:ext>
            </a:extLst>
          </p:cNvPr>
          <p:cNvSpPr/>
          <p:nvPr userDrawn="1"/>
        </p:nvSpPr>
        <p:spPr>
          <a:xfrm>
            <a:off x="170602" y="5165335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B3CF85-3F55-5D5A-56D7-D92D261FBE86}"/>
              </a:ext>
            </a:extLst>
          </p:cNvPr>
          <p:cNvSpPr/>
          <p:nvPr userDrawn="1"/>
        </p:nvSpPr>
        <p:spPr>
          <a:xfrm>
            <a:off x="170602" y="-1259956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4461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7FA47B-ACB8-392E-A4FD-7D2BDAEA81EB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23905E-2A98-01B9-0539-3F42A4E530A1}"/>
              </a:ext>
            </a:extLst>
          </p:cNvPr>
          <p:cNvSpPr/>
          <p:nvPr userDrawn="1"/>
        </p:nvSpPr>
        <p:spPr>
          <a:xfrm>
            <a:off x="170602" y="5165335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B3CF85-3F55-5D5A-56D7-D92D261FBE86}"/>
              </a:ext>
            </a:extLst>
          </p:cNvPr>
          <p:cNvSpPr/>
          <p:nvPr userDrawn="1"/>
        </p:nvSpPr>
        <p:spPr>
          <a:xfrm>
            <a:off x="170602" y="-1259956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6572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67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82E2A-FBEB-6AB3-6B10-D33E59172D7C}"/>
              </a:ext>
            </a:extLst>
          </p:cNvPr>
          <p:cNvSpPr/>
          <p:nvPr userDrawn="1"/>
        </p:nvSpPr>
        <p:spPr>
          <a:xfrm>
            <a:off x="0" y="0"/>
            <a:ext cx="9152572" cy="6865256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latin typeface="Avenir Next LT Pro" panose="020B0504020202020204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9076B-EF12-E075-EAC2-71B5B73E240E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F787BA-CA95-1A4B-1A19-F4CC1118D646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42DD98-510B-0110-4385-09C128F4D4E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46F1267-51CB-05A2-D040-C5FC1F83318F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608D94-0EA3-1C13-4DB4-3A4D8586A5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F175C21-36DF-42B6-1699-F254355D87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6EC66F1-4511-4823-E18E-2681FBB0B8D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247E9B1-737C-C55F-9E69-E064D43097AB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96B4F19-4354-3318-5119-59D854EE06E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EDCA94B-2B93-4365-A935-BE9EE2622AC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D62F9F49-1975-61AB-91D6-C2E96C8C6BD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5DB6D49-C278-02E5-A63B-C00C7D5BD76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774E8C-FC5A-0C6E-3407-5B2B9E99645E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A2438B2-C587-D5EF-EC7F-CEADA67EFEE7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94D648C-363E-6231-2A9F-9AA30A0B30A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6225A42-675D-72AB-F68A-B84ECB363D50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77E76F3-B440-AAFE-3F1F-2847D051C08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0D3A7FB-3797-A9AA-6260-58B6C165C927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33275DF-2CB5-8CC7-B1D5-39995D9F170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F97EF2D-7DFC-C754-2828-3C751101246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FC58CF87-FE02-0FF5-4445-EF82068EB3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544A486-CB09-1522-EA8A-6BA165274FED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317710-D50D-EB49-B68C-050A81DB4619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0EE4A20-562C-7D31-4FB3-832DB77765D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146E826-92DD-86A1-33F5-008AB5BE09F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0EBFB46-19A3-9BCC-029C-7CB8AF90A6B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0A4E60BE-562C-3A9F-39CA-3FB9484E2AF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E354D78-8EF2-FCAD-B38B-8BFBBE048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C0A603E-3E83-332D-6A33-4EE4E72358CF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CE73B6B-64BE-4538-7EB9-68172D2B1BE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C8B7AF-F4AA-BB1B-C74A-54440FD6EF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64B3785-3F53-EC32-E781-2B5D7E525F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8A9D31DC-54B3-6AD8-6B14-55830C9BF49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822F45-7173-4C0B-D623-52A6B66AEE4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82CEE26-4008-70A2-C69D-0255D274070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B1F9013-D858-D45B-7199-38591B66175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ECB0E5C-B7E4-FE04-B9D2-AC8B8D8AD5E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4A870DD-4718-557A-D4B0-4E3C684BBB4E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3732096-A048-BF9C-2709-EC64A367CFC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8CFC9FBE-0E07-5531-89A2-5C798792A2F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63A5E05-ED29-2502-9E44-82AEE3A9C2B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F88C2B0-8944-FDA1-D38B-BDC3C07FB9B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1DD4583-9303-BB41-DBF7-3B961C729A8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F1040-D690-35D0-4252-B3F18FF9BF10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7730120-91EB-D389-EE4D-C91BEA3ED8C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D90C0E3-E351-3958-39E7-470D6422E87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4934E58-3F94-F5AC-61C3-ED739840643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44913A-F160-70E5-A502-77DB8A97B62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914ACE9E-5DC8-E2DE-1CD3-6EA84D9B6D8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D2FA4E9-CA1B-CB92-04B1-05E4C8F8C3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B1F08A3-7B1B-8481-CBC2-6F30C584B3B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32F956E-13E7-9A1C-4B5D-D6DF8906801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FDCA9F4-AD22-0333-699F-A883043080C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A8069C1-D627-4A49-9902-DC499D50447F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A7400D-FDFD-ED81-B27C-5635E55001D7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E666F2A-66DC-5598-F3DC-C0A59F3E4A1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8572D81-51B5-9BCF-B186-B646603C9E1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C372E89-FEE7-662D-E0AA-279312E98117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0BE52-F47E-1BC8-7448-2E8807FA91B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F8040E5-92C2-D8A6-1D3E-576A7DCC3E60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0FAC165-D1B6-5203-AECD-8176144D7B5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2A189CF-5E39-45B5-CE44-935A2900A92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4D48293-8EC6-8C18-D31E-3A03251FF3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7C38BC7-46A2-3972-9A1E-24F36CDC189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56E445-04BF-26BC-4A78-11E2FA676336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18446D8-DD5F-AA79-C80C-7125BB22D31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7CFD343-97C9-50A8-7145-381771F0B43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D3235BD-814C-54B4-5D46-9C0092357BE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833905F-7CAA-E231-A403-278E097C79F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13164C1-BDBF-F615-B920-8E345F6A210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4E9AC07-46B9-2D29-C584-F0E07680C6AE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4AD8C3C-E5B5-D593-7C12-A2A5E18B234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F82A02C-AC7C-08FE-976A-A8B7005DA11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2130CD-1992-EB35-B826-A8A6858F16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BE97C3D-A3D9-1437-9397-3C19BD8D7AD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3D6E506-CD29-389B-C4D4-3621DE78B094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ACF1DC-923A-7D6E-9BF9-1344E98FA54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C5DE40C-AC1B-EF0F-85EA-EA5A045A2A0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1ABBC8D-32F1-4CDD-CF39-C9ACD84BE9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53AFF1B-26B2-7136-698A-0621C1A4E02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528A3F3-2204-49BF-B29F-2325FC3F919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255D1FA-2250-8154-2453-386F0773EC4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E770FF3-CF56-55E8-EEA5-F8BD565EEFBC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0E46B7F-B3FF-E96E-0ECF-A0F5C8C6E73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0C012EC-3446-BBB1-7D5A-01E0DC4C41B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56ECC0-B922-CA4F-C7A0-FACE2ABEED89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334F48-3041-47D6-98C8-8772631DAC9E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5376C7A-16D6-ADA2-D4C7-0A217CCF62D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1738E40-FE3C-3729-7E5C-1813BDC8F2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BDB852-240C-02E6-4096-C70EF97815E0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5AB47DC-DBFB-3BB3-2EDA-C1E914A122F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D03C7F5-29B6-A236-C8D1-DAC84C84F33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45495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82E2A-FBEB-6AB3-6B10-D33E59172D7C}"/>
              </a:ext>
            </a:extLst>
          </p:cNvPr>
          <p:cNvSpPr/>
          <p:nvPr userDrawn="1"/>
        </p:nvSpPr>
        <p:spPr>
          <a:xfrm>
            <a:off x="0" y="0"/>
            <a:ext cx="9152572" cy="6865256"/>
          </a:xfrm>
          <a:prstGeom prst="rect">
            <a:avLst/>
          </a:prstGeom>
          <a:solidFill>
            <a:srgbClr val="030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latin typeface="Avenir Next LT Pro" panose="020B0504020202020204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9076B-EF12-E075-EAC2-71B5B73E240E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F787BA-CA95-1A4B-1A19-F4CC1118D646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42DD98-510B-0110-4385-09C128F4D4E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46F1267-51CB-05A2-D040-C5FC1F83318F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608D94-0EA3-1C13-4DB4-3A4D8586A5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F175C21-36DF-42B6-1699-F254355D87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6EC66F1-4511-4823-E18E-2681FBB0B8D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247E9B1-737C-C55F-9E69-E064D43097AB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96B4F19-4354-3318-5119-59D854EE06E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EDCA94B-2B93-4365-A935-BE9EE2622AC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D62F9F49-1975-61AB-91D6-C2E96C8C6BD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5DB6D49-C278-02E5-A63B-C00C7D5BD76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774E8C-FC5A-0C6E-3407-5B2B9E99645E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A2438B2-C587-D5EF-EC7F-CEADA67EFEE7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94D648C-363E-6231-2A9F-9AA30A0B30A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6225A42-675D-72AB-F68A-B84ECB363D50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77E76F3-B440-AAFE-3F1F-2847D051C08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0D3A7FB-3797-A9AA-6260-58B6C165C927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33275DF-2CB5-8CC7-B1D5-39995D9F170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F97EF2D-7DFC-C754-2828-3C751101246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FC58CF87-FE02-0FF5-4445-EF82068EB3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544A486-CB09-1522-EA8A-6BA165274FED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317710-D50D-EB49-B68C-050A81DB4619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0EE4A20-562C-7D31-4FB3-832DB77765D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146E826-92DD-86A1-33F5-008AB5BE09F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0EBFB46-19A3-9BCC-029C-7CB8AF90A6B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0A4E60BE-562C-3A9F-39CA-3FB9484E2AF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E354D78-8EF2-FCAD-B38B-8BFBBE048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C0A603E-3E83-332D-6A33-4EE4E72358CF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CE73B6B-64BE-4538-7EB9-68172D2B1BE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C8B7AF-F4AA-BB1B-C74A-54440FD6EF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64B3785-3F53-EC32-E781-2B5D7E525F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8A9D31DC-54B3-6AD8-6B14-55830C9BF49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822F45-7173-4C0B-D623-52A6B66AEE4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82CEE26-4008-70A2-C69D-0255D274070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B1F9013-D858-D45B-7199-38591B66175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ECB0E5C-B7E4-FE04-B9D2-AC8B8D8AD5E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4A870DD-4718-557A-D4B0-4E3C684BBB4E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3732096-A048-BF9C-2709-EC64A367CFC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8CFC9FBE-0E07-5531-89A2-5C798792A2F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63A5E05-ED29-2502-9E44-82AEE3A9C2B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F88C2B0-8944-FDA1-D38B-BDC3C07FB9B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1DD4583-9303-BB41-DBF7-3B961C729A8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F1040-D690-35D0-4252-B3F18FF9BF10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7730120-91EB-D389-EE4D-C91BEA3ED8C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D90C0E3-E351-3958-39E7-470D6422E87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4934E58-3F94-F5AC-61C3-ED739840643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44913A-F160-70E5-A502-77DB8A97B62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914ACE9E-5DC8-E2DE-1CD3-6EA84D9B6D8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D2FA4E9-CA1B-CB92-04B1-05E4C8F8C3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B1F08A3-7B1B-8481-CBC2-6F30C584B3B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32F956E-13E7-9A1C-4B5D-D6DF8906801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FDCA9F4-AD22-0333-699F-A883043080C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A8069C1-D627-4A49-9902-DC499D50447F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A7400D-FDFD-ED81-B27C-5635E55001D7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E666F2A-66DC-5598-F3DC-C0A59F3E4A1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8572D81-51B5-9BCF-B186-B646603C9E1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C372E89-FEE7-662D-E0AA-279312E98117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0BE52-F47E-1BC8-7448-2E8807FA91B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F8040E5-92C2-D8A6-1D3E-576A7DCC3E60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0FAC165-D1B6-5203-AECD-8176144D7B5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2A189CF-5E39-45B5-CE44-935A2900A92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4D48293-8EC6-8C18-D31E-3A03251FF3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7C38BC7-46A2-3972-9A1E-24F36CDC189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56E445-04BF-26BC-4A78-11E2FA676336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18446D8-DD5F-AA79-C80C-7125BB22D31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7CFD343-97C9-50A8-7145-381771F0B43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D3235BD-814C-54B4-5D46-9C0092357BE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833905F-7CAA-E231-A403-278E097C79F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13164C1-BDBF-F615-B920-8E345F6A210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4E9AC07-46B9-2D29-C584-F0E07680C6AE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4AD8C3C-E5B5-D593-7C12-A2A5E18B234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F82A02C-AC7C-08FE-976A-A8B7005DA11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2130CD-1992-EB35-B826-A8A6858F16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BE97C3D-A3D9-1437-9397-3C19BD8D7AD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3D6E506-CD29-389B-C4D4-3621DE78B094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ACF1DC-923A-7D6E-9BF9-1344E98FA54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C5DE40C-AC1B-EF0F-85EA-EA5A045A2A0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1ABBC8D-32F1-4CDD-CF39-C9ACD84BE9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53AFF1B-26B2-7136-698A-0621C1A4E02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528A3F3-2204-49BF-B29F-2325FC3F919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255D1FA-2250-8154-2453-386F0773EC4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E770FF3-CF56-55E8-EEA5-F8BD565EEFBC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0E46B7F-B3FF-E96E-0ECF-A0F5C8C6E73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0C012EC-3446-BBB1-7D5A-01E0DC4C41B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56ECC0-B922-CA4F-C7A0-FACE2ABEED89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334F48-3041-47D6-98C8-8772631DAC9E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5376C7A-16D6-ADA2-D4C7-0A217CCF62D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1738E40-FE3C-3729-7E5C-1813BDC8F2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BDB852-240C-02E6-4096-C70EF97815E0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5AB47DC-DBFB-3BB3-2EDA-C1E914A122F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D03C7F5-29B6-A236-C8D1-DAC84C84F33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6777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57CDD4-9170-CA60-EF8C-62896AEE8887}"/>
              </a:ext>
            </a:extLst>
          </p:cNvPr>
          <p:cNvSpPr/>
          <p:nvPr userDrawn="1"/>
        </p:nvSpPr>
        <p:spPr>
          <a:xfrm>
            <a:off x="-8572" y="0"/>
            <a:ext cx="9152572" cy="6882101"/>
          </a:xfrm>
          <a:prstGeom prst="rect">
            <a:avLst/>
          </a:prstGeom>
          <a:solidFill>
            <a:srgbClr val="52B5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solidFill>
                <a:srgbClr val="52B5CC"/>
              </a:solidFill>
              <a:latin typeface="Avenir Next LT Pro" panose="020B0504020202020204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6929E3-1C14-3B40-574D-DB7FF17AD2C3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C5CECA-F5FA-03E9-72F5-6960E3A32DDE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A21B7AB8-EFB7-27BD-B4F0-82A3B45FBC3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E3A15AF8-EC38-AB5B-44A0-20455D42CAA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B555D690-27B3-D300-0FAA-45BE0E6B322D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F20EDFDF-8F6C-EAC1-AAF8-BCCCC87FA75F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F80A3560-7984-8B75-FC2C-4DDE35A0644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052403CC-5074-7F64-AB1A-8405E61C10FA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728D8593-94FC-CCED-280F-922793FC31D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2AD93033-5929-C5D3-58E4-54E514BBAC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B284E356-DCE1-273A-5BED-31BA5DD89764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FBE92E43-4DE4-3ACE-71F5-B9E1C8DDD15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ED1E1F1F-01CB-600D-242D-64F2DC692DC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FA2085B0-494C-6BAA-8083-897022A5050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C870075C-B649-47E8-1357-1983EEDCAFE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7B1E3AF2-58FC-C92C-BF3A-3B2F79E65B3F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74CF958-37B3-D93A-0BE2-CC75A776936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FF46E07C-76E4-7FC9-53A2-009EBF4BAD88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6D77A23E-CBD6-B1A7-DF62-1D59D72393F8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FC2AE9DE-9848-3616-EAF6-39AD3E079B4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45DFBEA1-1045-FAFD-3470-AACF76E363C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3F14DD18-318C-CAD7-7D42-14FE5810E91A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01580C8-90DE-9CE8-68E7-159E8D493B1F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17808BD-8173-3751-80AB-62B5E9C1F6E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2D388927-9428-9945-B62F-F644CAD1986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73C0A98-2766-9286-AACF-95FE1F4DB7F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B1626C1-45D8-476E-8CC0-C522AE615A44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18208AE1-59CC-D399-FA81-E96BA385030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402072C-735E-49B1-D0CE-57AC880313DC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2EFDE3DC-9B62-0049-92E0-25763C6BD19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8A38ABD-D7B6-6ECE-75FF-D28B4F3306D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F44710D8-816D-88C2-0C98-038696F531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96AE6724-0285-4374-5C5F-F6DBAD6AA77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429A480-FC15-9336-EA81-C5CD9D333AD9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5C6C1017-EB1A-7BF6-1B52-9BBF63C388F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135606BF-A98A-5875-5E18-E68E00C2838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026A226E-9942-BFDC-B13C-FFF9E9113E9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D9376CB0-777F-3997-C2BA-853CC4ABCF8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9B4F7E75-CDF7-FFAA-6434-7C1C66319A02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C3A3ABFB-AE44-9376-D597-0576B36A44C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E44BA868-3B9F-5EB5-4F21-9177A8871D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8FEAF0A5-A1CF-E6CF-8478-1E3915C351BC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26B0EBF3-C34C-C9B4-3A5F-7486B0938ED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4BBD9E5-9AEB-465D-AEE6-EF3FCC49A551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4A297121-3CF6-9D9D-E6D3-3A4E303B11C7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6154D26-6535-342D-5FA8-E03A108412C6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42F96CA5-5746-F070-4459-1A42FAB1EB2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CB8815B2-1BEF-222C-9F83-BDA886DF794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47DE3365-A1AC-F126-F65D-B790DBD78F7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F3E230E0-4C65-E67F-4F0A-A9C1E83CA50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FBB1CF1A-C00A-039C-846F-7B5E4203E06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C28DA159-D234-23D4-8D87-1958E78D927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02837F77-4438-F512-1A9E-A3D8BDB954D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C25EBDEC-2C61-4626-FE35-FA35C13E4C2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FF3757D-53C3-31CC-6F77-DA44B64737E3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47518860-A48D-896E-DC1C-9A46C593D23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FE47933E-96B2-939A-68F5-F5A65DC6AC9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E7AFA8E-8289-18BD-E6ED-DC7F4B7E13B3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4D1DFB82-5AF8-D13D-CB33-1D26FDC39C8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FEF8F11-A957-DCC0-7078-E72C0192D06F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D5A2F0DF-89B8-48C5-C38B-0913B6B041C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56CC10CF-CE20-34F4-D7EB-F5717D2A2BA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2E6FCBA4-D474-CF5D-C27C-5FB283F4597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8EF8E6C1-A98B-055B-C460-8ADC5BC977A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8C775E2-6717-CDFA-A071-13DB3E6D1D28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01197C3-3C70-6CDB-2F4B-30F57BB01EC3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0AC0EF17-A7D5-0437-8CE2-79F94550569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3743D4D-5F66-8740-ED31-22DDF2127D72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F472541A-0A54-BE0D-634E-349D68F8D06A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E767498A-D003-744D-A276-592D5C2B1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37F6489-2C2F-6F47-59D6-7EF2965E45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CCBB93F0-AEEE-373F-843D-E40838FF649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343D3CFE-F5C8-66C0-EFA7-798445956BE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4E79B86B-74E8-EEFA-8E0B-95A6D2AAA83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300C4116-AFFC-B64C-244F-C2785B9C595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567FFE6-A383-A71B-8AB7-1C4E05360B79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FAFB83C-6E7A-5992-1211-13A71B0BD876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4C1A590-6CF0-7FF7-840C-97ED6D33FBD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E7922ACA-DF5E-560D-39B8-F94A4F1F6B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8FFD8ED-7450-333F-0D2B-2A482C93E14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F9069D8-2058-FBB7-D89B-ED86FC4CC0DB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54885E74-B27C-5EE3-2F86-CD334CD02A6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8F91EFA5-763D-8599-E349-B8A99F496F4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4F95B85-3DDE-6C6F-C486-688DB602DC0F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5FB63F3-1681-5253-AFA2-841E8CA05E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8E1F5CC-4D9E-DBAF-529B-885FED630B08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C940191-B52F-5B1E-4561-3A309A636BDB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53B1E8F4-1275-4038-45E1-24356900214B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FA97F4B-F309-8A7E-B027-0481BCBE8AE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1E56756-DB38-41CE-5330-96155D920A23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C9959EC0-FADA-F911-4D44-98E3729E9AB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E7B2791-B2D4-DF7C-6036-E94F72C4834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9358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AC4A-A6E8-443C-908E-64160C868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25A88-E0E6-4648-9FA1-AB03F39C8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306BF-35F4-474A-875A-60277AAD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78312-2A85-484F-8857-96821D1E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1E001-E720-44AB-9DF1-0B91377F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26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0F41-C565-4B93-A3E4-95359E49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5F1E-1843-429B-9089-CBE4CA1BD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4188C-3E82-4E16-8F76-F9BBDE42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44C61-16AC-4CF5-81B1-E4CC8EF8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F849-F4DE-4948-A6BB-327D0B40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CA00-3385-4ED7-8031-8FF69D1C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AD6C7-95F7-4C1A-BC0E-38544341E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6482E-E37F-4971-876C-A25F0852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9E2ED-B499-4856-BE26-79D504FE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EB3E0-ED98-47F9-91BF-74748DDB8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26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EED4-6F99-47DA-BF52-1F8BFDA9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4461A-CE55-4210-A0E6-F26690AD3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FCCC8-5C8B-4FFC-8F2A-90C3159AE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5ED64-389F-45D7-8D2A-9CF573BF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99395-0A18-4AD9-B70E-568FAE8FF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A643B-D96A-4C44-8511-D151BA9F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55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6BFF-F0E0-491D-9725-F1F28358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E0669-AE90-44A1-884C-FE382E9E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0B8D8-061A-4887-8B42-26B0034F7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24CC7-E157-4D08-8F89-FED47460E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422368-0034-4A0C-9629-BDBAF2007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4D5FA-4F4B-47D7-A93C-1903E74C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81EF22-39C8-45FA-8951-948AEC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238B97-A5B9-45B3-8487-4EF931F4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70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3045-4081-478A-B8F4-7F6DC1D0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1B7CE-D998-4633-B95A-98F0FC7B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3CD33-59C0-4348-8485-C155318A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91F21-E875-4137-8D6D-AABFE585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3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64EAF9-91EA-4EB3-8B7E-B753A1DE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32430-2F5D-4C2B-8657-D9A8E012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595EE-3132-4809-89F9-E87D44DC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4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9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3F12-D766-46C1-A3CA-A8E9F68E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4941-513C-4D02-BA9C-327E8EC3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7D3CC-A16F-4523-845C-A2D699A31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F1B47-6329-4645-9E9E-EC706026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CE15D-3887-4DE8-8725-892168B5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5AF20-A714-4006-B24A-999C231D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88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9712-AA68-4738-BC57-716195C5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29B230-291E-4E2E-BD40-79C8FFDDC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A4FCE-5416-4F65-9EF5-778FB349B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7BDF1-0FD4-40C6-893E-C3CBBD3CA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0D352-C67B-4D8C-AB95-FCA1D226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365C6-3F66-41FD-8C47-B7ECB179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00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A676-F7CF-4350-B050-FA0D936C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AAE8D-BCEB-468F-8F18-0FF518A92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5C1EB-D011-49F8-8778-E339F651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D07C1-FA88-4554-8D80-77FCF61D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923F8-0451-47F3-9D7E-AD1A2B4C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80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9E70D-E1A8-42CC-9906-D20551BE6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AF9DF-54A9-4A09-A16C-0EBC15D14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C6ED-78BF-470E-A9CB-210E6470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E951B-D499-42DF-8AEF-E21E8AD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62864-B4AA-4F1B-B260-3DCCB3EE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02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 1 1">
  <p:cSld name="Blank 3 1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5" name="Google Shape;145;p42"/>
          <p:cNvSpPr txBox="1">
            <a:spLocks noGrp="1"/>
          </p:cNvSpPr>
          <p:nvPr>
            <p:ph type="title"/>
          </p:nvPr>
        </p:nvSpPr>
        <p:spPr>
          <a:xfrm>
            <a:off x="201325" y="2576400"/>
            <a:ext cx="2638800" cy="1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0" i="0">
                <a:solidFill>
                  <a:srgbClr val="4D4D4E"/>
                </a:solidFill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37358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4" preserve="1">
  <p:cSld name="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D140B6-AD2C-4314-0F90-14E136BEC7B4}"/>
              </a:ext>
            </a:extLst>
          </p:cNvPr>
          <p:cNvSpPr/>
          <p:nvPr userDrawn="1"/>
        </p:nvSpPr>
        <p:spPr>
          <a:xfrm>
            <a:off x="0" y="0"/>
            <a:ext cx="9144000" cy="1050224"/>
          </a:xfrm>
          <a:prstGeom prst="rect">
            <a:avLst/>
          </a:prstGeom>
          <a:solidFill>
            <a:srgbClr val="030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04B077F-1BF8-318E-BF9A-F71100517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6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4" preserve="1">
  <p:cSld name="1_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FE9CC7-3003-F05B-39EE-F0E2B2E24803}"/>
              </a:ext>
            </a:extLst>
          </p:cNvPr>
          <p:cNvSpPr/>
          <p:nvPr userDrawn="1"/>
        </p:nvSpPr>
        <p:spPr>
          <a:xfrm>
            <a:off x="0" y="-1"/>
            <a:ext cx="9144000" cy="1050224"/>
          </a:xfrm>
          <a:prstGeom prst="rect">
            <a:avLst/>
          </a:prstGeom>
          <a:solidFill>
            <a:srgbClr val="82C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B1F6A8F-9829-A688-9C0E-920852AFD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5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4" preserve="1">
  <p:cSld name="1_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0A0D18-1513-8EA7-B3FF-9DEA1BB304D8}"/>
              </a:ext>
            </a:extLst>
          </p:cNvPr>
          <p:cNvSpPr/>
          <p:nvPr userDrawn="1"/>
        </p:nvSpPr>
        <p:spPr>
          <a:xfrm>
            <a:off x="0" y="-1"/>
            <a:ext cx="9144000" cy="1050224"/>
          </a:xfrm>
          <a:prstGeom prst="rect">
            <a:avLst/>
          </a:prstGeom>
          <a:solidFill>
            <a:srgbClr val="52B5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4CD1691-3E39-0646-9A8E-4AD234BD9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4" preserve="1">
  <p:cSld name="1_Custom Layout 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0A0D18-1513-8EA7-B3FF-9DEA1BB304D8}"/>
              </a:ext>
            </a:extLst>
          </p:cNvPr>
          <p:cNvSpPr/>
          <p:nvPr userDrawn="1"/>
        </p:nvSpPr>
        <p:spPr>
          <a:xfrm>
            <a:off x="0" y="-1"/>
            <a:ext cx="9144000" cy="1050224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latin typeface="Avenir Next LT Pro" panose="020B0504020202020204" pitchFamily="34" charset="77"/>
              </a:rPr>
              <a:t> 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4CD1691-3E39-0646-9A8E-4AD234BD9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992" y="131168"/>
            <a:ext cx="959667" cy="7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42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253E8-95C1-CF02-91F7-E69F6AE03892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0D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E7963-CA90-D7A4-4DA5-37F68249674D}"/>
              </a:ext>
            </a:extLst>
          </p:cNvPr>
          <p:cNvGrpSpPr/>
          <p:nvPr userDrawn="1"/>
        </p:nvGrpSpPr>
        <p:grpSpPr>
          <a:xfrm rot="5400000">
            <a:off x="-3542300" y="2462382"/>
            <a:ext cx="8065172" cy="1933234"/>
            <a:chOff x="51884" y="4057649"/>
            <a:chExt cx="8761983" cy="28003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546020-DC18-31F7-615E-E2D360565C4C}"/>
                </a:ext>
              </a:extLst>
            </p:cNvPr>
            <p:cNvSpPr/>
            <p:nvPr/>
          </p:nvSpPr>
          <p:spPr>
            <a:xfrm>
              <a:off x="6013520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5C1D02-7082-5250-4C30-0D0E623AA057}"/>
                </a:ext>
              </a:extLst>
            </p:cNvPr>
            <p:cNvSpPr/>
            <p:nvPr/>
          </p:nvSpPr>
          <p:spPr>
            <a:xfrm>
              <a:off x="3032702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A21D06-8703-C6D2-6777-9702EBE1C5C5}"/>
                </a:ext>
              </a:extLst>
            </p:cNvPr>
            <p:cNvSpPr/>
            <p:nvPr/>
          </p:nvSpPr>
          <p:spPr>
            <a:xfrm>
              <a:off x="51884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59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31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253E8-95C1-CF02-91F7-E69F6AE03892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E7963-CA90-D7A4-4DA5-37F68249674D}"/>
              </a:ext>
            </a:extLst>
          </p:cNvPr>
          <p:cNvGrpSpPr/>
          <p:nvPr userDrawn="1"/>
        </p:nvGrpSpPr>
        <p:grpSpPr>
          <a:xfrm rot="5400000">
            <a:off x="-3542300" y="2462382"/>
            <a:ext cx="8065172" cy="1933234"/>
            <a:chOff x="51884" y="4057649"/>
            <a:chExt cx="8761983" cy="28003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546020-DC18-31F7-615E-E2D360565C4C}"/>
                </a:ext>
              </a:extLst>
            </p:cNvPr>
            <p:cNvSpPr/>
            <p:nvPr/>
          </p:nvSpPr>
          <p:spPr>
            <a:xfrm>
              <a:off x="6013520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5C1D02-7082-5250-4C30-0D0E623AA057}"/>
                </a:ext>
              </a:extLst>
            </p:cNvPr>
            <p:cNvSpPr/>
            <p:nvPr/>
          </p:nvSpPr>
          <p:spPr>
            <a:xfrm>
              <a:off x="3032702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A21D06-8703-C6D2-6777-9702EBE1C5C5}"/>
                </a:ext>
              </a:extLst>
            </p:cNvPr>
            <p:cNvSpPr/>
            <p:nvPr/>
          </p:nvSpPr>
          <p:spPr>
            <a:xfrm>
              <a:off x="51884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F6A71E-C046-244D-926E-1BDB62E741D6}"/>
              </a:ext>
            </a:extLst>
          </p:cNvPr>
          <p:cNvSpPr/>
          <p:nvPr userDrawn="1"/>
        </p:nvSpPr>
        <p:spPr>
          <a:xfrm>
            <a:off x="221710" y="258559"/>
            <a:ext cx="8700580" cy="634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8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253E8-95C1-CF02-91F7-E69F6AE03892}"/>
              </a:ext>
            </a:extLst>
          </p:cNvPr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A2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E7963-CA90-D7A4-4DA5-37F68249674D}"/>
              </a:ext>
            </a:extLst>
          </p:cNvPr>
          <p:cNvGrpSpPr/>
          <p:nvPr userDrawn="1"/>
        </p:nvGrpSpPr>
        <p:grpSpPr>
          <a:xfrm rot="5400000">
            <a:off x="-3542300" y="2462382"/>
            <a:ext cx="8065172" cy="1933234"/>
            <a:chOff x="51884" y="4057649"/>
            <a:chExt cx="8761983" cy="28003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546020-DC18-31F7-615E-E2D360565C4C}"/>
                </a:ext>
              </a:extLst>
            </p:cNvPr>
            <p:cNvSpPr/>
            <p:nvPr/>
          </p:nvSpPr>
          <p:spPr>
            <a:xfrm>
              <a:off x="6013520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5C1D02-7082-5250-4C30-0D0E623AA057}"/>
                </a:ext>
              </a:extLst>
            </p:cNvPr>
            <p:cNvSpPr/>
            <p:nvPr/>
          </p:nvSpPr>
          <p:spPr>
            <a:xfrm>
              <a:off x="3032702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A21D06-8703-C6D2-6777-9702EBE1C5C5}"/>
                </a:ext>
              </a:extLst>
            </p:cNvPr>
            <p:cNvSpPr/>
            <p:nvPr/>
          </p:nvSpPr>
          <p:spPr>
            <a:xfrm>
              <a:off x="51884" y="4057649"/>
              <a:ext cx="2800347" cy="280034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Avenir Next LT Pro" panose="020B0504020202020204" pitchFamily="34" charset="77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F6A71E-C046-244D-926E-1BDB62E741D6}"/>
              </a:ext>
            </a:extLst>
          </p:cNvPr>
          <p:cNvSpPr/>
          <p:nvPr userDrawn="1"/>
        </p:nvSpPr>
        <p:spPr>
          <a:xfrm>
            <a:off x="221710" y="258559"/>
            <a:ext cx="8700580" cy="634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659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7FA47B-ACB8-392E-A4FD-7D2BDAEA81EB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2521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23905E-2A98-01B9-0539-3F42A4E530A1}"/>
              </a:ext>
            </a:extLst>
          </p:cNvPr>
          <p:cNvSpPr/>
          <p:nvPr userDrawn="1"/>
        </p:nvSpPr>
        <p:spPr>
          <a:xfrm>
            <a:off x="170602" y="5165335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B3CF85-3F55-5D5A-56D7-D92D261FBE86}"/>
              </a:ext>
            </a:extLst>
          </p:cNvPr>
          <p:cNvSpPr/>
          <p:nvPr userDrawn="1"/>
        </p:nvSpPr>
        <p:spPr>
          <a:xfrm>
            <a:off x="170602" y="-1259956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107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7FA47B-ACB8-392E-A4FD-7D2BDAEA81EB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23905E-2A98-01B9-0539-3F42A4E530A1}"/>
              </a:ext>
            </a:extLst>
          </p:cNvPr>
          <p:cNvSpPr/>
          <p:nvPr userDrawn="1"/>
        </p:nvSpPr>
        <p:spPr>
          <a:xfrm>
            <a:off x="170602" y="5165335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B3CF85-3F55-5D5A-56D7-D92D261FBE86}"/>
              </a:ext>
            </a:extLst>
          </p:cNvPr>
          <p:cNvSpPr/>
          <p:nvPr userDrawn="1"/>
        </p:nvSpPr>
        <p:spPr>
          <a:xfrm>
            <a:off x="170602" y="-1259956"/>
            <a:ext cx="2346184" cy="312824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9478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82E2A-FBEB-6AB3-6B10-D33E59172D7C}"/>
              </a:ext>
            </a:extLst>
          </p:cNvPr>
          <p:cNvSpPr/>
          <p:nvPr userDrawn="1"/>
        </p:nvSpPr>
        <p:spPr>
          <a:xfrm>
            <a:off x="0" y="0"/>
            <a:ext cx="9152572" cy="6865256"/>
          </a:xfrm>
          <a:prstGeom prst="rect">
            <a:avLst/>
          </a:prstGeom>
          <a:solidFill>
            <a:srgbClr val="F266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latin typeface="Avenir Next LT Pro" panose="020B0504020202020204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9076B-EF12-E075-EAC2-71B5B73E240E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F787BA-CA95-1A4B-1A19-F4CC1118D646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42DD98-510B-0110-4385-09C128F4D4E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46F1267-51CB-05A2-D040-C5FC1F83318F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608D94-0EA3-1C13-4DB4-3A4D8586A5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F175C21-36DF-42B6-1699-F254355D87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6EC66F1-4511-4823-E18E-2681FBB0B8D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247E9B1-737C-C55F-9E69-E064D43097AB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96B4F19-4354-3318-5119-59D854EE06E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EDCA94B-2B93-4365-A935-BE9EE2622AC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D62F9F49-1975-61AB-91D6-C2E96C8C6BD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5DB6D49-C278-02E5-A63B-C00C7D5BD76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774E8C-FC5A-0C6E-3407-5B2B9E99645E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A2438B2-C587-D5EF-EC7F-CEADA67EFEE7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94D648C-363E-6231-2A9F-9AA30A0B30A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6225A42-675D-72AB-F68A-B84ECB363D50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77E76F3-B440-AAFE-3F1F-2847D051C08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0D3A7FB-3797-A9AA-6260-58B6C165C927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33275DF-2CB5-8CC7-B1D5-39995D9F170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F97EF2D-7DFC-C754-2828-3C751101246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FC58CF87-FE02-0FF5-4445-EF82068EB3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544A486-CB09-1522-EA8A-6BA165274FED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317710-D50D-EB49-B68C-050A81DB4619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0EE4A20-562C-7D31-4FB3-832DB77765D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146E826-92DD-86A1-33F5-008AB5BE09F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0EBFB46-19A3-9BCC-029C-7CB8AF90A6B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0A4E60BE-562C-3A9F-39CA-3FB9484E2AF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E354D78-8EF2-FCAD-B38B-8BFBBE048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C0A603E-3E83-332D-6A33-4EE4E72358CF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CE73B6B-64BE-4538-7EB9-68172D2B1BE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C8B7AF-F4AA-BB1B-C74A-54440FD6EF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64B3785-3F53-EC32-E781-2B5D7E525F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8A9D31DC-54B3-6AD8-6B14-55830C9BF49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822F45-7173-4C0B-D623-52A6B66AEE4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82CEE26-4008-70A2-C69D-0255D274070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B1F9013-D858-D45B-7199-38591B66175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ECB0E5C-B7E4-FE04-B9D2-AC8B8D8AD5E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4A870DD-4718-557A-D4B0-4E3C684BBB4E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3732096-A048-BF9C-2709-EC64A367CFC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8CFC9FBE-0E07-5531-89A2-5C798792A2F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63A5E05-ED29-2502-9E44-82AEE3A9C2B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F88C2B0-8944-FDA1-D38B-BDC3C07FB9B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1DD4583-9303-BB41-DBF7-3B961C729A8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F1040-D690-35D0-4252-B3F18FF9BF10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7730120-91EB-D389-EE4D-C91BEA3ED8C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D90C0E3-E351-3958-39E7-470D6422E87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4934E58-3F94-F5AC-61C3-ED739840643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44913A-F160-70E5-A502-77DB8A97B62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914ACE9E-5DC8-E2DE-1CD3-6EA84D9B6D8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D2FA4E9-CA1B-CB92-04B1-05E4C8F8C3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B1F08A3-7B1B-8481-CBC2-6F30C584B3B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32F956E-13E7-9A1C-4B5D-D6DF8906801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FDCA9F4-AD22-0333-699F-A883043080C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A8069C1-D627-4A49-9902-DC499D50447F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A7400D-FDFD-ED81-B27C-5635E55001D7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E666F2A-66DC-5598-F3DC-C0A59F3E4A1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8572D81-51B5-9BCF-B186-B646603C9E1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C372E89-FEE7-662D-E0AA-279312E98117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0BE52-F47E-1BC8-7448-2E8807FA91B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F8040E5-92C2-D8A6-1D3E-576A7DCC3E60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0FAC165-D1B6-5203-AECD-8176144D7B5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2A189CF-5E39-45B5-CE44-935A2900A92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4D48293-8EC6-8C18-D31E-3A03251FF3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7C38BC7-46A2-3972-9A1E-24F36CDC189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56E445-04BF-26BC-4A78-11E2FA676336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18446D8-DD5F-AA79-C80C-7125BB22D31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7CFD343-97C9-50A8-7145-381771F0B43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D3235BD-814C-54B4-5D46-9C0092357BE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833905F-7CAA-E231-A403-278E097C79F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13164C1-BDBF-F615-B920-8E345F6A210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4E9AC07-46B9-2D29-C584-F0E07680C6AE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4AD8C3C-E5B5-D593-7C12-A2A5E18B234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F82A02C-AC7C-08FE-976A-A8B7005DA11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2130CD-1992-EB35-B826-A8A6858F16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BE97C3D-A3D9-1437-9397-3C19BD8D7AD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3D6E506-CD29-389B-C4D4-3621DE78B094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ACF1DC-923A-7D6E-9BF9-1344E98FA54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C5DE40C-AC1B-EF0F-85EA-EA5A045A2A0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1ABBC8D-32F1-4CDD-CF39-C9ACD84BE9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53AFF1B-26B2-7136-698A-0621C1A4E02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528A3F3-2204-49BF-B29F-2325FC3F919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255D1FA-2250-8154-2453-386F0773EC4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E770FF3-CF56-55E8-EEA5-F8BD565EEFBC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0E46B7F-B3FF-E96E-0ECF-A0F5C8C6E73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0C012EC-3446-BBB1-7D5A-01E0DC4C41B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56ECC0-B922-CA4F-C7A0-FACE2ABEED89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334F48-3041-47D6-98C8-8772631DAC9E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5376C7A-16D6-ADA2-D4C7-0A217CCF62D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1738E40-FE3C-3729-7E5C-1813BDC8F2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BDB852-240C-02E6-4096-C70EF97815E0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5AB47DC-DBFB-3BB3-2EDA-C1E914A122F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D03C7F5-29B6-A236-C8D1-DAC84C84F33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20996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82E2A-FBEB-6AB3-6B10-D33E59172D7C}"/>
              </a:ext>
            </a:extLst>
          </p:cNvPr>
          <p:cNvSpPr/>
          <p:nvPr userDrawn="1"/>
        </p:nvSpPr>
        <p:spPr>
          <a:xfrm>
            <a:off x="0" y="0"/>
            <a:ext cx="9152572" cy="6865256"/>
          </a:xfrm>
          <a:prstGeom prst="rect">
            <a:avLst/>
          </a:prstGeom>
          <a:solidFill>
            <a:srgbClr val="030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latin typeface="Avenir Next LT Pro" panose="020B0504020202020204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9076B-EF12-E075-EAC2-71B5B73E240E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F787BA-CA95-1A4B-1A19-F4CC1118D646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42DD98-510B-0110-4385-09C128F4D4E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46F1267-51CB-05A2-D040-C5FC1F83318F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608D94-0EA3-1C13-4DB4-3A4D8586A5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F175C21-36DF-42B6-1699-F254355D87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6EC66F1-4511-4823-E18E-2681FBB0B8D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247E9B1-737C-C55F-9E69-E064D43097AB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96B4F19-4354-3318-5119-59D854EE06E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EDCA94B-2B93-4365-A935-BE9EE2622AC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D62F9F49-1975-61AB-91D6-C2E96C8C6BD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5DB6D49-C278-02E5-A63B-C00C7D5BD76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774E8C-FC5A-0C6E-3407-5B2B9E99645E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A2438B2-C587-D5EF-EC7F-CEADA67EFEE7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94D648C-363E-6231-2A9F-9AA30A0B30A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6225A42-675D-72AB-F68A-B84ECB363D50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77E76F3-B440-AAFE-3F1F-2847D051C08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0D3A7FB-3797-A9AA-6260-58B6C165C927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33275DF-2CB5-8CC7-B1D5-39995D9F170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F97EF2D-7DFC-C754-2828-3C751101246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FC58CF87-FE02-0FF5-4445-EF82068EB3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544A486-CB09-1522-EA8A-6BA165274FED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317710-D50D-EB49-B68C-050A81DB4619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0EE4A20-562C-7D31-4FB3-832DB77765D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146E826-92DD-86A1-33F5-008AB5BE09F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0EBFB46-19A3-9BCC-029C-7CB8AF90A6B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0A4E60BE-562C-3A9F-39CA-3FB9484E2AF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E354D78-8EF2-FCAD-B38B-8BFBBE048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C0A603E-3E83-332D-6A33-4EE4E72358CF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CE73B6B-64BE-4538-7EB9-68172D2B1BE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C8B7AF-F4AA-BB1B-C74A-54440FD6EF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64B3785-3F53-EC32-E781-2B5D7E525F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8A9D31DC-54B3-6AD8-6B14-55830C9BF49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822F45-7173-4C0B-D623-52A6B66AEE4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82CEE26-4008-70A2-C69D-0255D274070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B1F9013-D858-D45B-7199-38591B66175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ECB0E5C-B7E4-FE04-B9D2-AC8B8D8AD5E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4A870DD-4718-557A-D4B0-4E3C684BBB4E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3732096-A048-BF9C-2709-EC64A367CFC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8CFC9FBE-0E07-5531-89A2-5C798792A2F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63A5E05-ED29-2502-9E44-82AEE3A9C2B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F88C2B0-8944-FDA1-D38B-BDC3C07FB9B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1DD4583-9303-BB41-DBF7-3B961C729A8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F1040-D690-35D0-4252-B3F18FF9BF10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7730120-91EB-D389-EE4D-C91BEA3ED8C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D90C0E3-E351-3958-39E7-470D6422E872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4934E58-3F94-F5AC-61C3-ED7398406436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44913A-F160-70E5-A502-77DB8A97B62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914ACE9E-5DC8-E2DE-1CD3-6EA84D9B6D8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D2FA4E9-CA1B-CB92-04B1-05E4C8F8C3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B1F08A3-7B1B-8481-CBC2-6F30C584B3B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32F956E-13E7-9A1C-4B5D-D6DF8906801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FDCA9F4-AD22-0333-699F-A883043080CB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A8069C1-D627-4A49-9902-DC499D50447F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A7400D-FDFD-ED81-B27C-5635E55001D7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E666F2A-66DC-5598-F3DC-C0A59F3E4A1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8572D81-51B5-9BCF-B186-B646603C9E1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C372E89-FEE7-662D-E0AA-279312E98117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0BE52-F47E-1BC8-7448-2E8807FA91B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F8040E5-92C2-D8A6-1D3E-576A7DCC3E60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0FAC165-D1B6-5203-AECD-8176144D7B5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2A189CF-5E39-45B5-CE44-935A2900A92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4D48293-8EC6-8C18-D31E-3A03251FF3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7C38BC7-46A2-3972-9A1E-24F36CDC189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56E445-04BF-26BC-4A78-11E2FA676336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18446D8-DD5F-AA79-C80C-7125BB22D31F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7CFD343-97C9-50A8-7145-381771F0B43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D3235BD-814C-54B4-5D46-9C0092357BE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833905F-7CAA-E231-A403-278E097C79F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13164C1-BDBF-F615-B920-8E345F6A210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4E9AC07-46B9-2D29-C584-F0E07680C6AE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4AD8C3C-E5B5-D593-7C12-A2A5E18B234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F82A02C-AC7C-08FE-976A-A8B7005DA11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2130CD-1992-EB35-B826-A8A6858F16B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BE97C3D-A3D9-1437-9397-3C19BD8D7AD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3D6E506-CD29-389B-C4D4-3621DE78B094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ACF1DC-923A-7D6E-9BF9-1344E98FA54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C5DE40C-AC1B-EF0F-85EA-EA5A045A2A08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1ABBC8D-32F1-4CDD-CF39-C9ACD84BE9F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53AFF1B-26B2-7136-698A-0621C1A4E02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528A3F3-2204-49BF-B29F-2325FC3F9196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255D1FA-2250-8154-2453-386F0773EC4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E770FF3-CF56-55E8-EEA5-F8BD565EEFBC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0E46B7F-B3FF-E96E-0ECF-A0F5C8C6E739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0C012EC-3446-BBB1-7D5A-01E0DC4C41B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56ECC0-B922-CA4F-C7A0-FACE2ABEED89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334F48-3041-47D6-98C8-8772631DAC9E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5376C7A-16D6-ADA2-D4C7-0A217CCF62D1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1738E40-FE3C-3729-7E5C-1813BDC8F2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BDB852-240C-02E6-4096-C70EF97815E0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5AB47DC-DBFB-3BB3-2EDA-C1E914A122FD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D03C7F5-29B6-A236-C8D1-DAC84C84F33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9734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9" preserve="1">
  <p:cSld name="1_Custom Layout 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57CDD4-9170-CA60-EF8C-62896AEE8887}"/>
              </a:ext>
            </a:extLst>
          </p:cNvPr>
          <p:cNvSpPr/>
          <p:nvPr userDrawn="1"/>
        </p:nvSpPr>
        <p:spPr>
          <a:xfrm>
            <a:off x="-8572" y="0"/>
            <a:ext cx="9152572" cy="6882101"/>
          </a:xfrm>
          <a:prstGeom prst="rect">
            <a:avLst/>
          </a:prstGeom>
          <a:solidFill>
            <a:srgbClr val="52B5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1" i="0">
              <a:solidFill>
                <a:srgbClr val="52B5CC"/>
              </a:solidFill>
              <a:latin typeface="Avenir Next LT Pro" panose="020B0504020202020204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6929E3-1C14-3B40-574D-DB7FF17AD2C3}"/>
              </a:ext>
            </a:extLst>
          </p:cNvPr>
          <p:cNvGrpSpPr/>
          <p:nvPr userDrawn="1"/>
        </p:nvGrpSpPr>
        <p:grpSpPr>
          <a:xfrm>
            <a:off x="852363" y="86352"/>
            <a:ext cx="1164175" cy="6693205"/>
            <a:chOff x="425315" y="72198"/>
            <a:chExt cx="1142405" cy="4927377"/>
          </a:xfrm>
          <a:solidFill>
            <a:srgbClr val="FFFFFF">
              <a:alpha val="14902"/>
            </a:srgb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C5CECA-F5FA-03E9-72F5-6960E3A32DDE}"/>
                </a:ext>
              </a:extLst>
            </p:cNvPr>
            <p:cNvGrpSpPr/>
            <p:nvPr/>
          </p:nvGrpSpPr>
          <p:grpSpPr>
            <a:xfrm>
              <a:off x="425315" y="72198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A21B7AB8-EFB7-27BD-B4F0-82A3B45FBC3E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E3A15AF8-EC38-AB5B-44A0-20455D42CAA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B555D690-27B3-D300-0FAA-45BE0E6B322D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F20EDFDF-8F6C-EAC1-AAF8-BCCCC87FA75F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F80A3560-7984-8B75-FC2C-4DDE35A0644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052403CC-5074-7F64-AB1A-8405E61C10FA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728D8593-94FC-CCED-280F-922793FC31D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2AD93033-5929-C5D3-58E4-54E514BBAC4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B284E356-DCE1-273A-5BED-31BA5DD89764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FBE92E43-4DE4-3ACE-71F5-B9E1C8DDD15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ED1E1F1F-01CB-600D-242D-64F2DC692DCC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FA2085B0-494C-6BAA-8083-897022A50505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C870075C-B649-47E8-1357-1983EEDCAFE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7B1E3AF2-58FC-C92C-BF3A-3B2F79E65B3F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74CF958-37B3-D93A-0BE2-CC75A776936B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FF46E07C-76E4-7FC9-53A2-009EBF4BAD88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6D77A23E-CBD6-B1A7-DF62-1D59D72393F8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FC2AE9DE-9848-3616-EAF6-39AD3E079B4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45DFBEA1-1045-FAFD-3470-AACF76E363C5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3F14DD18-318C-CAD7-7D42-14FE5810E91A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01580C8-90DE-9CE8-68E7-159E8D493B1F}"/>
                </a:ext>
              </a:extLst>
            </p:cNvPr>
            <p:cNvGrpSpPr/>
            <p:nvPr/>
          </p:nvGrpSpPr>
          <p:grpSpPr>
            <a:xfrm>
              <a:off x="436200" y="1247855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17808BD-8173-3751-80AB-62B5E9C1F6E0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2D388927-9428-9945-B62F-F644CAD19864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73C0A98-2766-9286-AACF-95FE1F4DB7F1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B1626C1-45D8-476E-8CC0-C522AE615A44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18208AE1-59CC-D399-FA81-E96BA385030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402072C-735E-49B1-D0CE-57AC880313DC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2EFDE3DC-9B62-0049-92E0-25763C6BD19E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8A38ABD-D7B6-6ECE-75FF-D28B4F3306D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F44710D8-816D-88C2-0C98-038696F5317D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96AE6724-0285-4374-5C5F-F6DBAD6AA77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429A480-FC15-9336-EA81-C5CD9D333AD9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5C6C1017-EB1A-7BF6-1B52-9BBF63C388F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135606BF-A98A-5875-5E18-E68E00C2838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026A226E-9942-BFDC-B13C-FFF9E9113E9E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D9376CB0-777F-3997-C2BA-853CC4ABCF8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9B4F7E75-CDF7-FFAA-6434-7C1C66319A02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C3A3ABFB-AE44-9376-D597-0576B36A44C0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E44BA868-3B9F-5EB5-4F21-9177A8871D1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8FEAF0A5-A1CF-E6CF-8478-1E3915C351BC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26B0EBF3-C34C-C9B4-3A5F-7486B0938ED6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4BBD9E5-9AEB-465D-AEE6-EF3FCC49A551}"/>
                </a:ext>
              </a:extLst>
            </p:cNvPr>
            <p:cNvGrpSpPr/>
            <p:nvPr/>
          </p:nvGrpSpPr>
          <p:grpSpPr>
            <a:xfrm>
              <a:off x="436201" y="2412627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4A297121-3CF6-9D9D-E6D3-3A4E303B11C7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6154D26-6535-342D-5FA8-E03A108412C6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42F96CA5-5746-F070-4459-1A42FAB1EB2F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CB8815B2-1BEF-222C-9F83-BDA886DF7942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47DE3365-A1AC-F126-F65D-B790DBD78F7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F3E230E0-4C65-E67F-4F0A-A9C1E83CA50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FBB1CF1A-C00A-039C-846F-7B5E4203E06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C28DA159-D234-23D4-8D87-1958E78D9277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02837F77-4438-F512-1A9E-A3D8BDB954D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C25EBDEC-2C61-4626-FE35-FA35C13E4C20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FF3757D-53C3-31CC-6F77-DA44B64737E3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47518860-A48D-896E-DC1C-9A46C593D23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FE47933E-96B2-939A-68F5-F5A65DC6AC93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E7AFA8E-8289-18BD-E6ED-DC7F4B7E13B3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4D1DFB82-5AF8-D13D-CB33-1D26FDC39C8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FEF8F11-A957-DCC0-7078-E72C0192D06F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D5A2F0DF-89B8-48C5-C38B-0913B6B041C3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56CC10CF-CE20-34F4-D7EB-F5717D2A2BA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2E6FCBA4-D474-CF5D-C27C-5FB283F45976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8EF8E6C1-A98B-055B-C460-8ADC5BC977A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8C775E2-6717-CDFA-A071-13DB3E6D1D28}"/>
                </a:ext>
              </a:extLst>
            </p:cNvPr>
            <p:cNvGrpSpPr/>
            <p:nvPr/>
          </p:nvGrpSpPr>
          <p:grpSpPr>
            <a:xfrm>
              <a:off x="447086" y="3588284"/>
              <a:ext cx="1120634" cy="1123064"/>
              <a:chOff x="425315" y="72198"/>
              <a:chExt cx="1120634" cy="1123064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01197C3-3C70-6CDB-2F4B-30F57BB01EC3}"/>
                  </a:ext>
                </a:extLst>
              </p:cNvPr>
              <p:cNvGrpSpPr/>
              <p:nvPr/>
            </p:nvGrpSpPr>
            <p:grpSpPr>
              <a:xfrm>
                <a:off x="425315" y="74559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0AC0EF17-A7D5-0437-8CE2-79F94550569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3743D4D-5F66-8740-ED31-22DDF2127D72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F472541A-0A54-BE0D-634E-349D68F8D06A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E767498A-D003-744D-A276-592D5C2B1484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37F6489-2C2F-6F47-59D6-7EF2965E4570}"/>
                  </a:ext>
                </a:extLst>
              </p:cNvPr>
              <p:cNvGrpSpPr/>
              <p:nvPr/>
            </p:nvGrpSpPr>
            <p:grpSpPr>
              <a:xfrm>
                <a:off x="1005340" y="72198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CCBB93F0-AEEE-373F-843D-E40838FF649A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343D3CFE-F5C8-66C0-EFA7-798445956BE4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4E79B86B-74E8-EEFA-8E0B-95A6D2AAA83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300C4116-AFFC-B64C-244F-C2785B9C5953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567FFE6-A383-A71B-8AB7-1C4E05360B79}"/>
                  </a:ext>
                </a:extLst>
              </p:cNvPr>
              <p:cNvGrpSpPr/>
              <p:nvPr/>
            </p:nvGrpSpPr>
            <p:grpSpPr>
              <a:xfrm>
                <a:off x="436200" y="662387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FAFB83C-6E7A-5992-1211-13A71B0BD876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4C1A590-6CF0-7FF7-840C-97ED6D33FBDB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E7922ACA-DF5E-560D-39B8-F94A4F1F6B71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8FFD8ED-7450-333F-0D2B-2A482C93E147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F9069D8-2058-FBB7-D89B-ED86FC4CC0DB}"/>
                  </a:ext>
                </a:extLst>
              </p:cNvPr>
              <p:cNvGrpSpPr/>
              <p:nvPr/>
            </p:nvGrpSpPr>
            <p:grpSpPr>
              <a:xfrm>
                <a:off x="1016225" y="660026"/>
                <a:ext cx="529724" cy="532875"/>
                <a:chOff x="6388186" y="3310759"/>
                <a:chExt cx="719961" cy="734674"/>
              </a:xfrm>
              <a:grpFill/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54885E74-B27C-5EE3-2F86-CD334CD02A69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8F91EFA5-763D-8599-E349-B8A99F496F45}"/>
                    </a:ext>
                  </a:extLst>
                </p:cNvPr>
                <p:cNvSpPr/>
                <p:nvPr/>
              </p:nvSpPr>
              <p:spPr>
                <a:xfrm>
                  <a:off x="6388186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4F95B85-3DDE-6C6F-C486-688DB602DC0F}"/>
                    </a:ext>
                  </a:extLst>
                </p:cNvPr>
                <p:cNvSpPr/>
                <p:nvPr/>
              </p:nvSpPr>
              <p:spPr>
                <a:xfrm>
                  <a:off x="6786530" y="3723817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5FB63F3-1681-5253-AFA2-841E8CA05E55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8E1F5CC-4D9E-DBAF-529B-885FED630B08}"/>
                </a:ext>
              </a:extLst>
            </p:cNvPr>
            <p:cNvGrpSpPr/>
            <p:nvPr/>
          </p:nvGrpSpPr>
          <p:grpSpPr>
            <a:xfrm>
              <a:off x="447075" y="4763939"/>
              <a:ext cx="1109747" cy="235636"/>
              <a:chOff x="425304" y="72197"/>
              <a:chExt cx="1109747" cy="235636"/>
            </a:xfrm>
            <a:grpFill/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C940191-B52F-5B1E-4561-3A309A636BDB}"/>
                  </a:ext>
                </a:extLst>
              </p:cNvPr>
              <p:cNvGrpSpPr/>
              <p:nvPr/>
            </p:nvGrpSpPr>
            <p:grpSpPr>
              <a:xfrm>
                <a:off x="425304" y="74558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53B1E8F4-1275-4038-45E1-24356900214B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FA97F4B-F309-8A7E-B027-0481BCBE8AEC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1E56756-DB38-41CE-5330-96155D920A23}"/>
                  </a:ext>
                </a:extLst>
              </p:cNvPr>
              <p:cNvGrpSpPr/>
              <p:nvPr/>
            </p:nvGrpSpPr>
            <p:grpSpPr>
              <a:xfrm>
                <a:off x="1005329" y="72197"/>
                <a:ext cx="529722" cy="233275"/>
                <a:chOff x="6388187" y="3310759"/>
                <a:chExt cx="719960" cy="321616"/>
              </a:xfrm>
              <a:grpFill/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C9959EC0-FADA-F911-4D44-98E3729E9ABC}"/>
                    </a:ext>
                  </a:extLst>
                </p:cNvPr>
                <p:cNvSpPr/>
                <p:nvPr/>
              </p:nvSpPr>
              <p:spPr>
                <a:xfrm>
                  <a:off x="6388187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E7B2791-B2D4-DF7C-6036-E94F72C48342}"/>
                    </a:ext>
                  </a:extLst>
                </p:cNvPr>
                <p:cNvSpPr/>
                <p:nvPr/>
              </p:nvSpPr>
              <p:spPr>
                <a:xfrm>
                  <a:off x="6786530" y="3310759"/>
                  <a:ext cx="321617" cy="3216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800" b="1" i="0">
                    <a:latin typeface="Avenir Next LT Pro" panose="020B0504020202020204" pitchFamily="34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16834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AC4A-A6E8-443C-908E-64160C868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25A88-E0E6-4648-9FA1-AB03F39C8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306BF-35F4-474A-875A-60277AAD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78312-2A85-484F-8857-96821D1E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1E001-E720-44AB-9DF1-0B91377F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04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0F41-C565-4B93-A3E4-95359E49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5F1E-1843-429B-9089-CBE4CA1BD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4188C-3E82-4E16-8F76-F9BBDE42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44C61-16AC-4CF5-81B1-E4CC8EF8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F849-F4DE-4948-A6BB-327D0B40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734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CA00-3385-4ED7-8031-8FF69D1C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AD6C7-95F7-4C1A-BC0E-38544341E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6482E-E37F-4971-876C-A25F0852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9E2ED-B499-4856-BE26-79D504FE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EB3E0-ED98-47F9-91BF-74748DDB8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9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07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EED4-6F99-47DA-BF52-1F8BFDA9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4461A-CE55-4210-A0E6-F26690AD3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FCCC8-5C8B-4FFC-8F2A-90C3159AE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5ED64-389F-45D7-8D2A-9CF573BF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99395-0A18-4AD9-B70E-568FAE8FF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A643B-D96A-4C44-8511-D151BA9F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56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6BFF-F0E0-491D-9725-F1F28358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E0669-AE90-44A1-884C-FE382E9E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0B8D8-061A-4887-8B42-26B0034F7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24CC7-E157-4D08-8F89-FED47460E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422368-0034-4A0C-9629-BDBAF2007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4D5FA-4F4B-47D7-A93C-1903E74C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81EF22-39C8-45FA-8951-948AEC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238B97-A5B9-45B3-8487-4EF931F4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97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3045-4081-478A-B8F4-7F6DC1D0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1B7CE-D998-4633-B95A-98F0FC7B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3CD33-59C0-4348-8485-C155318A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91F21-E875-4137-8D6D-AABFE585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95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64EAF9-91EA-4EB3-8B7E-B753A1DE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32430-2F5D-4C2B-8657-D9A8E012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595EE-3132-4809-89F9-E87D44DC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53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3F12-D766-46C1-A3CA-A8E9F68E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4941-513C-4D02-BA9C-327E8EC3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7D3CC-A16F-4523-845C-A2D699A31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F1B47-6329-4645-9E9E-EC706026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CE15D-3887-4DE8-8725-892168B5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5AF20-A714-4006-B24A-999C231D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927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9712-AA68-4738-BC57-716195C5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29B230-291E-4E2E-BD40-79C8FFDDC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A4FCE-5416-4F65-9EF5-778FB349B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7BDF1-0FD4-40C6-893E-C3CBBD3CA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0D352-C67B-4D8C-AB95-FCA1D226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365C6-3F66-41FD-8C47-B7ECB179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96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A676-F7CF-4350-B050-FA0D936C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AAE8D-BCEB-468F-8F18-0FF518A92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5C1EB-D011-49F8-8778-E339F651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D07C1-FA88-4554-8D80-77FCF61D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923F8-0451-47F3-9D7E-AD1A2B4C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443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9E70D-E1A8-42CC-9906-D20551BE6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AF9DF-54A9-4A09-A16C-0EBC15D14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C6ED-78BF-470E-A9CB-210E6470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F718E4B-D7BC-4518-919D-7A152F2E915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E951B-D499-42DF-8AEF-E21E8AD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62864-B4AA-4F1B-B260-3DCCB3EE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819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 1 1">
  <p:cSld name="Blank 3 1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5" name="Google Shape;145;p42"/>
          <p:cNvSpPr txBox="1">
            <a:spLocks noGrp="1"/>
          </p:cNvSpPr>
          <p:nvPr>
            <p:ph type="title"/>
          </p:nvPr>
        </p:nvSpPr>
        <p:spPr>
          <a:xfrm>
            <a:off x="201325" y="2576400"/>
            <a:ext cx="2638800" cy="1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0" i="0">
                <a:solidFill>
                  <a:srgbClr val="4D4D4E"/>
                </a:solidFill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64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4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4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2B8D1-2EE6-4D2B-92E3-26C287898C7E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6E7E-896E-4FA5-B572-569619D81C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0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415961-BCD3-374F-9553-4B7E6B7DE64D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8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5A7FD-998A-405E-A18C-A2B4A13B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54FB5-21F1-4734-898C-7064CFB71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7DDE-5DE7-4817-994A-4E33105AD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5A7FD-998A-405E-A18C-A2B4A13B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54FB5-21F1-4734-898C-7064CFB71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7DDE-5DE7-4817-994A-4E33105AD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fld id="{02DB446F-D91F-4917-BD6C-386E44823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7294" y="1809600"/>
            <a:ext cx="7205706" cy="17543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 dirty="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Navigating the New World of Economic Development</a:t>
            </a:r>
          </a:p>
          <a:p>
            <a:r>
              <a:rPr lang="en-US" sz="3600" dirty="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4,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3432" y="693027"/>
            <a:ext cx="7043964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200" b="1" dirty="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NEBRASKA DEPARTMENT OF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138745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CD30-AC1F-DE43-11FA-0BBB77B00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DF5BD7-AEF9-AC5C-085A-888C5785D7F0}"/>
              </a:ext>
            </a:extLst>
          </p:cNvPr>
          <p:cNvSpPr txBox="1"/>
          <p:nvPr/>
        </p:nvSpPr>
        <p:spPr>
          <a:xfrm>
            <a:off x="4436595" y="4280027"/>
            <a:ext cx="2285999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4500" b="1">
                <a:solidFill>
                  <a:srgbClr val="53B5C9"/>
                </a:solidFill>
                <a:latin typeface="Walbaum Display"/>
              </a:rPr>
              <a:t>     </a:t>
            </a:r>
            <a:endParaRPr lang="en-US" sz="6000" b="1">
              <a:solidFill>
                <a:srgbClr val="53B5C9"/>
              </a:solidFill>
              <a:latin typeface="Walbaum Displa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8E8E42-5962-DF16-8F46-BEB681181A55}"/>
              </a:ext>
            </a:extLst>
          </p:cNvPr>
          <p:cNvSpPr txBox="1"/>
          <p:nvPr/>
        </p:nvSpPr>
        <p:spPr>
          <a:xfrm>
            <a:off x="3078399" y="1192805"/>
            <a:ext cx="1520711" cy="76174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457200">
              <a:defRPr/>
            </a:pPr>
            <a:r>
              <a:rPr lang="en-US" sz="4500" b="1">
                <a:solidFill>
                  <a:srgbClr val="00A1DF"/>
                </a:solidFill>
                <a:latin typeface="Walbaum Display"/>
              </a:rPr>
              <a:t>     </a:t>
            </a:r>
            <a:endParaRPr lang="en-US" sz="6000" b="1">
              <a:solidFill>
                <a:srgbClr val="53B5C9"/>
              </a:solidFill>
              <a:latin typeface="Walbaum Display" panose="02070503090703020303" pitchFamily="18" charset="0"/>
            </a:endParaRPr>
          </a:p>
        </p:txBody>
      </p:sp>
      <p:sp>
        <p:nvSpPr>
          <p:cNvPr id="8" name="Google Shape;419;p65">
            <a:extLst>
              <a:ext uri="{FF2B5EF4-FFF2-40B4-BE49-F238E27FC236}">
                <a16:creationId xmlns:a16="http://schemas.microsoft.com/office/drawing/2014/main" id="{93EF0FC5-1D11-FAA8-1798-75E04BE81EB9}"/>
              </a:ext>
            </a:extLst>
          </p:cNvPr>
          <p:cNvSpPr txBox="1">
            <a:spLocks/>
          </p:cNvSpPr>
          <p:nvPr/>
        </p:nvSpPr>
        <p:spPr>
          <a:xfrm>
            <a:off x="1127551" y="1382598"/>
            <a:ext cx="6326797" cy="23525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>
                <a:prstClr val="black"/>
              </a:buClr>
              <a:defRPr/>
            </a:pPr>
            <a:r>
              <a:rPr lang="en-US" sz="2000" b="1">
                <a:solidFill>
                  <a:srgbClr val="03045E"/>
                </a:solidFill>
                <a:latin typeface="Avenir Next LT Pro" panose="020B0504020202020204" pitchFamily="34" charset="77"/>
              </a:rPr>
              <a:t>Immersion Tour &amp; Focus Groups Overview</a:t>
            </a:r>
            <a:endParaRPr lang="en-US" sz="2000">
              <a:solidFill>
                <a:srgbClr val="03045E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9" name="Picture 8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DB2B88BD-81D5-1F5A-B639-E08B314C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3" y="1230660"/>
            <a:ext cx="537477" cy="524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F295B9-1B9A-7D13-8CCC-CBFD77B8CBDD}"/>
              </a:ext>
            </a:extLst>
          </p:cNvPr>
          <p:cNvSpPr txBox="1"/>
          <p:nvPr/>
        </p:nvSpPr>
        <p:spPr>
          <a:xfrm>
            <a:off x="829488" y="2208053"/>
            <a:ext cx="2730870" cy="11439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ts val="6000"/>
              </a:lnSpc>
            </a:pPr>
            <a:r>
              <a:rPr lang="en-US" sz="7200" b="1">
                <a:solidFill>
                  <a:srgbClr val="F26646"/>
                </a:solidFill>
                <a:latin typeface="Walbaum Display"/>
                <a:cs typeface="Segoe UI"/>
              </a:rPr>
              <a:t>33</a:t>
            </a:r>
          </a:p>
          <a:p>
            <a:pPr algn="ctr" defTabSz="457200">
              <a:lnSpc>
                <a:spcPts val="2325"/>
              </a:lnSpc>
            </a:pPr>
            <a:r>
              <a:rPr lang="en-US">
                <a:solidFill>
                  <a:srgbClr val="000000"/>
                </a:solidFill>
                <a:latin typeface="Avenir Next LT Pro"/>
                <a:cs typeface="Segoe UI"/>
              </a:rPr>
              <a:t>Focus Groups &amp; Meetings​</a:t>
            </a:r>
          </a:p>
        </p:txBody>
      </p:sp>
      <p:pic>
        <p:nvPicPr>
          <p:cNvPr id="3" name="Graphic 16" descr="Man with solid fill">
            <a:extLst>
              <a:ext uri="{FF2B5EF4-FFF2-40B4-BE49-F238E27FC236}">
                <a16:creationId xmlns:a16="http://schemas.microsoft.com/office/drawing/2014/main" id="{AE5EEEFF-A0F5-D32E-0FEF-19CC03017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524" y="2506242"/>
            <a:ext cx="825037" cy="825037"/>
          </a:xfrm>
          <a:prstGeom prst="rect">
            <a:avLst/>
          </a:prstGeom>
        </p:spPr>
      </p:pic>
      <p:pic>
        <p:nvPicPr>
          <p:cNvPr id="4" name="Graphic 17" descr="Man with solid fill">
            <a:extLst>
              <a:ext uri="{FF2B5EF4-FFF2-40B4-BE49-F238E27FC236}">
                <a16:creationId xmlns:a16="http://schemas.microsoft.com/office/drawing/2014/main" id="{A38BA9E3-D999-E0FC-FEC2-4ADB36A5D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9167" y="2506242"/>
            <a:ext cx="825037" cy="825037"/>
          </a:xfrm>
          <a:prstGeom prst="rect">
            <a:avLst/>
          </a:prstGeom>
        </p:spPr>
      </p:pic>
      <p:pic>
        <p:nvPicPr>
          <p:cNvPr id="5" name="Graphic 20" descr="Man with solid fill">
            <a:extLst>
              <a:ext uri="{FF2B5EF4-FFF2-40B4-BE49-F238E27FC236}">
                <a16:creationId xmlns:a16="http://schemas.microsoft.com/office/drawing/2014/main" id="{961B0494-0663-BA38-64E2-7A572C191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6936" y="2506241"/>
            <a:ext cx="825037" cy="825037"/>
          </a:xfrm>
          <a:prstGeom prst="rect">
            <a:avLst/>
          </a:prstGeom>
        </p:spPr>
      </p:pic>
      <p:pic>
        <p:nvPicPr>
          <p:cNvPr id="6" name="Graphic 21" descr="Man with solid fill">
            <a:extLst>
              <a:ext uri="{FF2B5EF4-FFF2-40B4-BE49-F238E27FC236}">
                <a16:creationId xmlns:a16="http://schemas.microsoft.com/office/drawing/2014/main" id="{77D490F8-C5EA-2AA2-FE20-BEE48D70D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7897" y="2516632"/>
            <a:ext cx="825037" cy="825037"/>
          </a:xfrm>
          <a:prstGeom prst="rect">
            <a:avLst/>
          </a:prstGeom>
        </p:spPr>
      </p:pic>
      <p:pic>
        <p:nvPicPr>
          <p:cNvPr id="7" name="Graphic 22" descr="Man with solid fill">
            <a:extLst>
              <a:ext uri="{FF2B5EF4-FFF2-40B4-BE49-F238E27FC236}">
                <a16:creationId xmlns:a16="http://schemas.microsoft.com/office/drawing/2014/main" id="{65F7547B-0E48-9532-72C2-2F6F77305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8564" y="2506242"/>
            <a:ext cx="825037" cy="82503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69EE5CD-5C3E-B61E-F408-35A9F07B9C7E}"/>
              </a:ext>
            </a:extLst>
          </p:cNvPr>
          <p:cNvSpPr txBox="1"/>
          <p:nvPr/>
        </p:nvSpPr>
        <p:spPr>
          <a:xfrm>
            <a:off x="4100660" y="3347661"/>
            <a:ext cx="1669019" cy="25012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defPPr>
              <a:defRPr lang="en-US"/>
            </a:defPPr>
            <a:lvl1pPr marL="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03045E"/>
                </a:solidFill>
                <a:latin typeface="Avenir Next LT Pro"/>
              </a:rPr>
              <a:t>43% Local</a:t>
            </a:r>
            <a:endParaRPr lang="en-US" sz="1000" b="1">
              <a:solidFill>
                <a:srgbClr val="03045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CFF621A-694A-3686-A0B3-B47780FC5461}"/>
              </a:ext>
            </a:extLst>
          </p:cNvPr>
          <p:cNvSpPr txBox="1"/>
          <p:nvPr/>
        </p:nvSpPr>
        <p:spPr>
          <a:xfrm>
            <a:off x="5769680" y="3341669"/>
            <a:ext cx="1164653" cy="29349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defPPr>
              <a:defRPr lang="en-US"/>
            </a:defPPr>
            <a:lvl1pPr marL="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F26646"/>
                </a:solidFill>
                <a:latin typeface="Avenir Next LT Pro"/>
              </a:rPr>
              <a:t>32% Transplant</a:t>
            </a:r>
            <a:endParaRPr lang="en-US" sz="1000" b="1">
              <a:solidFill>
                <a:srgbClr val="F2664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5625284F-E60A-234E-6630-1375B3147408}"/>
              </a:ext>
            </a:extLst>
          </p:cNvPr>
          <p:cNvSpPr txBox="1"/>
          <p:nvPr/>
        </p:nvSpPr>
        <p:spPr>
          <a:xfrm>
            <a:off x="6929379" y="3344055"/>
            <a:ext cx="1286805" cy="28070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defPPr>
              <a:defRPr lang="en-US"/>
            </a:defPPr>
            <a:lvl1pPr marL="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82C341"/>
                </a:solidFill>
                <a:latin typeface="Avenir Next LT Pro"/>
              </a:rPr>
              <a:t>25% Boomerang</a:t>
            </a:r>
            <a:endParaRPr lang="en-US" sz="1000" b="1">
              <a:solidFill>
                <a:srgbClr val="82C34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phic 33" descr="Man with solid fill">
            <a:extLst>
              <a:ext uri="{FF2B5EF4-FFF2-40B4-BE49-F238E27FC236}">
                <a16:creationId xmlns:a16="http://schemas.microsoft.com/office/drawing/2014/main" id="{E7F7B4BA-3360-E12A-B7E8-156FD62AD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2341" y="2512623"/>
            <a:ext cx="825037" cy="825037"/>
          </a:xfrm>
          <a:prstGeom prst="rect">
            <a:avLst/>
          </a:prstGeom>
        </p:spPr>
      </p:pic>
      <p:sp>
        <p:nvSpPr>
          <p:cNvPr id="16" name="TextBox 35">
            <a:extLst>
              <a:ext uri="{FF2B5EF4-FFF2-40B4-BE49-F238E27FC236}">
                <a16:creationId xmlns:a16="http://schemas.microsoft.com/office/drawing/2014/main" id="{71A0AE33-2E61-BBE1-122E-920DD5E5490D}"/>
              </a:ext>
            </a:extLst>
          </p:cNvPr>
          <p:cNvSpPr txBox="1"/>
          <p:nvPr/>
        </p:nvSpPr>
        <p:spPr>
          <a:xfrm>
            <a:off x="4100660" y="1949580"/>
            <a:ext cx="411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3045E"/>
                </a:solidFill>
                <a:latin typeface="Walbaum Display" panose="02070503090703020303" pitchFamily="18" charset="0"/>
              </a:rPr>
              <a:t>Representing</a:t>
            </a:r>
          </a:p>
        </p:txBody>
      </p:sp>
      <p:pic>
        <p:nvPicPr>
          <p:cNvPr id="17" name="Graphic 15" descr="Man with solid fill">
            <a:extLst>
              <a:ext uri="{FF2B5EF4-FFF2-40B4-BE49-F238E27FC236}">
                <a16:creationId xmlns:a16="http://schemas.microsoft.com/office/drawing/2014/main" id="{10902259-2458-C3FA-D1C5-2AE637838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7987" y="2507172"/>
            <a:ext cx="825037" cy="825037"/>
          </a:xfrm>
          <a:prstGeom prst="rect">
            <a:avLst/>
          </a:prstGeom>
        </p:spPr>
      </p:pic>
      <p:pic>
        <p:nvPicPr>
          <p:cNvPr id="20" name="Graphic 33" descr="Man with solid fill">
            <a:extLst>
              <a:ext uri="{FF2B5EF4-FFF2-40B4-BE49-F238E27FC236}">
                <a16:creationId xmlns:a16="http://schemas.microsoft.com/office/drawing/2014/main" id="{B0F1F416-883F-57A1-BA85-C4F0095D72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8643" y="2512623"/>
            <a:ext cx="825037" cy="825037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B7B051E2-784D-9EB4-C9D0-BFB46AC26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6525" y="2509187"/>
            <a:ext cx="825037" cy="8250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BF0315-4D98-5CB7-3DC5-4500E152E82B}"/>
              </a:ext>
            </a:extLst>
          </p:cNvPr>
          <p:cNvSpPr txBox="1"/>
          <p:nvPr/>
        </p:nvSpPr>
        <p:spPr>
          <a:xfrm>
            <a:off x="918269" y="4282548"/>
            <a:ext cx="2680854" cy="10080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ts val="5100"/>
              </a:lnSpc>
            </a:pPr>
            <a:r>
              <a:rPr lang="en-US" sz="7200" b="1">
                <a:solidFill>
                  <a:srgbClr val="F26646"/>
                </a:solidFill>
                <a:latin typeface="Walbaum Display"/>
                <a:cs typeface="Segoe UI"/>
              </a:rPr>
              <a:t>25</a:t>
            </a:r>
          </a:p>
          <a:p>
            <a:pPr algn="ctr" defTabSz="457200">
              <a:lnSpc>
                <a:spcPts val="1976"/>
              </a:lnSpc>
            </a:pPr>
            <a:r>
              <a:rPr lang="en-US">
                <a:solidFill>
                  <a:srgbClr val="000000"/>
                </a:solidFill>
                <a:latin typeface="Avenir Next LT Pro"/>
                <a:cs typeface="Segoe UI"/>
              </a:rPr>
              <a:t>Communities Visited</a:t>
            </a:r>
            <a:endParaRPr lang="en-US">
              <a:solidFill>
                <a:srgbClr val="000000"/>
              </a:solidFill>
              <a:latin typeface="Aptos" panose="02110004020202020204"/>
            </a:endParaRPr>
          </a:p>
        </p:txBody>
      </p:sp>
      <p:pic>
        <p:nvPicPr>
          <p:cNvPr id="19" name="Graphic 33" descr="Man with solid fill">
            <a:extLst>
              <a:ext uri="{FF2B5EF4-FFF2-40B4-BE49-F238E27FC236}">
                <a16:creationId xmlns:a16="http://schemas.microsoft.com/office/drawing/2014/main" id="{E0431EDC-2728-8987-872C-1DE1E085C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2782" y="2512623"/>
            <a:ext cx="825037" cy="825037"/>
          </a:xfrm>
          <a:prstGeom prst="rect">
            <a:avLst/>
          </a:prstGeom>
        </p:spPr>
      </p:pic>
      <p:pic>
        <p:nvPicPr>
          <p:cNvPr id="18" name="Picture 17" descr="A map of the state of washington&#10;&#10;AI-generated content may be incorrect.">
            <a:extLst>
              <a:ext uri="{FF2B5EF4-FFF2-40B4-BE49-F238E27FC236}">
                <a16:creationId xmlns:a16="http://schemas.microsoft.com/office/drawing/2014/main" id="{995FF0B6-B500-D5E6-2DAD-52CDB6CD97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61" t="370" r="1225" b="3808"/>
          <a:stretch>
            <a:fillRect/>
          </a:stretch>
        </p:blipFill>
        <p:spPr>
          <a:xfrm>
            <a:off x="4663552" y="3952180"/>
            <a:ext cx="3348688" cy="16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8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DC8E-CB27-0576-9920-49313B25E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25ABA42-1F3C-7F98-2970-8A0A5A3C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0" y="1013107"/>
            <a:ext cx="7756200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>
                <a:solidFill>
                  <a:srgbClr val="03045E"/>
                </a:solidFill>
                <a:latin typeface="Avenir Next LT Pro" panose="020B0504020202020204" pitchFamily="34" charset="77"/>
              </a:rPr>
            </a:br>
            <a:r>
              <a:rPr lang="en-US" sz="2000">
                <a:solidFill>
                  <a:srgbClr val="03045E"/>
                </a:solidFill>
                <a:latin typeface="Avenir Next LT Pro" panose="020B0504020202020204" pitchFamily="34" charset="77"/>
              </a:rPr>
              <a:t>More than half of respondents say they </a:t>
            </a:r>
            <a:r>
              <a:rPr lang="en-US" sz="2000" b="1">
                <a:solidFill>
                  <a:srgbClr val="03045E"/>
                </a:solidFill>
                <a:latin typeface="Avenir Next LT Pro" panose="020B0504020202020204" pitchFamily="34" charset="77"/>
              </a:rPr>
              <a:t>would like to stay in Nebraska after graduation, </a:t>
            </a:r>
            <a:r>
              <a:rPr lang="en-US" sz="2000">
                <a:solidFill>
                  <a:srgbClr val="03045E"/>
                </a:solidFill>
                <a:latin typeface="Avenir Next LT Pro" panose="020B0504020202020204" pitchFamily="34" charset="77"/>
              </a:rPr>
              <a:t>mainly due to </a:t>
            </a:r>
            <a:r>
              <a:rPr lang="en-US" sz="2000" b="1">
                <a:solidFill>
                  <a:srgbClr val="03045E"/>
                </a:solidFill>
                <a:latin typeface="Avenir Next LT Pro" panose="020B0504020202020204" pitchFamily="34" charset="77"/>
              </a:rPr>
              <a:t>cost of living.</a:t>
            </a:r>
            <a:endParaRPr lang="en-US" sz="2000">
              <a:solidFill>
                <a:srgbClr val="03045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4A266-E808-07C0-F72E-092492BD423F}"/>
              </a:ext>
            </a:extLst>
          </p:cNvPr>
          <p:cNvSpPr txBox="1"/>
          <p:nvPr/>
        </p:nvSpPr>
        <p:spPr>
          <a:xfrm>
            <a:off x="759150" y="1070044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00" b="1">
                <a:solidFill>
                  <a:srgbClr val="03045E"/>
                </a:solidFill>
                <a:latin typeface="Avenir Next LT Pro" panose="020B0504020202020204" pitchFamily="34" charset="77"/>
              </a:rPr>
              <a:t>NEBRASKA STUDENTS </a:t>
            </a:r>
            <a:endParaRPr lang="en-US" sz="1000">
              <a:solidFill>
                <a:srgbClr val="000000"/>
              </a:solidFill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A0ACF-AA56-E889-470E-D5EA229B3ABA}"/>
              </a:ext>
            </a:extLst>
          </p:cNvPr>
          <p:cNvSpPr txBox="1"/>
          <p:nvPr/>
        </p:nvSpPr>
        <p:spPr>
          <a:xfrm>
            <a:off x="273106" y="5501213"/>
            <a:ext cx="42887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/>
            <a:r>
              <a:rPr lang="en-US" sz="900" i="1">
                <a:solidFill>
                  <a:srgbClr val="03045E"/>
                </a:solidFill>
                <a:latin typeface="Avenir Next LT Pro"/>
              </a:rPr>
              <a:t>Q:  Once you finish your educational program/degree in Nebraska, where are you </a:t>
            </a:r>
            <a:r>
              <a:rPr lang="en-US" sz="900" b="1" i="1">
                <a:solidFill>
                  <a:srgbClr val="03045E"/>
                </a:solidFill>
                <a:latin typeface="Avenir Next LT Pro"/>
              </a:rPr>
              <a:t>most </a:t>
            </a:r>
            <a:r>
              <a:rPr lang="en-US" sz="900" i="1">
                <a:solidFill>
                  <a:srgbClr val="03045E"/>
                </a:solidFill>
                <a:latin typeface="Avenir Next LT Pro"/>
              </a:rPr>
              <a:t>interested in living?</a:t>
            </a: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8F9DCC07-C3DB-8F2F-F94A-A757FE83B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19F003-145F-0106-889C-0A1828ECF71C}"/>
              </a:ext>
            </a:extLst>
          </p:cNvPr>
          <p:cNvSpPr txBox="1"/>
          <p:nvPr/>
        </p:nvSpPr>
        <p:spPr>
          <a:xfrm>
            <a:off x="4855266" y="5499520"/>
            <a:ext cx="42887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/>
            <a:r>
              <a:rPr lang="en-US" sz="900" i="1">
                <a:solidFill>
                  <a:srgbClr val="03045E"/>
                </a:solidFill>
                <a:latin typeface="Avenir Next LT Pro"/>
              </a:rPr>
              <a:t>Q: What are the primary reasons you would </a:t>
            </a:r>
            <a:r>
              <a:rPr lang="en-US" sz="900" b="1" i="1">
                <a:solidFill>
                  <a:srgbClr val="03045E"/>
                </a:solidFill>
                <a:latin typeface="Avenir Next LT Pro"/>
              </a:rPr>
              <a:t>stay </a:t>
            </a:r>
            <a:r>
              <a:rPr lang="en-US" sz="900" i="1">
                <a:solidFill>
                  <a:srgbClr val="03045E"/>
                </a:solidFill>
                <a:latin typeface="Avenir Next LT Pro"/>
              </a:rPr>
              <a:t>in Nebraska after completing your educational program/degree? (choose all that apply)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BE0F52E-E2AE-6833-6651-5B5EEEE54C24}"/>
              </a:ext>
            </a:extLst>
          </p:cNvPr>
          <p:cNvGraphicFramePr>
            <a:graphicFrameLocks/>
          </p:cNvGraphicFramePr>
          <p:nvPr/>
        </p:nvGraphicFramePr>
        <p:xfrm>
          <a:off x="8459" y="2421469"/>
          <a:ext cx="45533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CA1C194-7129-065B-86D1-5D4F7D043576}"/>
              </a:ext>
            </a:extLst>
          </p:cNvPr>
          <p:cNvGraphicFramePr>
            <a:graphicFrameLocks/>
          </p:cNvGraphicFramePr>
          <p:nvPr/>
        </p:nvGraphicFramePr>
        <p:xfrm>
          <a:off x="4279901" y="1921933"/>
          <a:ext cx="5270501" cy="3577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7988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9D8AB-80F6-0CF1-60B3-2FF08C790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71DAA9-B835-A2BB-C37B-BDCAAB10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0" y="1013107"/>
            <a:ext cx="7359133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>
                <a:latin typeface="Avenir Next LT Pro" panose="020B0504020202020204" pitchFamily="34" charset="77"/>
              </a:rPr>
            </a:br>
            <a:r>
              <a:rPr lang="en-US" sz="2000" b="1">
                <a:solidFill>
                  <a:srgbClr val="03045E"/>
                </a:solidFill>
                <a:latin typeface="Avenir Next LT Pro"/>
              </a:rPr>
              <a:t>A job opportunity will influence where students </a:t>
            </a:r>
            <a:r>
              <a:rPr lang="en-US" sz="2000">
                <a:solidFill>
                  <a:srgbClr val="03045E"/>
                </a:solidFill>
                <a:latin typeface="Avenir Next LT Pro"/>
              </a:rPr>
              <a:t>choose to relocate to following graduation.</a:t>
            </a:r>
            <a:endParaRPr lang="en-US" sz="2000">
              <a:solidFill>
                <a:srgbClr val="03045E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1340B-5DF4-875A-9621-F1EBDD2B26D6}"/>
              </a:ext>
            </a:extLst>
          </p:cNvPr>
          <p:cNvSpPr txBox="1"/>
          <p:nvPr/>
        </p:nvSpPr>
        <p:spPr>
          <a:xfrm>
            <a:off x="273106" y="5501209"/>
            <a:ext cx="4298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900" i="1">
                <a:solidFill>
                  <a:srgbClr val="03045E"/>
                </a:solidFill>
                <a:latin typeface="Avenir Next LT Pro" panose="020B0504020202020204" pitchFamily="34" charset="77"/>
              </a:rPr>
              <a:t>Q: Following graduation, would you consider moving to a new location without a job opportunity lined up?</a:t>
            </a: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6710D32C-EFF8-CF33-7505-6AAD6C78D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BC97ECF-9C01-A02A-AC08-65BB6515A154}"/>
              </a:ext>
            </a:extLst>
          </p:cNvPr>
          <p:cNvGraphicFramePr>
            <a:graphicFrameLocks/>
          </p:cNvGraphicFramePr>
          <p:nvPr/>
        </p:nvGraphicFramePr>
        <p:xfrm>
          <a:off x="8451" y="24352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232C61-2364-16C4-1BD2-C99AA55E6308}"/>
              </a:ext>
            </a:extLst>
          </p:cNvPr>
          <p:cNvGraphicFramePr>
            <a:graphicFrameLocks/>
          </p:cNvGraphicFramePr>
          <p:nvPr/>
        </p:nvGraphicFramePr>
        <p:xfrm>
          <a:off x="4566384" y="24352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2FD4B17-0AB9-664F-A728-0125102D9B4B}"/>
              </a:ext>
            </a:extLst>
          </p:cNvPr>
          <p:cNvSpPr txBox="1"/>
          <p:nvPr/>
        </p:nvSpPr>
        <p:spPr>
          <a:xfrm>
            <a:off x="4845119" y="5501206"/>
            <a:ext cx="4298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900" i="1">
                <a:solidFill>
                  <a:srgbClr val="03045E"/>
                </a:solidFill>
                <a:latin typeface="Avenir Next LT Pro" panose="020B0504020202020204" pitchFamily="34" charset="77"/>
              </a:rPr>
              <a:t>Q: Following graduation, if a job meeting your skill and salary requirements were offered to you in Nebraska, would you be willing to accept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E3A53-DA8E-981C-7E4B-E4986B671EEA}"/>
              </a:ext>
            </a:extLst>
          </p:cNvPr>
          <p:cNvSpPr txBox="1"/>
          <p:nvPr/>
        </p:nvSpPr>
        <p:spPr>
          <a:xfrm>
            <a:off x="759149" y="1055420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00" b="1">
                <a:solidFill>
                  <a:srgbClr val="03045E"/>
                </a:solidFill>
                <a:latin typeface="Avenir Next LT Pro" panose="020B0504020202020204" pitchFamily="34" charset="77"/>
              </a:rPr>
              <a:t>NEBRASKA STUDENTS </a:t>
            </a:r>
            <a:endParaRPr lang="en-US" sz="1000">
              <a:solidFill>
                <a:srgbClr val="000000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452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DC8E-CB27-0576-9920-49313B25E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25ABA42-1F3C-7F98-2970-8A0A5A3C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0" y="1013107"/>
            <a:ext cx="7947528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>
                <a:solidFill>
                  <a:srgbClr val="03045E"/>
                </a:solidFill>
              </a:rPr>
            </a:br>
            <a:r>
              <a:rPr lang="en-US" sz="2000" b="1">
                <a:solidFill>
                  <a:srgbClr val="03045E"/>
                </a:solidFill>
              </a:rPr>
              <a:t>44% of respondents would like to move out</a:t>
            </a:r>
            <a:r>
              <a:rPr lang="en-US" sz="2000">
                <a:solidFill>
                  <a:srgbClr val="03045E"/>
                </a:solidFill>
              </a:rPr>
              <a:t> of Nebraska and of those, </a:t>
            </a:r>
            <a:r>
              <a:rPr lang="en-US" sz="2000" b="1">
                <a:solidFill>
                  <a:srgbClr val="03045E"/>
                </a:solidFill>
              </a:rPr>
              <a:t>6 in 10 feel it is likely </a:t>
            </a:r>
            <a:r>
              <a:rPr lang="en-US" sz="2000">
                <a:solidFill>
                  <a:srgbClr val="03045E"/>
                </a:solidFill>
              </a:rPr>
              <a:t>they will move.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4A266-E808-07C0-F72E-092492BD423F}"/>
              </a:ext>
            </a:extLst>
          </p:cNvPr>
          <p:cNvSpPr txBox="1"/>
          <p:nvPr/>
        </p:nvSpPr>
        <p:spPr>
          <a:xfrm>
            <a:off x="759150" y="1070044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000" b="1" kern="0">
                <a:solidFill>
                  <a:srgbClr val="03045E"/>
                </a:solidFill>
                <a:latin typeface="Avenir Next LT Pro" panose="020B0504020202020204" pitchFamily="34" charset="77"/>
                <a:cs typeface="Arial"/>
                <a:sym typeface="Arial"/>
              </a:rPr>
              <a:t>INTERNAL TALENT</a:t>
            </a:r>
            <a:endParaRPr lang="en-US"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A0ACF-AA56-E889-470E-D5EA229B3ABA}"/>
              </a:ext>
            </a:extLst>
          </p:cNvPr>
          <p:cNvSpPr txBox="1"/>
          <p:nvPr/>
        </p:nvSpPr>
        <p:spPr>
          <a:xfrm>
            <a:off x="273106" y="5501213"/>
            <a:ext cx="42887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900" i="1" kern="0">
                <a:solidFill>
                  <a:srgbClr val="03045E"/>
                </a:solidFill>
                <a:latin typeface="Avenir Next LT Pro"/>
                <a:cs typeface="Arial"/>
                <a:sym typeface="Arial"/>
              </a:rPr>
              <a:t>Q:  On a scale from 1 (not at all) to 10 (very much), how much do you </a:t>
            </a:r>
            <a:r>
              <a:rPr lang="en-US" sz="900" b="1" i="1" kern="0">
                <a:solidFill>
                  <a:srgbClr val="03045E"/>
                </a:solidFill>
                <a:latin typeface="Avenir Next LT Pro"/>
                <a:cs typeface="Arial"/>
                <a:sym typeface="Arial"/>
              </a:rPr>
              <a:t>want </a:t>
            </a:r>
            <a:r>
              <a:rPr lang="en-US" sz="900" i="1" kern="0">
                <a:solidFill>
                  <a:srgbClr val="03045E"/>
                </a:solidFill>
                <a:latin typeface="Avenir Next LT Pro"/>
                <a:cs typeface="Arial"/>
                <a:sym typeface="Arial"/>
              </a:rPr>
              <a:t>to leave Nebraska and relocate somewhere else within the next two years?</a:t>
            </a: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8F9DCC07-C3DB-8F2F-F94A-A757FE83B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5ABF5B0-413C-9279-66B4-33C3559F3BC3}"/>
              </a:ext>
            </a:extLst>
          </p:cNvPr>
          <p:cNvGraphicFramePr>
            <a:graphicFrameLocks/>
          </p:cNvGraphicFramePr>
          <p:nvPr/>
        </p:nvGraphicFramePr>
        <p:xfrm>
          <a:off x="-5870" y="25044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F0D7BF9-47A4-5309-DBC7-07039D6EE0A2}"/>
              </a:ext>
            </a:extLst>
          </p:cNvPr>
          <p:cNvGraphicFramePr>
            <a:graphicFrameLocks/>
          </p:cNvGraphicFramePr>
          <p:nvPr/>
        </p:nvGraphicFramePr>
        <p:xfrm>
          <a:off x="4561840" y="25044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419F003-145F-0106-889C-0A1828ECF71C}"/>
              </a:ext>
            </a:extLst>
          </p:cNvPr>
          <p:cNvSpPr txBox="1"/>
          <p:nvPr/>
        </p:nvSpPr>
        <p:spPr>
          <a:xfrm>
            <a:off x="4855266" y="5440253"/>
            <a:ext cx="42887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900" i="1" kern="0">
                <a:solidFill>
                  <a:srgbClr val="03045E"/>
                </a:solidFill>
                <a:latin typeface="Avenir Next LT Pro"/>
                <a:cs typeface="Arial"/>
                <a:sym typeface="Arial"/>
              </a:rPr>
              <a:t>Q:  On a scale from 1 (not at all likely) to 10 (extremely likely), how </a:t>
            </a:r>
            <a:r>
              <a:rPr lang="en-US" sz="900" b="1" i="1" kern="0">
                <a:solidFill>
                  <a:srgbClr val="03045E"/>
                </a:solidFill>
                <a:latin typeface="Avenir Next LT Pro"/>
                <a:cs typeface="Arial"/>
                <a:sym typeface="Arial"/>
              </a:rPr>
              <a:t>likely </a:t>
            </a:r>
            <a:r>
              <a:rPr lang="en-US" sz="900" i="1" kern="0">
                <a:solidFill>
                  <a:srgbClr val="03045E"/>
                </a:solidFill>
                <a:latin typeface="Avenir Next LT Pro"/>
                <a:cs typeface="Arial"/>
                <a:sym typeface="Arial"/>
              </a:rPr>
              <a:t>is it that you will leave Nebraska and relocate somewhere else in the next two years?</a:t>
            </a:r>
          </a:p>
        </p:txBody>
      </p:sp>
    </p:spTree>
    <p:extLst>
      <p:ext uri="{BB962C8B-B14F-4D97-AF65-F5344CB8AC3E}">
        <p14:creationId xmlns:p14="http://schemas.microsoft.com/office/powerpoint/2010/main" val="185219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E88B7-E3BB-FF54-C016-A5E36AEDC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60FF1A8-E1C9-F34A-1BFE-D09E478B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0" y="1013107"/>
            <a:ext cx="8183372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/>
            </a:br>
            <a:r>
              <a:rPr lang="en-US" sz="2000">
                <a:solidFill>
                  <a:srgbClr val="03045E"/>
                </a:solidFill>
                <a:latin typeface="Avenir Next LT Pro"/>
              </a:rPr>
              <a:t>There are </a:t>
            </a:r>
            <a:r>
              <a:rPr lang="en-US" sz="2000" b="1">
                <a:solidFill>
                  <a:srgbClr val="03045E"/>
                </a:solidFill>
                <a:latin typeface="Avenir Next LT Pro"/>
              </a:rPr>
              <a:t>positive perceptions of Nebraska as a place to raise a family and live</a:t>
            </a:r>
            <a:r>
              <a:rPr lang="en-US" sz="2000">
                <a:solidFill>
                  <a:srgbClr val="03045E"/>
                </a:solidFill>
                <a:latin typeface="Avenir Next LT Pro"/>
              </a:rPr>
              <a:t> but career-related factors are less positively perceived.</a:t>
            </a:r>
            <a:endParaRPr lang="en-US" sz="2000">
              <a:solidFill>
                <a:srgbClr val="03045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617A9-FC89-9B1D-2D5B-8AA1B954E055}"/>
              </a:ext>
            </a:extLst>
          </p:cNvPr>
          <p:cNvSpPr txBox="1"/>
          <p:nvPr/>
        </p:nvSpPr>
        <p:spPr>
          <a:xfrm>
            <a:off x="759150" y="1070044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00" b="1">
                <a:solidFill>
                  <a:srgbClr val="03045E"/>
                </a:solidFill>
                <a:latin typeface="Avenir Next LT Pro" panose="020B0504020202020204" pitchFamily="34" charset="77"/>
              </a:rPr>
              <a:t>INTERNAL TALENT</a:t>
            </a:r>
            <a:endParaRPr lang="en-US" sz="1000">
              <a:solidFill>
                <a:srgbClr val="2E2E2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2542A-2378-1B6A-4FAC-C7CFA57BC090}"/>
              </a:ext>
            </a:extLst>
          </p:cNvPr>
          <p:cNvSpPr txBox="1"/>
          <p:nvPr/>
        </p:nvSpPr>
        <p:spPr>
          <a:xfrm>
            <a:off x="273105" y="5672541"/>
            <a:ext cx="80135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900" i="1">
                <a:solidFill>
                  <a:srgbClr val="03045E"/>
                </a:solidFill>
                <a:latin typeface="Avenir Next LT Pro" panose="020B0504020202020204" pitchFamily="34" charset="77"/>
              </a:rPr>
              <a:t>Q:  Based on your experience or general perceptions, how would you rate Nebraska as a place to…? (1=poor, 10=excellent)</a:t>
            </a: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EAE847DE-6088-C1F2-4490-4DAC2A3E5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BE40D2-EF90-F440-EC66-800F26642DF3}"/>
              </a:ext>
            </a:extLst>
          </p:cNvPr>
          <p:cNvGraphicFramePr>
            <a:graphicFrameLocks/>
          </p:cNvGraphicFramePr>
          <p:nvPr/>
        </p:nvGraphicFramePr>
        <p:xfrm>
          <a:off x="1412240" y="2520128"/>
          <a:ext cx="62788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792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0168E30-3129-E80D-AD3B-D3C4657B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1" y="1013107"/>
            <a:ext cx="2216525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>
                <a:solidFill>
                  <a:srgbClr val="03045E"/>
                </a:solidFill>
                <a:latin typeface="Avenir Next LT Pro" panose="020B0504020202020204" pitchFamily="34" charset="77"/>
              </a:rPr>
            </a:br>
            <a:r>
              <a:rPr lang="en-US" sz="2000" b="1">
                <a:solidFill>
                  <a:srgbClr val="03045E"/>
                </a:solidFill>
                <a:latin typeface="Avenir Next LT Pro" panose="020B0504020202020204" pitchFamily="34" charset="77"/>
              </a:rPr>
              <a:t>Cost of living, housing costs/ availability and safety </a:t>
            </a:r>
            <a:r>
              <a:rPr lang="en-US" sz="2000">
                <a:solidFill>
                  <a:srgbClr val="03045E"/>
                </a:solidFill>
                <a:latin typeface="Avenir Next LT Pro" panose="020B0504020202020204" pitchFamily="34" charset="77"/>
              </a:rPr>
              <a:t>are “must haves” for talent considering a relocation.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893FA-AE78-A338-1F31-931E00B83117}"/>
              </a:ext>
            </a:extLst>
          </p:cNvPr>
          <p:cNvSpPr txBox="1"/>
          <p:nvPr/>
        </p:nvSpPr>
        <p:spPr>
          <a:xfrm>
            <a:off x="759150" y="1070044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00" b="1">
                <a:solidFill>
                  <a:srgbClr val="03045E"/>
                </a:solidFill>
                <a:latin typeface="Avenir Next LT Pro" panose="020B0504020202020204" pitchFamily="34" charset="77"/>
              </a:rPr>
              <a:t>EXTERNAL TALENT</a:t>
            </a:r>
            <a:endParaRPr lang="en-US" sz="1000">
              <a:solidFill>
                <a:srgbClr val="000000"/>
              </a:solidFill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AACE6-9CC3-9E00-2CB2-9AD11D97C0AB}"/>
              </a:ext>
            </a:extLst>
          </p:cNvPr>
          <p:cNvSpPr txBox="1"/>
          <p:nvPr/>
        </p:nvSpPr>
        <p:spPr>
          <a:xfrm>
            <a:off x="309549" y="5304990"/>
            <a:ext cx="37642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900" i="1">
                <a:solidFill>
                  <a:srgbClr val="03045E"/>
                </a:solidFill>
                <a:latin typeface="Avenir Next LT Pro" panose="020B0504020202020204" pitchFamily="34" charset="77"/>
              </a:rPr>
              <a:t>Q:  Please rate the importance of the following quality of life factors if you were considering relocating to a new area more than 100 miles from your current location. (1=not important, 10=most important)</a:t>
            </a: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DBF8DF51-699B-8CE7-2C72-44D259EAB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5695FD9-E12A-88E5-7D09-C2237E97F92D}"/>
              </a:ext>
            </a:extLst>
          </p:cNvPr>
          <p:cNvGraphicFramePr>
            <a:graphicFrameLocks/>
          </p:cNvGraphicFramePr>
          <p:nvPr/>
        </p:nvGraphicFramePr>
        <p:xfrm>
          <a:off x="2634592" y="1013108"/>
          <a:ext cx="6509409" cy="4831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0570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ECB1-B963-E154-900A-57A45F688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1F2A2E-3C80-0CEB-3ACB-478B4EF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1" y="1013107"/>
            <a:ext cx="2196321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>
                <a:solidFill>
                  <a:srgbClr val="03045E"/>
                </a:solidFill>
              </a:rPr>
            </a:br>
            <a:r>
              <a:rPr lang="en-US" sz="2000">
                <a:solidFill>
                  <a:srgbClr val="03045E"/>
                </a:solidFill>
              </a:rPr>
              <a:t>Nebraska receives </a:t>
            </a:r>
            <a:r>
              <a:rPr lang="en-US" sz="2000" b="1">
                <a:solidFill>
                  <a:srgbClr val="03045E"/>
                </a:solidFill>
              </a:rPr>
              <a:t>strong scores on some of talent’s top “must have” factors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8BED2-FB11-8FCE-4E42-3D2B0FBD8370}"/>
              </a:ext>
            </a:extLst>
          </p:cNvPr>
          <p:cNvSpPr txBox="1"/>
          <p:nvPr/>
        </p:nvSpPr>
        <p:spPr>
          <a:xfrm>
            <a:off x="759150" y="1070044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000" b="1" kern="0">
                <a:solidFill>
                  <a:srgbClr val="03045E"/>
                </a:solidFill>
                <a:latin typeface="Avenir Next LT Pro" panose="020B0504020202020204" pitchFamily="34" charset="77"/>
                <a:cs typeface="Arial"/>
                <a:sym typeface="Arial"/>
              </a:rPr>
              <a:t>EXTERNAL TALENT</a:t>
            </a:r>
            <a:endParaRPr lang="en-US"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EBA2D-2E08-A567-F923-FE5D2EDC0034}"/>
              </a:ext>
            </a:extLst>
          </p:cNvPr>
          <p:cNvSpPr txBox="1"/>
          <p:nvPr/>
        </p:nvSpPr>
        <p:spPr>
          <a:xfrm>
            <a:off x="328090" y="5289211"/>
            <a:ext cx="31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900" i="1" kern="0">
                <a:solidFill>
                  <a:srgbClr val="03045E"/>
                </a:solidFill>
                <a:latin typeface="Avenir Next LT Pro" panose="020B0504020202020204" pitchFamily="34" charset="77"/>
                <a:cs typeface="Arial"/>
                <a:sym typeface="Arial"/>
              </a:rPr>
              <a:t>Q:  To the best of your ability, please rate Nebraska on the following quality of life factors. (1=poor, 10=excellent) </a:t>
            </a: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D92C0CAE-DDB3-4B6C-B394-1BD6C68DD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455B370-B1D0-A2D0-6AC6-5C20E0264C5A}"/>
              </a:ext>
            </a:extLst>
          </p:cNvPr>
          <p:cNvGraphicFramePr>
            <a:graphicFrameLocks/>
          </p:cNvGraphicFramePr>
          <p:nvPr/>
        </p:nvGraphicFramePr>
        <p:xfrm>
          <a:off x="2751364" y="1070043"/>
          <a:ext cx="6809016" cy="477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847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8BDBA-1AA8-A25E-AE45-03075679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BC1D2A7-4C96-66EB-890D-F460623A2135}"/>
              </a:ext>
            </a:extLst>
          </p:cNvPr>
          <p:cNvGraphicFramePr>
            <a:graphicFrameLocks/>
          </p:cNvGraphicFramePr>
          <p:nvPr/>
        </p:nvGraphicFramePr>
        <p:xfrm>
          <a:off x="62594" y="2007052"/>
          <a:ext cx="5638800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7A01B65-02CC-8985-16E8-56D316A18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50" y="1013107"/>
            <a:ext cx="7756200" cy="994172"/>
          </a:xfr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sz="1000" b="1">
                <a:solidFill>
                  <a:srgbClr val="03045E"/>
                </a:solidFill>
              </a:rPr>
            </a:br>
            <a:r>
              <a:rPr lang="en-US" sz="2000" b="1">
                <a:solidFill>
                  <a:srgbClr val="03045E"/>
                </a:solidFill>
              </a:rPr>
              <a:t>Quality of Life Factors</a:t>
            </a:r>
            <a:r>
              <a:rPr lang="en-US" sz="2000">
                <a:solidFill>
                  <a:srgbClr val="03045E"/>
                </a:solidFill>
              </a:rPr>
              <a:t>: Importance vs. Nebraska Ratings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163EC-19C0-8BFF-345C-C90DB67A960B}"/>
              </a:ext>
            </a:extLst>
          </p:cNvPr>
          <p:cNvSpPr txBox="1"/>
          <p:nvPr/>
        </p:nvSpPr>
        <p:spPr>
          <a:xfrm>
            <a:off x="759150" y="1070044"/>
            <a:ext cx="3520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000" b="1" kern="0">
                <a:solidFill>
                  <a:srgbClr val="03045E"/>
                </a:solidFill>
                <a:latin typeface="Avenir Next LT Pro" panose="020B0504020202020204" pitchFamily="34" charset="77"/>
                <a:cs typeface="Arial"/>
                <a:sym typeface="Arial"/>
              </a:rPr>
              <a:t>EXTERNAL TALENT</a:t>
            </a:r>
            <a:endParaRPr lang="en-US"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A11C163A-59C2-FC1A-01C3-C90BA24AB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" y="1095717"/>
            <a:ext cx="451699" cy="4410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4C357A-8D02-4214-2824-872A884367A2}"/>
              </a:ext>
            </a:extLst>
          </p:cNvPr>
          <p:cNvCxnSpPr>
            <a:cxnSpLocks/>
          </p:cNvCxnSpPr>
          <p:nvPr/>
        </p:nvCxnSpPr>
        <p:spPr>
          <a:xfrm>
            <a:off x="3033627" y="2095882"/>
            <a:ext cx="0" cy="2666236"/>
          </a:xfrm>
          <a:prstGeom prst="line">
            <a:avLst/>
          </a:prstGeom>
          <a:ln>
            <a:solidFill>
              <a:srgbClr val="82C34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D54017-CB49-440E-9AC7-86154B91FEB8}"/>
              </a:ext>
            </a:extLst>
          </p:cNvPr>
          <p:cNvCxnSpPr>
            <a:cxnSpLocks/>
          </p:cNvCxnSpPr>
          <p:nvPr/>
        </p:nvCxnSpPr>
        <p:spPr>
          <a:xfrm>
            <a:off x="810987" y="3258366"/>
            <a:ext cx="4659085" cy="0"/>
          </a:xfrm>
          <a:prstGeom prst="line">
            <a:avLst/>
          </a:prstGeom>
          <a:ln>
            <a:solidFill>
              <a:srgbClr val="82C34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8D2FFB-7BFA-F2FB-21C6-12BBEAC19565}"/>
              </a:ext>
            </a:extLst>
          </p:cNvPr>
          <p:cNvSpPr txBox="1"/>
          <p:nvPr/>
        </p:nvSpPr>
        <p:spPr>
          <a:xfrm>
            <a:off x="804955" y="5601775"/>
            <a:ext cx="46590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900" i="1" kern="0">
                <a:solidFill>
                  <a:srgbClr val="777777"/>
                </a:solidFill>
                <a:latin typeface="Avenir Next LT Pro" panose="020B0504020202020204" pitchFamily="34" charset="0"/>
                <a:cs typeface="Arial"/>
                <a:sym typeface="Arial"/>
              </a:rPr>
              <a:t>Dotted lines denote overall averages.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996E06-401D-5D53-DD82-9D822C293BC0}"/>
              </a:ext>
            </a:extLst>
          </p:cNvPr>
          <p:cNvGraphicFramePr>
            <a:graphicFrameLocks noGrp="1"/>
          </p:cNvGraphicFramePr>
          <p:nvPr/>
        </p:nvGraphicFramePr>
        <p:xfrm>
          <a:off x="5894154" y="1967353"/>
          <a:ext cx="3070799" cy="3262317"/>
        </p:xfrm>
        <a:graphic>
          <a:graphicData uri="http://schemas.openxmlformats.org/drawingml/2006/table">
            <a:tbl>
              <a:tblPr/>
              <a:tblGrid>
                <a:gridCol w="418245">
                  <a:extLst>
                    <a:ext uri="{9D8B030D-6E8A-4147-A177-3AD203B41FA5}">
                      <a16:colId xmlns:a16="http://schemas.microsoft.com/office/drawing/2014/main" val="3795093234"/>
                    </a:ext>
                  </a:extLst>
                </a:gridCol>
                <a:gridCol w="2652554">
                  <a:extLst>
                    <a:ext uri="{9D8B030D-6E8A-4147-A177-3AD203B41FA5}">
                      <a16:colId xmlns:a16="http://schemas.microsoft.com/office/drawing/2014/main" val="1036661403"/>
                    </a:ext>
                  </a:extLst>
                </a:gridCol>
              </a:tblGrid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A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A "cool" factor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617754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B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Arts/cultural amenities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216784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C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Availability of childcare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326573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D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Climate/weather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11273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E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Cost of living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450813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F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Diverse population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913005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G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Housing availability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947834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H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Housing cost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41345"/>
                  </a:ext>
                </a:extLst>
              </a:tr>
              <a:tr h="343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I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Live/work/play in one location without long commute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35387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J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Nightlife/active social scene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093957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K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BC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Outdoor recreational opportunities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BC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114240"/>
                  </a:ext>
                </a:extLst>
              </a:tr>
              <a:tr h="343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L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Political/social climate supports my beliefs and values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107588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M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Proximity to family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68894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N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Quality healthcare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42656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Quality of K-12 education system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908240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P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Safety/crime rates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59652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Q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585858"/>
                          </a:solidFill>
                          <a:effectLst/>
                          <a:latin typeface="Avenir Next LT Pro" panose="020B0504020202020204" pitchFamily="34" charset="0"/>
                        </a:rPr>
                        <a:t>Welcoming/friendly local population</a:t>
                      </a:r>
                    </a:p>
                  </a:txBody>
                  <a:tcPr marL="6604" marR="6604" marT="6604" marB="0" anchor="ctr">
                    <a:lnL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34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79280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F6BF1A9A-E077-15E4-2A21-7EAF98154F1B}"/>
              </a:ext>
            </a:extLst>
          </p:cNvPr>
          <p:cNvGrpSpPr/>
          <p:nvPr/>
        </p:nvGrpSpPr>
        <p:grpSpPr>
          <a:xfrm>
            <a:off x="5947794" y="5305171"/>
            <a:ext cx="1484852" cy="246221"/>
            <a:chOff x="6006517" y="4238195"/>
            <a:chExt cx="1484852" cy="2462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6F42B7-ABDE-3EC3-C2F8-45A928B43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517" y="4280140"/>
              <a:ext cx="182880" cy="182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4431D0-A0C8-CC0B-48C0-C012269C2221}"/>
                </a:ext>
              </a:extLst>
            </p:cNvPr>
            <p:cNvSpPr txBox="1"/>
            <p:nvPr/>
          </p:nvSpPr>
          <p:spPr>
            <a:xfrm>
              <a:off x="6145902" y="4238195"/>
              <a:ext cx="13454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1000" kern="0">
                  <a:solidFill>
                    <a:srgbClr val="03045E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Basic need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17B33D-DD11-CC16-ADDE-82EE613BD6FA}"/>
              </a:ext>
            </a:extLst>
          </p:cNvPr>
          <p:cNvGrpSpPr/>
          <p:nvPr/>
        </p:nvGrpSpPr>
        <p:grpSpPr>
          <a:xfrm>
            <a:off x="7078760" y="5315111"/>
            <a:ext cx="1486401" cy="246221"/>
            <a:chOff x="6004967" y="4516583"/>
            <a:chExt cx="1486401" cy="2462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CB3322-F478-CEDC-D9EE-F935779D5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4967" y="4546327"/>
              <a:ext cx="183589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5AB4D3-F02B-65EF-BEA9-1F356FFB48EC}"/>
                </a:ext>
              </a:extLst>
            </p:cNvPr>
            <p:cNvSpPr txBox="1"/>
            <p:nvPr/>
          </p:nvSpPr>
          <p:spPr>
            <a:xfrm>
              <a:off x="6145901" y="4516583"/>
              <a:ext cx="13454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1000" kern="0">
                  <a:solidFill>
                    <a:srgbClr val="03045E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Attitudinal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1889A4-4308-E045-3915-C2CE21437FAB}"/>
              </a:ext>
            </a:extLst>
          </p:cNvPr>
          <p:cNvGrpSpPr/>
          <p:nvPr/>
        </p:nvGrpSpPr>
        <p:grpSpPr>
          <a:xfrm>
            <a:off x="8236442" y="5311618"/>
            <a:ext cx="1486401" cy="246221"/>
            <a:chOff x="6004967" y="4773149"/>
            <a:chExt cx="1486401" cy="246221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F43C3F4-033A-233E-85FB-E915ED256582}"/>
                </a:ext>
              </a:extLst>
            </p:cNvPr>
            <p:cNvSpPr/>
            <p:nvPr/>
          </p:nvSpPr>
          <p:spPr>
            <a:xfrm>
              <a:off x="6004967" y="4812514"/>
              <a:ext cx="182880" cy="182880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BECE0E-B260-AB59-9766-76497C22517D}"/>
                </a:ext>
              </a:extLst>
            </p:cNvPr>
            <p:cNvSpPr txBox="1"/>
            <p:nvPr/>
          </p:nvSpPr>
          <p:spPr>
            <a:xfrm>
              <a:off x="6145901" y="4773149"/>
              <a:ext cx="13454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1000" kern="0">
                  <a:solidFill>
                    <a:srgbClr val="03045E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Product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7D953C-7605-5596-6C0B-93A397C278D8}"/>
              </a:ext>
            </a:extLst>
          </p:cNvPr>
          <p:cNvSpPr txBox="1"/>
          <p:nvPr/>
        </p:nvSpPr>
        <p:spPr>
          <a:xfrm flipH="1">
            <a:off x="3242854" y="2075822"/>
            <a:ext cx="2227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000" b="1" kern="0">
                <a:solidFill>
                  <a:srgbClr val="82C341"/>
                </a:solidFill>
                <a:latin typeface="Avenir Next LT Pro" panose="020B0504020202020204" pitchFamily="34" charset="0"/>
                <a:cs typeface="Arial"/>
                <a:sym typeface="Arial"/>
              </a:rPr>
              <a:t>ACTIVELY MARKET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A4DE7A-969F-ACE0-4BDD-0C0C54CBED22}"/>
              </a:ext>
            </a:extLst>
          </p:cNvPr>
          <p:cNvSpPr txBox="1"/>
          <p:nvPr/>
        </p:nvSpPr>
        <p:spPr>
          <a:xfrm flipH="1">
            <a:off x="822881" y="2075822"/>
            <a:ext cx="2419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000" b="1" kern="0">
                <a:solidFill>
                  <a:srgbClr val="03045E"/>
                </a:solidFill>
                <a:latin typeface="Avenir Next LT Pro" panose="020B0504020202020204" pitchFamily="34" charset="0"/>
                <a:cs typeface="Arial"/>
                <a:sym typeface="Arial"/>
              </a:rPr>
              <a:t>SELECTIVELY MARKET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1A54D5-4769-4418-3825-5E4EFBBBFDE2}"/>
              </a:ext>
            </a:extLst>
          </p:cNvPr>
          <p:cNvSpPr txBox="1"/>
          <p:nvPr/>
        </p:nvSpPr>
        <p:spPr>
          <a:xfrm flipH="1">
            <a:off x="897386" y="4639008"/>
            <a:ext cx="4674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000" b="1" kern="0">
                <a:solidFill>
                  <a:srgbClr val="F26646"/>
                </a:solidFill>
                <a:latin typeface="Avenir Next LT Pro" panose="020B0504020202020204" pitchFamily="34" charset="0"/>
                <a:cs typeface="Arial"/>
                <a:sym typeface="Arial"/>
              </a:rPr>
              <a:t>IMPROVE / IMPROVE MARKETING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5DF7A9-23B6-A510-6826-3239046E567B}"/>
              </a:ext>
            </a:extLst>
          </p:cNvPr>
          <p:cNvSpPr/>
          <p:nvPr/>
        </p:nvSpPr>
        <p:spPr>
          <a:xfrm>
            <a:off x="3050094" y="3330432"/>
            <a:ext cx="770790" cy="1347143"/>
          </a:xfrm>
          <a:prstGeom prst="roundRect">
            <a:avLst/>
          </a:prstGeom>
          <a:solidFill>
            <a:srgbClr val="F2664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9360AF1-52DA-1DD8-4182-1CDD57FFEBC6}"/>
              </a:ext>
            </a:extLst>
          </p:cNvPr>
          <p:cNvSpPr/>
          <p:nvPr/>
        </p:nvSpPr>
        <p:spPr>
          <a:xfrm>
            <a:off x="3050095" y="2340412"/>
            <a:ext cx="2197005" cy="845888"/>
          </a:xfrm>
          <a:prstGeom prst="roundRect">
            <a:avLst/>
          </a:prstGeom>
          <a:solidFill>
            <a:srgbClr val="82C34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3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0CB5979-94D2-8156-D4EF-2CC3DEDD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96" y="3693597"/>
            <a:ext cx="279831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j-lt"/>
                <a:cs typeface="+mj-cs"/>
              </a:rPr>
              <a:t>Community Development: Housing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BE36013-F913-CCC0-5D36-D777C832A3EE}"/>
              </a:ext>
            </a:extLst>
          </p:cNvPr>
          <p:cNvSpPr txBox="1">
            <a:spLocks/>
          </p:cNvSpPr>
          <p:nvPr/>
        </p:nvSpPr>
        <p:spPr>
          <a:xfrm>
            <a:off x="3155412" y="3729594"/>
            <a:ext cx="561406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0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Attacking the Housing Shortage:</a:t>
            </a:r>
          </a:p>
          <a:p>
            <a:pPr lvl="1"/>
            <a:r>
              <a:rPr lang="en-US" dirty="0"/>
              <a:t>Strategic investments in housing development</a:t>
            </a:r>
          </a:p>
          <a:p>
            <a:pPr lvl="1"/>
            <a:r>
              <a:rPr lang="en-US" dirty="0"/>
              <a:t>Expediting awarded funds for projects</a:t>
            </a:r>
          </a:p>
          <a:p>
            <a:pPr marL="228600" lvl="1" indent="0">
              <a:lnSpc>
                <a:spcPct val="90000"/>
              </a:lnSpc>
              <a:buNone/>
            </a:pPr>
            <a:endParaRPr lang="en-US" sz="1600" dirty="0">
              <a:latin typeface="+mn-lt"/>
              <a:cs typeface="+mn-cs"/>
            </a:endParaRPr>
          </a:p>
        </p:txBody>
      </p:sp>
      <p:pic>
        <p:nvPicPr>
          <p:cNvPr id="3" name="Picture 2" descr="A picture containing text, building, sky, outdoor&#10;&#10;AI-generated content may be incorrect.">
            <a:extLst>
              <a:ext uri="{FF2B5EF4-FFF2-40B4-BE49-F238E27FC236}">
                <a16:creationId xmlns:a16="http://schemas.microsoft.com/office/drawing/2014/main" id="{EBB8A747-B07F-28D3-5C80-0005A30A5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2"/>
          <a:stretch/>
        </p:blipFill>
        <p:spPr>
          <a:xfrm>
            <a:off x="1377315" y="156289"/>
            <a:ext cx="6389370" cy="38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3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6545-1F2A-4E62-A98D-A6877225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" y="2895600"/>
            <a:ext cx="3296842" cy="259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Community Development: Placemaking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E6267-D674-4C01-8F8B-06122DEA9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3364707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Making Our Communities Magnets for Talent:</a:t>
            </a:r>
          </a:p>
          <a:p>
            <a:pPr lvl="1"/>
            <a:r>
              <a:rPr lang="en-US" dirty="0"/>
              <a:t>Community Development Block Grants</a:t>
            </a:r>
          </a:p>
          <a:p>
            <a:pPr lvl="1"/>
            <a:r>
              <a:rPr lang="en-US" dirty="0"/>
              <a:t>Community and Civic Center Financing Fund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9FDD5-C8A7-BF25-13D6-A5180D6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b="33041"/>
          <a:stretch/>
        </p:blipFill>
        <p:spPr>
          <a:xfrm>
            <a:off x="-11576" y="2894"/>
            <a:ext cx="9155575" cy="32916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189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8242-7203-E5C7-65D8-1F04F769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40386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Celebrating </a:t>
            </a:r>
            <a:br>
              <a:rPr lang="en-US" dirty="0"/>
            </a:br>
            <a:r>
              <a:rPr lang="en-US" dirty="0"/>
              <a:t>Nebraska’s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2F29E-BEAB-DC3C-970A-FA0769EC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314700"/>
            <a:ext cx="54102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0" u="none" strike="noStrike" baseline="0" dirty="0">
                <a:solidFill>
                  <a:srgbClr val="005F7E"/>
                </a:solidFill>
                <a:latin typeface="+mn-lt"/>
              </a:rPr>
              <a:t>Increasing Population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Crossed 2 million in 2024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#2 Fastest-growing state in the Midwest</a:t>
            </a:r>
          </a:p>
          <a:p>
            <a:pPr>
              <a:buFontTx/>
              <a:buChar char="-"/>
            </a:pPr>
            <a:endParaRPr lang="en-US" sz="2000" b="1" dirty="0">
              <a:solidFill>
                <a:srgbClr val="005F7E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5F7E"/>
                </a:solidFill>
                <a:latin typeface="+mj-lt"/>
              </a:rPr>
              <a:t>Growing Workforce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Record-high employment for 4 consecutive months</a:t>
            </a:r>
          </a:p>
          <a:p>
            <a:pPr marL="0" indent="0">
              <a:buNone/>
            </a:pPr>
            <a:endParaRPr lang="en-US" sz="2000" b="1" dirty="0">
              <a:solidFill>
                <a:srgbClr val="005F7E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AB1FA-78AB-C1BB-7B77-B1A0A177C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5" b="22065"/>
          <a:stretch/>
        </p:blipFill>
        <p:spPr>
          <a:xfrm>
            <a:off x="20" y="0"/>
            <a:ext cx="9143980" cy="34058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8446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971800"/>
            <a:ext cx="2807227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Business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983" y="345440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Creating a Statewide Ecosystem </a:t>
            </a:r>
          </a:p>
          <a:p>
            <a:pPr marL="0" indent="0">
              <a:buNone/>
            </a:pPr>
            <a:r>
              <a:rPr lang="en-US" sz="2000" dirty="0"/>
              <a:t>      for Entrepreneurs</a:t>
            </a:r>
          </a:p>
          <a:p>
            <a:r>
              <a:rPr lang="en-US" sz="2000" dirty="0"/>
              <a:t>Challenge: </a:t>
            </a:r>
            <a:r>
              <a:rPr lang="en-US" sz="2000" b="1" i="1" dirty="0"/>
              <a:t>Convene &amp; Connect </a:t>
            </a:r>
          </a:p>
          <a:p>
            <a:pPr lvl="1"/>
            <a:r>
              <a:rPr lang="en-US" dirty="0"/>
              <a:t>Abundance of great programs, but…</a:t>
            </a:r>
          </a:p>
          <a:p>
            <a:pPr lvl="2"/>
            <a:r>
              <a:rPr lang="en-US" dirty="0"/>
              <a:t>Disconnected from one another</a:t>
            </a:r>
          </a:p>
          <a:p>
            <a:pPr lvl="2"/>
            <a:r>
              <a:rPr lang="en-US" dirty="0"/>
              <a:t>Disconnected to entrepreneurs</a:t>
            </a:r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2B6AD-66E1-434F-ED9E-8D07A5A51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14226" r="-11" b="33318"/>
          <a:stretch/>
        </p:blipFill>
        <p:spPr>
          <a:xfrm>
            <a:off x="1044" y="-36533"/>
            <a:ext cx="9238700" cy="323693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5797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27EF-5512-40E8-BE93-D40BF69D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Business Development: Bioeconomy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7DA9C-A0B5-449F-BC60-F8751D232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Nebraska’s Advantages</a:t>
            </a:r>
          </a:p>
          <a:p>
            <a:pPr lvl="1"/>
            <a:r>
              <a:rPr lang="en-US" dirty="0"/>
              <a:t>Agriculture powerhouse</a:t>
            </a:r>
          </a:p>
          <a:p>
            <a:pPr lvl="2"/>
            <a:r>
              <a:rPr lang="en-US" dirty="0"/>
              <a:t>Sustainable, prolific production</a:t>
            </a:r>
          </a:p>
          <a:p>
            <a:pPr lvl="2"/>
            <a:r>
              <a:rPr lang="en-US" dirty="0"/>
              <a:t>Abundant natural resources</a:t>
            </a:r>
          </a:p>
          <a:p>
            <a:pPr lvl="2"/>
            <a:r>
              <a:rPr lang="en-US" dirty="0"/>
              <a:t>Ag tech hub</a:t>
            </a:r>
          </a:p>
          <a:p>
            <a:pPr lvl="2"/>
            <a:r>
              <a:rPr lang="en-US" dirty="0"/>
              <a:t>World-class ag research</a:t>
            </a:r>
          </a:p>
          <a:p>
            <a:pPr lvl="1"/>
            <a:r>
              <a:rPr lang="en-US" dirty="0"/>
              <a:t>Reliable, affordable energy</a:t>
            </a:r>
          </a:p>
          <a:p>
            <a:pPr lvl="1"/>
            <a:r>
              <a:rPr lang="en-US" dirty="0"/>
              <a:t>Central location</a:t>
            </a: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528604F-324E-0EC5-2249-8F6AF8086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7037" r="6666"/>
          <a:stretch/>
        </p:blipFill>
        <p:spPr>
          <a:xfrm rot="5400000">
            <a:off x="5259280" y="1922570"/>
            <a:ext cx="329269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5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5924-B1B6-FD01-5213-78976684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5" y="2895600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Nebraska’s Window of Opportunity</a:t>
            </a:r>
          </a:p>
        </p:txBody>
      </p:sp>
      <p:pic>
        <p:nvPicPr>
          <p:cNvPr id="5" name="Picture 4" descr="A picture containing window&#10;&#10;Description automatically generated">
            <a:extLst>
              <a:ext uri="{FF2B5EF4-FFF2-40B4-BE49-F238E27FC236}">
                <a16:creationId xmlns:a16="http://schemas.microsoft.com/office/drawing/2014/main" id="{46483A96-D0D4-F2F1-5ED9-93BF26A27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 b="23201"/>
          <a:stretch/>
        </p:blipFill>
        <p:spPr>
          <a:xfrm>
            <a:off x="20" y="-45720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67DE-79E7-8520-6111-3A48EEF5D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3181938"/>
            <a:ext cx="5822419" cy="2757487"/>
          </a:xfrm>
        </p:spPr>
        <p:txBody>
          <a:bodyPr anchor="ctr">
            <a:normAutofit/>
          </a:bodyPr>
          <a:lstStyle/>
          <a:p>
            <a:pPr marR="0" lvl="0">
              <a:spcAft>
                <a:spcPts val="0"/>
              </a:spcAft>
            </a:pPr>
            <a:r>
              <a:rPr lang="en-US" sz="2000" dirty="0"/>
              <a:t>We have a historic opportunity to change the trajectory of our state!</a:t>
            </a:r>
          </a:p>
          <a:p>
            <a:pPr lvl="1"/>
            <a:r>
              <a:rPr lang="en-US" sz="2000" dirty="0"/>
              <a:t>Young population</a:t>
            </a:r>
          </a:p>
          <a:p>
            <a:pPr lvl="1"/>
            <a:r>
              <a:rPr lang="en-US" sz="2000" dirty="0"/>
              <a:t>Quality of life that talent is seeking</a:t>
            </a:r>
          </a:p>
          <a:p>
            <a:pPr lvl="1"/>
            <a:r>
              <a:rPr lang="en-US" sz="2000" dirty="0"/>
              <a:t>Thriving industries</a:t>
            </a:r>
          </a:p>
          <a:p>
            <a:pPr marL="0" indent="0">
              <a:buNone/>
            </a:pPr>
            <a:r>
              <a:rPr lang="en-US" sz="1900" dirty="0"/>
              <a:t>	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1552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EFF3F-8347-0867-9511-6A7567230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1524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0" b="1" dirty="0"/>
              <a:t>Q</a:t>
            </a:r>
            <a:r>
              <a:rPr lang="en-US" sz="14000" dirty="0"/>
              <a:t>&amp;</a:t>
            </a:r>
            <a:r>
              <a:rPr lang="en-US" sz="140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01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40344-1470-5ADB-A90F-CF6A14F5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C9D0-4C4F-5CEA-04C3-ED27DC9B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5517" y="3456781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Celebrating Nebraska’s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25A89-C35E-6024-B070-6EB839A6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2895600"/>
            <a:ext cx="6477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0" u="none" strike="noStrike" baseline="0" dirty="0">
                <a:solidFill>
                  <a:srgbClr val="005F7E"/>
                </a:solidFill>
                <a:latin typeface="+mj-lt"/>
              </a:rPr>
              <a:t>Industry Successes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Construction &amp; tourism employment at all-time highs in 2024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Record beef exports in 2024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Manufacturing GDP up nearly 50% in 5 years.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5F7E"/>
                </a:solidFill>
                <a:latin typeface="+mj-lt"/>
              </a:rPr>
              <a:t>Quality of Life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NE ranked #5 Best State by </a:t>
            </a:r>
            <a:r>
              <a:rPr lang="en-US" sz="2000" i="1" dirty="0">
                <a:solidFill>
                  <a:schemeClr val="tx1"/>
                </a:solidFill>
                <a:latin typeface="+mj-lt"/>
              </a:rPr>
              <a:t>U.S. News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- May 2025</a:t>
            </a:r>
          </a:p>
          <a:p>
            <a:pPr marL="0" indent="0">
              <a:buNone/>
            </a:pPr>
            <a:endParaRPr lang="en-US" sz="2000" b="1" dirty="0">
              <a:solidFill>
                <a:srgbClr val="005F7E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F19E0-D699-7C43-AB0F-EAC808892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9" t="8750" r="7874" b="42967"/>
          <a:stretch/>
        </p:blipFill>
        <p:spPr>
          <a:xfrm>
            <a:off x="-462817" y="-199524"/>
            <a:ext cx="9695717" cy="309512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886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AD50-EFB3-FB2C-62B0-C76DA8BC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57513"/>
            <a:ext cx="2992041" cy="26812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New Plan for Economic Development</a:t>
            </a:r>
          </a:p>
        </p:txBody>
      </p:sp>
      <p:pic>
        <p:nvPicPr>
          <p:cNvPr id="4" name="Picture 3" descr="A person holding a bag of chips&#10;&#10;Description automatically generated with low confidence">
            <a:extLst>
              <a:ext uri="{FF2B5EF4-FFF2-40B4-BE49-F238E27FC236}">
                <a16:creationId xmlns:a16="http://schemas.microsoft.com/office/drawing/2014/main" id="{7996648F-485D-3DDF-741D-C97537616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32524"/>
          <a:stretch/>
        </p:blipFill>
        <p:spPr>
          <a:xfrm>
            <a:off x="20" y="-457200"/>
            <a:ext cx="9143980" cy="34058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5C053C-E67A-4136-997A-5ED9891AD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297180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Growing Our Own</a:t>
            </a:r>
          </a:p>
          <a:p>
            <a:pPr lvl="1"/>
            <a:r>
              <a:rPr lang="en-US" dirty="0"/>
              <a:t>People </a:t>
            </a:r>
          </a:p>
          <a:p>
            <a:pPr lvl="1"/>
            <a:r>
              <a:rPr lang="en-US" dirty="0"/>
              <a:t>Places</a:t>
            </a:r>
          </a:p>
          <a:p>
            <a:pPr lvl="1"/>
            <a:r>
              <a:rPr lang="en-US" dirty="0"/>
              <a:t>Entrepreneurs</a:t>
            </a:r>
          </a:p>
          <a:p>
            <a:r>
              <a:rPr lang="en-US" sz="2000" dirty="0"/>
              <a:t>Strategic &amp; Targeted</a:t>
            </a:r>
          </a:p>
          <a:p>
            <a:pPr lvl="1"/>
            <a:r>
              <a:rPr lang="en-US" dirty="0"/>
              <a:t>Business Recruitment</a:t>
            </a:r>
          </a:p>
          <a:p>
            <a:pPr lvl="1"/>
            <a:r>
              <a:rPr lang="en-US" dirty="0"/>
              <a:t>Incentives</a:t>
            </a:r>
          </a:p>
        </p:txBody>
      </p:sp>
    </p:spTree>
    <p:extLst>
      <p:ext uri="{BB962C8B-B14F-4D97-AF65-F5344CB8AC3E}">
        <p14:creationId xmlns:p14="http://schemas.microsoft.com/office/powerpoint/2010/main" val="197218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AD50-EFB3-FB2C-62B0-C76DA8BC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414713"/>
            <a:ext cx="2807227" cy="2452687"/>
          </a:xfrm>
        </p:spPr>
        <p:txBody>
          <a:bodyPr anchor="ctr">
            <a:noAutofit/>
          </a:bodyPr>
          <a:lstStyle/>
          <a:p>
            <a:r>
              <a:rPr lang="en-US" dirty="0"/>
              <a:t>A New Paradigm for Economic Development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7D80A68-784F-B7C5-57F0-7920CB9AD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14673"/>
          <a:stretch/>
        </p:blipFill>
        <p:spPr>
          <a:xfrm>
            <a:off x="20" y="-30480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5C053C-E67A-4136-997A-5ED9891AD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386" y="3567113"/>
            <a:ext cx="5823614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i="1" dirty="0"/>
              <a:t>Economic Development = Workforce Development = Community Development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6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AD50-EFB3-FB2C-62B0-C76DA8BC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352800"/>
            <a:ext cx="2807227" cy="25908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New Partnerships for Economic Development</a:t>
            </a:r>
          </a:p>
        </p:txBody>
      </p:sp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5B99C21-CD2F-600B-4451-BAC8C0CC4B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5C053C-E67A-4136-997A-5ED9891AD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5" y="3490913"/>
            <a:ext cx="5614060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Nurturing a Culture of Partnerships</a:t>
            </a:r>
          </a:p>
          <a:p>
            <a:pPr lvl="1" indent="-342900"/>
            <a:r>
              <a:rPr lang="en-US" dirty="0"/>
              <a:t>Across state agencies &amp; levels of govt.</a:t>
            </a:r>
          </a:p>
          <a:p>
            <a:pPr lvl="1" indent="-342900"/>
            <a:r>
              <a:rPr lang="en-US" dirty="0"/>
              <a:t>Business</a:t>
            </a:r>
          </a:p>
          <a:p>
            <a:pPr lvl="1" indent="-342900"/>
            <a:r>
              <a:rPr lang="en-US" dirty="0"/>
              <a:t>Non-Profits</a:t>
            </a:r>
          </a:p>
          <a:p>
            <a:pPr lvl="1" indent="-342900"/>
            <a:r>
              <a:rPr lang="en-US" dirty="0"/>
              <a:t>6 Regions, One Nebraska</a:t>
            </a:r>
          </a:p>
        </p:txBody>
      </p:sp>
    </p:spTree>
    <p:extLst>
      <p:ext uri="{BB962C8B-B14F-4D97-AF65-F5344CB8AC3E}">
        <p14:creationId xmlns:p14="http://schemas.microsoft.com/office/powerpoint/2010/main" val="121829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34" y="2966842"/>
            <a:ext cx="2696766" cy="2452687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Workforce Development</a:t>
            </a:r>
            <a:endParaRPr lang="en-US" dirty="0"/>
          </a:p>
        </p:txBody>
      </p:sp>
      <p:pic>
        <p:nvPicPr>
          <p:cNvPr id="6" name="Picture 5" descr="A group of people on bicycles&#10;&#10;Description automatically generated with medium confidence">
            <a:extLst>
              <a:ext uri="{FF2B5EF4-FFF2-40B4-BE49-F238E27FC236}">
                <a16:creationId xmlns:a16="http://schemas.microsoft.com/office/drawing/2014/main" id="{3165B1AB-2733-5582-B238-19D7C93E1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 b="22596"/>
          <a:stretch/>
        </p:blipFill>
        <p:spPr>
          <a:xfrm>
            <a:off x="20" y="-95249"/>
            <a:ext cx="9143980" cy="32004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2971800"/>
            <a:ext cx="5867400" cy="2452687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-highest % of the population under 18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-highest birth rate in America</a:t>
            </a:r>
          </a:p>
          <a:p>
            <a:pPr lvl="1"/>
            <a:r>
              <a:rPr lang="en-US" dirty="0"/>
              <a:t>BRAIN GAIN among first-year college students</a:t>
            </a:r>
          </a:p>
          <a:p>
            <a:pPr lvl="2"/>
            <a:r>
              <a:rPr lang="en-US" dirty="0"/>
              <a:t>More students come to Nebraska for college than leave Nebraska for college</a:t>
            </a:r>
          </a:p>
          <a:p>
            <a:pPr lvl="1"/>
            <a:r>
              <a:rPr lang="en-US" dirty="0"/>
              <a:t>More tourism than ever before</a:t>
            </a:r>
          </a:p>
        </p:txBody>
      </p:sp>
    </p:spTree>
    <p:extLst>
      <p:ext uri="{BB962C8B-B14F-4D97-AF65-F5344CB8AC3E}">
        <p14:creationId xmlns:p14="http://schemas.microsoft.com/office/powerpoint/2010/main" val="176479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33713"/>
            <a:ext cx="2796841" cy="2605087"/>
          </a:xfrm>
        </p:spPr>
        <p:txBody>
          <a:bodyPr anchor="ctr">
            <a:normAutofit/>
          </a:bodyPr>
          <a:lstStyle/>
          <a:p>
            <a:r>
              <a:rPr lang="en-US" dirty="0"/>
              <a:t>Talent Attraction</a:t>
            </a:r>
          </a:p>
        </p:txBody>
      </p:sp>
      <p:pic>
        <p:nvPicPr>
          <p:cNvPr id="6" name="Picture 5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7014C9FB-8C35-BB33-801E-FB5C2D9D7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0" b="21286"/>
          <a:stretch/>
        </p:blipFill>
        <p:spPr>
          <a:xfrm>
            <a:off x="20" y="-30480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241" y="2895600"/>
            <a:ext cx="5614060" cy="2452687"/>
          </a:xfrm>
        </p:spPr>
        <p:txBody>
          <a:bodyPr anchor="ctr">
            <a:normAutofit lnSpcReduction="10000"/>
          </a:bodyPr>
          <a:lstStyle/>
          <a:p>
            <a:endParaRPr lang="en-US" dirty="0"/>
          </a:p>
          <a:p>
            <a:endParaRPr lang="en-US" sz="4200" dirty="0"/>
          </a:p>
          <a:p>
            <a:r>
              <a:rPr lang="en-US" sz="2000" dirty="0"/>
              <a:t>In-State Initiatives</a:t>
            </a:r>
          </a:p>
          <a:p>
            <a:pPr lvl="1"/>
            <a:r>
              <a:rPr lang="en-US" dirty="0"/>
              <a:t>READ Nebraska Mentoring Program</a:t>
            </a:r>
          </a:p>
          <a:p>
            <a:pPr lvl="1"/>
            <a:r>
              <a:rPr lang="en-US" dirty="0"/>
              <a:t>Historic K-12 education funding</a:t>
            </a:r>
          </a:p>
          <a:p>
            <a:pPr lvl="1"/>
            <a:r>
              <a:rPr lang="en-US" dirty="0"/>
              <a:t>Partnerships to grow the trades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137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42987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dirty="0"/>
              <a:t>Talent Attraction</a:t>
            </a:r>
          </a:p>
        </p:txBody>
      </p:sp>
      <p:pic>
        <p:nvPicPr>
          <p:cNvPr id="8" name="Picture 7" descr="Two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DC77201E-86F5-F420-74D1-CA3178627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15380"/>
          <a:stretch/>
        </p:blipFill>
        <p:spPr>
          <a:xfrm>
            <a:off x="1044" y="-36534"/>
            <a:ext cx="9238700" cy="367952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3642987"/>
            <a:ext cx="5614060" cy="2452687"/>
          </a:xfrm>
        </p:spPr>
        <p:txBody>
          <a:bodyPr anchor="ctr">
            <a:normAutofit fontScale="92500" lnSpcReduction="10000"/>
          </a:bodyPr>
          <a:lstStyle/>
          <a:p>
            <a:endParaRPr lang="en-US" sz="1600" dirty="0"/>
          </a:p>
          <a:p>
            <a:endParaRPr lang="en-US" sz="1600" dirty="0"/>
          </a:p>
          <a:p>
            <a:r>
              <a:rPr lang="en-US" sz="2200" dirty="0"/>
              <a:t>Out-of-State Initiatives</a:t>
            </a:r>
          </a:p>
          <a:p>
            <a:pPr lvl="1"/>
            <a:r>
              <a:rPr lang="en-US" sz="1900" dirty="0"/>
              <a:t>Good Life Is Calling	</a:t>
            </a:r>
          </a:p>
          <a:p>
            <a:pPr lvl="2"/>
            <a:r>
              <a:rPr lang="en-US" sz="1900" dirty="0"/>
              <a:t>Targeted</a:t>
            </a:r>
          </a:p>
          <a:p>
            <a:pPr lvl="2"/>
            <a:r>
              <a:rPr lang="en-US" sz="1900" dirty="0"/>
              <a:t>Data-driven</a:t>
            </a:r>
          </a:p>
          <a:p>
            <a:pPr lvl="2"/>
            <a:r>
              <a:rPr lang="en-US" sz="1900" dirty="0"/>
              <a:t>Model of partnership</a:t>
            </a:r>
          </a:p>
          <a:p>
            <a:pPr marL="914400" lvl="2" indent="0">
              <a:buNone/>
            </a:pPr>
            <a:r>
              <a:rPr lang="en-US" sz="1600" dirty="0"/>
              <a:t>	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10" name="Picture 9" descr="A picture containing bridge, arch&#10;&#10;Description automatically generated">
            <a:extLst>
              <a:ext uri="{FF2B5EF4-FFF2-40B4-BE49-F238E27FC236}">
                <a16:creationId xmlns:a16="http://schemas.microsoft.com/office/drawing/2014/main" id="{9E605F5C-2472-00C8-BE66-3E5E2848A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429913" cy="12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03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 Brand Template" id="{348FE8FD-3AEE-41BC-BA59-2949E032134E}" vid="{82E2D589-DBF3-4830-8CDD-460A4B6A9EA0}"/>
    </a:ext>
  </a:extLst>
</a:theme>
</file>

<file path=ppt/theme/theme2.xml><?xml version="1.0" encoding="utf-8"?>
<a:theme xmlns:a="http://schemas.openxmlformats.org/drawingml/2006/main" name="1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 Brand Template" id="{348FE8FD-3AEE-41BC-BA59-2949E032134E}" vid="{82E2D589-DBF3-4830-8CDD-460A4B6A9EA0}"/>
    </a:ext>
  </a:extLst>
</a:theme>
</file>

<file path=ppt/theme/theme3.xml><?xml version="1.0" encoding="utf-8"?>
<a:theme xmlns:a="http://schemas.openxmlformats.org/drawingml/2006/main" name="2_Office Theme">
  <a:themeElements>
    <a:clrScheme name="DCI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3045E"/>
      </a:accent1>
      <a:accent2>
        <a:srgbClr val="82C240"/>
      </a:accent2>
      <a:accent3>
        <a:srgbClr val="A1A3A3"/>
      </a:accent3>
      <a:accent4>
        <a:srgbClr val="54B5C8"/>
      </a:accent4>
      <a:accent5>
        <a:srgbClr val="F16645"/>
      </a:accent5>
      <a:accent6>
        <a:srgbClr val="575757"/>
      </a:accent6>
      <a:hlink>
        <a:srgbClr val="2C9EB4"/>
      </a:hlink>
      <a:folHlink>
        <a:srgbClr val="F7B29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DCI Brand">
  <a:themeElements>
    <a:clrScheme name="DCI Brand">
      <a:dk1>
        <a:srgbClr val="2E2E2E"/>
      </a:dk1>
      <a:lt1>
        <a:srgbClr val="FFFFFF"/>
      </a:lt1>
      <a:dk2>
        <a:srgbClr val="050730"/>
      </a:dk2>
      <a:lt2>
        <a:srgbClr val="E7E7E7"/>
      </a:lt2>
      <a:accent1>
        <a:srgbClr val="03045E"/>
      </a:accent1>
      <a:accent2>
        <a:srgbClr val="82C341"/>
      </a:accent2>
      <a:accent3>
        <a:srgbClr val="A2A3A3"/>
      </a:accent3>
      <a:accent4>
        <a:srgbClr val="53B5C9"/>
      </a:accent4>
      <a:accent5>
        <a:srgbClr val="F26646"/>
      </a:accent5>
      <a:accent6>
        <a:srgbClr val="585858"/>
      </a:accent6>
      <a:hlink>
        <a:srgbClr val="2F9EB4"/>
      </a:hlink>
      <a:folHlink>
        <a:srgbClr val="F7B29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I Research Template" id="{99D5C627-2738-454D-9197-5D30A93546FD}" vid="{4FB0E7B8-4ED6-47C9-B1C5-1959E2276B5D}"/>
    </a:ext>
  </a:extLst>
</a:theme>
</file>

<file path=ppt/theme/theme5.xml><?xml version="1.0" encoding="utf-8"?>
<a:theme xmlns:a="http://schemas.openxmlformats.org/drawingml/2006/main" name="DCI Brand">
  <a:themeElements>
    <a:clrScheme name="DCI Brand">
      <a:dk1>
        <a:srgbClr val="2E2E2E"/>
      </a:dk1>
      <a:lt1>
        <a:srgbClr val="FFFFFF"/>
      </a:lt1>
      <a:dk2>
        <a:srgbClr val="050730"/>
      </a:dk2>
      <a:lt2>
        <a:srgbClr val="E7E7E7"/>
      </a:lt2>
      <a:accent1>
        <a:srgbClr val="03045E"/>
      </a:accent1>
      <a:accent2>
        <a:srgbClr val="82C341"/>
      </a:accent2>
      <a:accent3>
        <a:srgbClr val="A2A3A3"/>
      </a:accent3>
      <a:accent4>
        <a:srgbClr val="53B5C9"/>
      </a:accent4>
      <a:accent5>
        <a:srgbClr val="F26646"/>
      </a:accent5>
      <a:accent6>
        <a:srgbClr val="585858"/>
      </a:accent6>
      <a:hlink>
        <a:srgbClr val="2F9EB4"/>
      </a:hlink>
      <a:folHlink>
        <a:srgbClr val="F7B29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I Research Template" id="{99D5C627-2738-454D-9197-5D30A93546FD}" vid="{4FB0E7B8-4ED6-47C9-B1C5-1959E2276B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 Brand Template</Template>
  <TotalTime>11304</TotalTime>
  <Words>1003</Words>
  <Application>Microsoft Office PowerPoint</Application>
  <PresentationFormat>On-screen Show (4:3)</PresentationFormat>
  <Paragraphs>216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Aptos</vt:lpstr>
      <vt:lpstr>Aptos Display</vt:lpstr>
      <vt:lpstr>Arial</vt:lpstr>
      <vt:lpstr>Avenir Next LT Pro</vt:lpstr>
      <vt:lpstr>Calibri</vt:lpstr>
      <vt:lpstr>Montserrat</vt:lpstr>
      <vt:lpstr>Montserrat Medium</vt:lpstr>
      <vt:lpstr>Walbaum Display</vt:lpstr>
      <vt:lpstr>Office Theme</vt:lpstr>
      <vt:lpstr>1_Office Theme</vt:lpstr>
      <vt:lpstr>2_Office Theme</vt:lpstr>
      <vt:lpstr>1_DCI Brand</vt:lpstr>
      <vt:lpstr>DCI Brand</vt:lpstr>
      <vt:lpstr>PowerPoint Presentation</vt:lpstr>
      <vt:lpstr>Celebrating  Nebraska’s Successes</vt:lpstr>
      <vt:lpstr>Celebrating Nebraska’s Successes</vt:lpstr>
      <vt:lpstr>A New Plan for Economic Development</vt:lpstr>
      <vt:lpstr>A New Paradigm for Economic Development</vt:lpstr>
      <vt:lpstr>New Partnerships for Economic Development</vt:lpstr>
      <vt:lpstr>Workforce Development</vt:lpstr>
      <vt:lpstr>Talent Attraction</vt:lpstr>
      <vt:lpstr>Talent Attraction</vt:lpstr>
      <vt:lpstr>PowerPoint Presentation</vt:lpstr>
      <vt:lpstr> More than half of respondents say they would like to stay in Nebraska after graduation, mainly due to cost of living.</vt:lpstr>
      <vt:lpstr> A job opportunity will influence where students choose to relocate to following graduation.</vt:lpstr>
      <vt:lpstr> 44% of respondents would like to move out of Nebraska and of those, 6 in 10 feel it is likely they will move.</vt:lpstr>
      <vt:lpstr> There are positive perceptions of Nebraska as a place to raise a family and live but career-related factors are less positively perceived.</vt:lpstr>
      <vt:lpstr> Cost of living, housing costs/ availability and safety are “must haves” for talent considering a relocation.</vt:lpstr>
      <vt:lpstr> Nebraska receives strong scores on some of talent’s top “must have” factors</vt:lpstr>
      <vt:lpstr> Quality of Life Factors: Importance vs. Nebraska Ratings</vt:lpstr>
      <vt:lpstr>Community Development: Housing</vt:lpstr>
      <vt:lpstr>Community Development: Placemaking</vt:lpstr>
      <vt:lpstr>Business Development</vt:lpstr>
      <vt:lpstr>Business Development: Bioeconomy</vt:lpstr>
      <vt:lpstr>Nebraska’s Window of Opportunity</vt:lpstr>
      <vt:lpstr>PowerPoint Presentation</vt:lpstr>
    </vt:vector>
  </TitlesOfParts>
  <Company>State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Pinkerman, Justin</dc:creator>
  <cp:lastModifiedBy>Pinkerman, Justin</cp:lastModifiedBy>
  <cp:revision>114</cp:revision>
  <cp:lastPrinted>2024-04-17T16:34:42Z</cp:lastPrinted>
  <dcterms:created xsi:type="dcterms:W3CDTF">2023-05-12T15:52:37Z</dcterms:created>
  <dcterms:modified xsi:type="dcterms:W3CDTF">2025-06-03T22:50:13Z</dcterms:modified>
</cp:coreProperties>
</file>