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5" r:id="rId2"/>
    <p:sldId id="286" r:id="rId3"/>
    <p:sldId id="278" r:id="rId4"/>
    <p:sldId id="279" r:id="rId5"/>
    <p:sldId id="280" r:id="rId6"/>
    <p:sldId id="281" r:id="rId7"/>
    <p:sldId id="285" r:id="rId8"/>
    <p:sldId id="282" r:id="rId9"/>
    <p:sldId id="283" r:id="rId10"/>
    <p:sldId id="287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102B17-F379-7F25-0025-FEE2BC736CCF}" name="Runge, Sean" initials="SR" userId="S::sean.runge@Nebraska.gov::b68821d8-8076-4c40-b0ca-e1d6f8c1d9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509" autoAdjust="0"/>
  </p:normalViewPr>
  <p:slideViewPr>
    <p:cSldViewPr snapToGrid="0">
      <p:cViewPr varScale="1">
        <p:scale>
          <a:sx n="97" d="100"/>
          <a:sy n="97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EADEAF-BBD4-4E16-803F-3D3FD3FBD49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E2D4B0-8CCC-4CE9-89F7-35CDFB82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2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1003 Square Miles (Land mass of Rhode Island is 1545)</a:t>
            </a:r>
          </a:p>
          <a:p>
            <a:r>
              <a:rPr lang="en-US" dirty="0"/>
              <a:t>IC Ogallala </a:t>
            </a:r>
          </a:p>
          <a:p>
            <a:r>
              <a:rPr lang="en-US" dirty="0"/>
              <a:t>	Ogallala to Bridgeport 88 miles</a:t>
            </a:r>
          </a:p>
          <a:p>
            <a:r>
              <a:rPr lang="en-US" dirty="0"/>
              <a:t>	Ogallala to Ashby 79 miles</a:t>
            </a:r>
          </a:p>
          <a:p>
            <a:endParaRPr lang="en-US" dirty="0"/>
          </a:p>
          <a:p>
            <a:r>
              <a:rPr lang="en-US" dirty="0"/>
              <a:t>NIFC Antenna on existing tower – local communications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4B0-8CCC-4CE9-89F7-35CDFB8287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4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1003 Square Miles (Land mass of Rhode Island is 1545)</a:t>
            </a:r>
          </a:p>
          <a:p>
            <a:endParaRPr lang="en-US" dirty="0"/>
          </a:p>
          <a:p>
            <a:r>
              <a:rPr lang="en-US" dirty="0"/>
              <a:t>	Narrow deep valleys hard to cover</a:t>
            </a:r>
          </a:p>
          <a:p>
            <a:r>
              <a:rPr lang="en-US" dirty="0"/>
              <a:t>	CIMT installed 2 linked command repeaters</a:t>
            </a:r>
          </a:p>
          <a:p>
            <a:r>
              <a:rPr lang="en-US" dirty="0"/>
              <a:t>	“Human Repeater” on top of some hills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4B0-8CCC-4CE9-89F7-35CDFB8287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15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critical PTT – application on phone to use as a radio.  Did not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4B0-8CCC-4CE9-89F7-35CDFB8287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5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ICRI Gateway – connect multiple radio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4B0-8CCC-4CE9-89F7-35CDFB8287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51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Teams staged in Alliance, Ogallala (ICP and Helicopter Base), Broken Bow, Columbus</a:t>
            </a:r>
          </a:p>
          <a:p>
            <a:endParaRPr lang="en-US" dirty="0"/>
          </a:p>
          <a:p>
            <a:r>
              <a:rPr lang="en-US" dirty="0"/>
              <a:t>NIFC – National Interagency Fire Center</a:t>
            </a:r>
          </a:p>
          <a:p>
            <a:r>
              <a:rPr lang="en-US" dirty="0"/>
              <a:t>NIFOG – National Interoperability Field Operations Guide.  Frequencies published in this guide should be programmed into radios to allow for interoperability.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2D4B0-8CCC-4CE9-89F7-35CDFB8287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7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49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019885" y="795559"/>
            <a:ext cx="5301513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200" b="1" dirty="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NEBRASKA EMERGENCY MANAGEMENT AGENCY</a:t>
            </a:r>
          </a:p>
        </p:txBody>
      </p:sp>
    </p:spTree>
    <p:extLst>
      <p:ext uri="{BB962C8B-B14F-4D97-AF65-F5344CB8AC3E}">
        <p14:creationId xmlns:p14="http://schemas.microsoft.com/office/powerpoint/2010/main" val="202610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3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41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4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="1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006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4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3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3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5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2B8D1-2EE6-4D2B-92E3-26C287898C7E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6E7E-896E-4FA5-B572-569619D81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1F9F66-997E-030C-7DBB-B748A822D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501" y="1749428"/>
            <a:ext cx="10990997" cy="1470025"/>
          </a:xfrm>
        </p:spPr>
        <p:txBody>
          <a:bodyPr/>
          <a:lstStyle/>
          <a:p>
            <a:r>
              <a:rPr lang="en-US" dirty="0"/>
              <a:t>Nebraska Emergency Management Agency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868B65-81DF-02F9-6EC1-5A3F95CE6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048000"/>
            <a:ext cx="8534400" cy="2209800"/>
          </a:xfrm>
        </p:spPr>
        <p:txBody>
          <a:bodyPr/>
          <a:lstStyle/>
          <a:p>
            <a:r>
              <a:rPr lang="en-US" dirty="0"/>
              <a:t>Communications Systems Overview</a:t>
            </a:r>
          </a:p>
        </p:txBody>
      </p:sp>
    </p:spTree>
    <p:extLst>
      <p:ext uri="{BB962C8B-B14F-4D97-AF65-F5344CB8AC3E}">
        <p14:creationId xmlns:p14="http://schemas.microsoft.com/office/powerpoint/2010/main" val="93417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F585-C6BD-5E78-96A4-C1B9145C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58029"/>
            <a:ext cx="109728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28697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4D322-23B5-4AD0-B33E-C3BEAB3F2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862499-A0E9-503D-6CE0-8E7379753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030" y="2162273"/>
            <a:ext cx="11031940" cy="1266727"/>
          </a:xfrm>
        </p:spPr>
        <p:txBody>
          <a:bodyPr>
            <a:normAutofit fontScale="90000"/>
          </a:bodyPr>
          <a:lstStyle/>
          <a:p>
            <a:r>
              <a:rPr lang="en-US" dirty="0"/>
              <a:t>2026 Spring Wildfires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6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DDB05-BA61-56DC-C693-39C69DA0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Spring Wildfires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21A18C1-1B74-8E03-EDB4-57AB1428F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167"/>
            <a:ext cx="10639425" cy="68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5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0A50BE-D269-6740-786E-0F41F330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Morrill Fire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A958C-2393-D3A6-E10D-29CA71E68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600203"/>
            <a:ext cx="5384800" cy="403860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19F24D-AA6D-4A08-4623-27E3B6908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Final Acres Burned: 642,029</a:t>
            </a:r>
          </a:p>
          <a:p>
            <a:r>
              <a:rPr lang="en-US" dirty="0"/>
              <a:t>Terrain: Rolling grass covered sandhills</a:t>
            </a:r>
          </a:p>
          <a:p>
            <a:r>
              <a:rPr lang="en-US" dirty="0"/>
              <a:t>Communications Challenges</a:t>
            </a:r>
          </a:p>
          <a:p>
            <a:pPr lvl="1"/>
            <a:r>
              <a:rPr lang="en-US" dirty="0"/>
              <a:t>Limited Coverage</a:t>
            </a:r>
          </a:p>
          <a:p>
            <a:pPr lvl="2"/>
            <a:r>
              <a:rPr lang="en-US" dirty="0"/>
              <a:t>Existing Systems / Cellular</a:t>
            </a:r>
          </a:p>
          <a:p>
            <a:pPr lvl="1"/>
            <a:r>
              <a:rPr lang="en-US" dirty="0"/>
              <a:t>Lack Equipment</a:t>
            </a:r>
          </a:p>
          <a:p>
            <a:pPr lvl="2"/>
            <a:r>
              <a:rPr lang="en-US" dirty="0"/>
              <a:t>Ageing</a:t>
            </a:r>
          </a:p>
          <a:p>
            <a:pPr lvl="2"/>
            <a:r>
              <a:rPr lang="en-US" dirty="0"/>
              <a:t>Funding</a:t>
            </a:r>
          </a:p>
          <a:p>
            <a:pPr lvl="1"/>
            <a:r>
              <a:rPr lang="en-US" dirty="0"/>
              <a:t>Distances involved</a:t>
            </a:r>
          </a:p>
          <a:p>
            <a:pPr lvl="1"/>
            <a:r>
              <a:rPr lang="en-US" dirty="0"/>
              <a:t>No good high points </a:t>
            </a:r>
          </a:p>
          <a:p>
            <a:pPr lvl="1"/>
            <a:r>
              <a:rPr lang="en-US" dirty="0"/>
              <a:t>Speed of fire</a:t>
            </a:r>
          </a:p>
        </p:txBody>
      </p:sp>
    </p:spTree>
    <p:extLst>
      <p:ext uri="{BB962C8B-B14F-4D97-AF65-F5344CB8AC3E}">
        <p14:creationId xmlns:p14="http://schemas.microsoft.com/office/powerpoint/2010/main" val="257455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5C5A-D07C-C4B2-A67F-EA83DDD0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Cottonwood Fire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FECF57-3EEE-8B73-494A-6B2BCFB96D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C3734-EFA7-D500-0EDD-BBEF200106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Final Acres Burned: 129,253</a:t>
            </a:r>
          </a:p>
          <a:p>
            <a:r>
              <a:rPr lang="en-US" dirty="0"/>
              <a:t>Terrain: Hills/Valleys with cedar trees</a:t>
            </a:r>
          </a:p>
          <a:p>
            <a:r>
              <a:rPr lang="en-US" dirty="0"/>
              <a:t>Communications Challenges</a:t>
            </a:r>
          </a:p>
          <a:p>
            <a:pPr lvl="1"/>
            <a:r>
              <a:rPr lang="en-US" dirty="0"/>
              <a:t>Distances involved</a:t>
            </a:r>
          </a:p>
          <a:p>
            <a:pPr lvl="1"/>
            <a:r>
              <a:rPr lang="en-US" dirty="0"/>
              <a:t>Narrow deep valleys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7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9D38-F3D5-6844-0FBA-FFE69F14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Complex Incident Management Team (CIMT)</a:t>
            </a:r>
            <a:br>
              <a:rPr lang="en-US" dirty="0"/>
            </a:br>
            <a:r>
              <a:rPr lang="en-US" dirty="0"/>
              <a:t>Communications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1C5EC1-3911-5152-C6BF-F60E3822F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87" y="1600200"/>
            <a:ext cx="3954025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436C7-BC45-00C8-2E41-57D6174F9D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 Radio System</a:t>
            </a:r>
          </a:p>
          <a:p>
            <a:pPr lvl="1"/>
            <a:r>
              <a:rPr lang="en-US" dirty="0"/>
              <a:t>NIFC Cache Radio / Repeaters</a:t>
            </a:r>
          </a:p>
          <a:p>
            <a:pPr lvl="2"/>
            <a:r>
              <a:rPr lang="en-US" dirty="0"/>
              <a:t>Installed repeater on local tower</a:t>
            </a:r>
          </a:p>
          <a:p>
            <a:pPr lvl="1"/>
            <a:r>
              <a:rPr lang="en-US" dirty="0"/>
              <a:t>Starlink</a:t>
            </a:r>
          </a:p>
          <a:p>
            <a:r>
              <a:rPr lang="en-US" dirty="0"/>
              <a:t>Command moved from Ogallala to North Platte, then back</a:t>
            </a:r>
          </a:p>
          <a:p>
            <a:r>
              <a:rPr lang="en-US" dirty="0"/>
              <a:t>Incident Dispatch moved from Ogallala to Gothenburg, then back</a:t>
            </a:r>
          </a:p>
        </p:txBody>
      </p:sp>
    </p:spTree>
    <p:extLst>
      <p:ext uri="{BB962C8B-B14F-4D97-AF65-F5344CB8AC3E}">
        <p14:creationId xmlns:p14="http://schemas.microsoft.com/office/powerpoint/2010/main" val="424693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526E-5875-841D-0829-43A6118B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EC9566-DE3A-086F-BD0F-82986D09A7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64" y="1600200"/>
            <a:ext cx="3394472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7CF88-20E1-F4EF-67B1-14C164BC48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Local EM Requested SOW</a:t>
            </a:r>
          </a:p>
          <a:p>
            <a:pPr lvl="1"/>
            <a:r>
              <a:rPr lang="en-US" dirty="0"/>
              <a:t>Tried to use Mission Critical PTT but too complex to setup on scene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2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04EA-AD44-5FCC-99B8-ABA98963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Provided Resources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79E372-9597-D453-890F-83DFED1DAE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64" y="1600200"/>
            <a:ext cx="3394472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B9D85-7B06-5DA2-0C5B-7B686C83D1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Cache Radio (1</a:t>
            </a:r>
            <a:r>
              <a:rPr lang="en-US" baseline="30000" dirty="0"/>
              <a:t>st</a:t>
            </a:r>
            <a:r>
              <a:rPr lang="en-US" dirty="0"/>
              <a:t> Batch)</a:t>
            </a:r>
          </a:p>
          <a:p>
            <a:pPr lvl="1"/>
            <a:r>
              <a:rPr lang="en-US" dirty="0"/>
              <a:t>Programming Error</a:t>
            </a:r>
          </a:p>
          <a:p>
            <a:pPr lvl="1"/>
            <a:r>
              <a:rPr lang="en-US" dirty="0"/>
              <a:t>Fixed after discovery – NDOT</a:t>
            </a:r>
          </a:p>
          <a:p>
            <a:r>
              <a:rPr lang="en-US" dirty="0"/>
              <a:t>Cache Radio (2</a:t>
            </a:r>
            <a:r>
              <a:rPr lang="en-US" baseline="30000" dirty="0"/>
              <a:t>nd</a:t>
            </a:r>
            <a:r>
              <a:rPr lang="en-US" dirty="0"/>
              <a:t> Batch)</a:t>
            </a:r>
          </a:p>
          <a:p>
            <a:r>
              <a:rPr lang="en-US" dirty="0"/>
              <a:t>State COMU Trailer</a:t>
            </a:r>
          </a:p>
          <a:p>
            <a:pPr lvl="1"/>
            <a:r>
              <a:rPr lang="en-US" dirty="0"/>
              <a:t>Dispatch Console</a:t>
            </a:r>
          </a:p>
          <a:p>
            <a:pPr lvl="1"/>
            <a:r>
              <a:rPr lang="en-US" dirty="0"/>
              <a:t>ICRI Gateway</a:t>
            </a:r>
          </a:p>
          <a:p>
            <a:r>
              <a:rPr lang="en-US" dirty="0"/>
              <a:t>OCIO</a:t>
            </a:r>
          </a:p>
          <a:p>
            <a:r>
              <a:rPr lang="en-US" dirty="0"/>
              <a:t>NEMA</a:t>
            </a:r>
          </a:p>
        </p:txBody>
      </p:sp>
    </p:spTree>
    <p:extLst>
      <p:ext uri="{BB962C8B-B14F-4D97-AF65-F5344CB8AC3E}">
        <p14:creationId xmlns:p14="http://schemas.microsoft.com/office/powerpoint/2010/main" val="257402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C5ED-1D79-B73D-9EE5-5BBC5FC3A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Initial Attack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06215E-2128-10F0-537B-28A2FCE31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21040"/>
            <a:ext cx="5384800" cy="34842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B8870-44BA-7297-80D1-96955051AB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CIMT responsible for IA</a:t>
            </a:r>
          </a:p>
          <a:p>
            <a:r>
              <a:rPr lang="en-US" dirty="0"/>
              <a:t>Hybrid Communications</a:t>
            </a:r>
          </a:p>
          <a:p>
            <a:pPr lvl="1"/>
            <a:r>
              <a:rPr lang="en-US" dirty="0"/>
              <a:t>State Radio System for Command</a:t>
            </a:r>
          </a:p>
          <a:p>
            <a:pPr lvl="1"/>
            <a:r>
              <a:rPr lang="en-US" dirty="0"/>
              <a:t>NIFC Radio for inter-team</a:t>
            </a:r>
          </a:p>
          <a:p>
            <a:pPr lvl="1"/>
            <a:r>
              <a:rPr lang="en-US" dirty="0"/>
              <a:t>NIFOG Channels for interoperability</a:t>
            </a:r>
          </a:p>
          <a:p>
            <a:pPr lvl="1"/>
            <a:r>
              <a:rPr lang="en-US" dirty="0"/>
              <a:t>Starlink</a:t>
            </a:r>
          </a:p>
          <a:p>
            <a:pPr lvl="2"/>
            <a:r>
              <a:rPr lang="en-US" dirty="0"/>
              <a:t>Data/Coms as needed</a:t>
            </a:r>
          </a:p>
          <a:p>
            <a:pPr lvl="1"/>
            <a:r>
              <a:rPr lang="en-US" dirty="0"/>
              <a:t>Cellular backup</a:t>
            </a:r>
          </a:p>
        </p:txBody>
      </p:sp>
    </p:spTree>
    <p:extLst>
      <p:ext uri="{BB962C8B-B14F-4D97-AF65-F5344CB8AC3E}">
        <p14:creationId xmlns:p14="http://schemas.microsoft.com/office/powerpoint/2010/main" val="3733964914"/>
      </p:ext>
    </p:extLst>
  </p:cSld>
  <p:clrMapOvr>
    <a:masterClrMapping/>
  </p:clrMapOvr>
</p:sld>
</file>

<file path=ppt/theme/theme1.xml><?xml version="1.0" encoding="utf-8"?>
<a:theme xmlns:a="http://schemas.openxmlformats.org/drawingml/2006/main" name="NE Brand Templ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 Point Template" id="{51D61008-2051-483B-9D97-B3874D4FBB48}" vid="{759248CC-519C-4D7B-B6F8-273C0C1542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339</Words>
  <Application>Microsoft Office PowerPoint</Application>
  <PresentationFormat>Widescreen</PresentationFormat>
  <Paragraphs>74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Aptos</vt:lpstr>
      <vt:lpstr>Arial</vt:lpstr>
      <vt:lpstr>NE Brand Template</vt:lpstr>
      <vt:lpstr>Nebraska Emergency Management Agency</vt:lpstr>
      <vt:lpstr>2026 Spring Wildfires </vt:lpstr>
      <vt:lpstr>2026 Spring Wildfires</vt:lpstr>
      <vt:lpstr>Morrill Fire</vt:lpstr>
      <vt:lpstr>Cottonwood Fire</vt:lpstr>
      <vt:lpstr>Complex Incident Management Team (CIMT) Communications</vt:lpstr>
      <vt:lpstr>FirstNet</vt:lpstr>
      <vt:lpstr>State Provided Resources</vt:lpstr>
      <vt:lpstr>Statewide Initial Attack</vt:lpstr>
      <vt:lpstr>Questions</vt:lpstr>
    </vt:vector>
  </TitlesOfParts>
  <Company>St of NE, IT Infrastructure Analyst Senior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Martinez, Nathan</dc:creator>
  <cp:lastModifiedBy>Portis, Erv</cp:lastModifiedBy>
  <cp:revision>11</cp:revision>
  <cp:lastPrinted>2026-06-02T13:37:48Z</cp:lastPrinted>
  <dcterms:created xsi:type="dcterms:W3CDTF">2025-02-28T15:03:24Z</dcterms:created>
  <dcterms:modified xsi:type="dcterms:W3CDTF">2026-06-02T14:04:58Z</dcterms:modified>
</cp:coreProperties>
</file>