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82" r:id="rId8"/>
    <p:sldId id="262" r:id="rId9"/>
    <p:sldId id="283" r:id="rId10"/>
    <p:sldId id="264" r:id="rId11"/>
    <p:sldId id="263" r:id="rId12"/>
    <p:sldId id="285" r:id="rId13"/>
    <p:sldId id="284" r:id="rId14"/>
    <p:sldId id="271" r:id="rId15"/>
    <p:sldId id="272" r:id="rId16"/>
    <p:sldId id="273" r:id="rId17"/>
    <p:sldId id="274" r:id="rId18"/>
    <p:sldId id="275" r:id="rId19"/>
    <p:sldId id="276" r:id="rId20"/>
    <p:sldId id="277" r:id="rId21"/>
    <p:sldId id="278" r:id="rId22"/>
    <p:sldId id="279" r:id="rId23"/>
    <p:sldId id="281" r:id="rId24"/>
    <p:sldId id="266" r:id="rId25"/>
    <p:sldId id="286" r:id="rId26"/>
    <p:sldId id="287" r:id="rId27"/>
    <p:sldId id="288" r:id="rId28"/>
    <p:sldId id="289" r:id="rId29"/>
    <p:sldId id="269"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7C265-A1C7-8420-0DC2-4BB794721C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BDE6A5-843D-ED5E-2C44-8C6961C71F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4099D8-61AB-99D3-7C10-B9AF9455C41C}"/>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08631055-BE4C-FA86-7626-9151487DD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2DB6B5-8441-90EF-5615-F351F9EFAD2E}"/>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3669752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C0CC8-C87B-A47C-8226-108FF5EB57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722602-56FD-6849-7375-80D6129348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93ACF-8945-97FA-3FF7-D6AAAFC733E1}"/>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8BC6D9B4-C43E-E127-2DD5-CEDB9FFAB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A3BAF-B9ED-F82C-09F5-8AFB273B6B44}"/>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263517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85A68A-119A-9065-4013-4D9F17FE27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A249C1-9AA5-B091-DD56-25AA5EE128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2B0681-378A-8703-FE11-38924EE3625F}"/>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F0EF205F-3CBA-509F-7FE9-E2F5FA27EF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DE3E2-2687-56A3-1CA0-13C6AC1A226B}"/>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86620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429DF-EB98-45BC-B9A3-E24DCEA56E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36D5D6-289D-AD2D-7C4C-A350A6F994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9557D4-B16E-1D34-BA07-1245EBEE451B}"/>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5E9329B8-A20F-CA38-E93D-74E5AAF81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CF95F1-E231-8DA9-7760-633D7213384D}"/>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033677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8F2FF-1224-81D5-4147-EB84520ADD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27E746-3A8D-280B-E41E-74801D0838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20D5B8-2C1A-C522-EE39-B708885D4A04}"/>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5A7827B5-27DC-6DB7-2BCE-F1EE2ACFD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BF8C5E-6438-B314-8096-ADD4B40D9354}"/>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074650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F8119-1164-3774-6FA1-202E8E5D56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2CD8B2-87E6-4071-B046-8489FED8F2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647876-F6F7-9AE5-AD86-024A009DA5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2ED961-ED86-7BB6-E65B-E34C6214626B}"/>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6" name="Footer Placeholder 5">
            <a:extLst>
              <a:ext uri="{FF2B5EF4-FFF2-40B4-BE49-F238E27FC236}">
                <a16:creationId xmlns:a16="http://schemas.microsoft.com/office/drawing/2014/main" id="{B49860EF-7B1D-6915-5FF7-7A52D3C0CF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FE90BA-D57F-817A-4827-891A23616C21}"/>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101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C5B84-86EC-0576-6577-913D5B5D10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9F7051-CA2D-06E7-C894-1713ED8DBF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817194-5CF7-F792-AEBB-1C23ED555A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37E6FC-1A3E-6487-A2BB-7021C93CDA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59D6FF-48BC-02D0-8712-6C11D4F35D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B2D362-1760-2CB3-1B7D-73A8229CF938}"/>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8" name="Footer Placeholder 7">
            <a:extLst>
              <a:ext uri="{FF2B5EF4-FFF2-40B4-BE49-F238E27FC236}">
                <a16:creationId xmlns:a16="http://schemas.microsoft.com/office/drawing/2014/main" id="{DB9EE756-E735-BB54-9775-468C7943FC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AA1889-E2CB-8A3D-4220-05DA101B0B7E}"/>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53906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8914-E9D3-28A4-FA81-85568AB8D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72D0AC-4988-D0F1-5EAE-F942F249C020}"/>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4" name="Footer Placeholder 3">
            <a:extLst>
              <a:ext uri="{FF2B5EF4-FFF2-40B4-BE49-F238E27FC236}">
                <a16:creationId xmlns:a16="http://schemas.microsoft.com/office/drawing/2014/main" id="{DBB5A712-5694-816E-995C-8DAB1EE6F1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9742EC-9AD2-45B3-ED87-B4E05F8EFECF}"/>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399222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0AC138-89D9-376E-F33C-E925DC83F1DB}"/>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3" name="Footer Placeholder 2">
            <a:extLst>
              <a:ext uri="{FF2B5EF4-FFF2-40B4-BE49-F238E27FC236}">
                <a16:creationId xmlns:a16="http://schemas.microsoft.com/office/drawing/2014/main" id="{DC2152A7-815C-C349-3D05-44BD46550E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3F52A5-E541-F9F7-A883-F0810FC963B9}"/>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3486845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01319-82A7-121A-9675-DD1455B1BC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10790D-A4EE-8DB4-7EF7-D181A470FE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FFFE1A-A440-6886-2F17-0289DC317C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F11AC0-50E0-ABA7-E743-CE9EF7BFBF00}"/>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6" name="Footer Placeholder 5">
            <a:extLst>
              <a:ext uri="{FF2B5EF4-FFF2-40B4-BE49-F238E27FC236}">
                <a16:creationId xmlns:a16="http://schemas.microsoft.com/office/drawing/2014/main" id="{0B5D1454-A59D-0BB2-5FDE-48069DDB71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1819AA-A44F-D4EC-A1A4-B36C42E77301}"/>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1820616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F4236-0FCE-EBAA-6BF2-F7F29554FA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86BEA8-3C9C-F58B-21C7-8FA8E58A1A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9D3438-FADF-D739-8155-36B6443A7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18B8CB-8E86-03FE-7285-4DF3F05DE74E}"/>
              </a:ext>
            </a:extLst>
          </p:cNvPr>
          <p:cNvSpPr>
            <a:spLocks noGrp="1"/>
          </p:cNvSpPr>
          <p:nvPr>
            <p:ph type="dt" sz="half" idx="10"/>
          </p:nvPr>
        </p:nvSpPr>
        <p:spPr/>
        <p:txBody>
          <a:bodyPr/>
          <a:lstStyle/>
          <a:p>
            <a:fld id="{7DB8FEE3-9D2C-4717-98A8-DB044B9ABD52}" type="datetimeFigureOut">
              <a:rPr lang="en-US" smtClean="0"/>
              <a:t>5/29/2026</a:t>
            </a:fld>
            <a:endParaRPr lang="en-US"/>
          </a:p>
        </p:txBody>
      </p:sp>
      <p:sp>
        <p:nvSpPr>
          <p:cNvPr id="6" name="Footer Placeholder 5">
            <a:extLst>
              <a:ext uri="{FF2B5EF4-FFF2-40B4-BE49-F238E27FC236}">
                <a16:creationId xmlns:a16="http://schemas.microsoft.com/office/drawing/2014/main" id="{DD0D6A82-14B5-E99F-26A0-86D29981D2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6DEE80-5E80-24D2-9F6E-A0AC38A47DA6}"/>
              </a:ext>
            </a:extLst>
          </p:cNvPr>
          <p:cNvSpPr>
            <a:spLocks noGrp="1"/>
          </p:cNvSpPr>
          <p:nvPr>
            <p:ph type="sldNum" sz="quarter" idx="12"/>
          </p:nvPr>
        </p:nvSpPr>
        <p:spPr/>
        <p:txBody>
          <a:bodyPr/>
          <a:lstStyle/>
          <a:p>
            <a:fld id="{E6B7AA90-6762-4070-9B46-696AD7C7C6F0}" type="slidenum">
              <a:rPr lang="en-US" smtClean="0"/>
              <a:t>‹#›</a:t>
            </a:fld>
            <a:endParaRPr lang="en-US"/>
          </a:p>
        </p:txBody>
      </p:sp>
    </p:spTree>
    <p:extLst>
      <p:ext uri="{BB962C8B-B14F-4D97-AF65-F5344CB8AC3E}">
        <p14:creationId xmlns:p14="http://schemas.microsoft.com/office/powerpoint/2010/main" val="91727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374C8B-E089-4A34-61A2-FE8FBD2AF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FA03B3-BF8C-758A-DC74-BCA95C1783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4B54F-A09A-358B-71A4-85EB2A9968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B8FEE3-9D2C-4717-98A8-DB044B9ABD52}" type="datetimeFigureOut">
              <a:rPr lang="en-US" smtClean="0"/>
              <a:t>5/29/2026</a:t>
            </a:fld>
            <a:endParaRPr lang="en-US"/>
          </a:p>
        </p:txBody>
      </p:sp>
      <p:sp>
        <p:nvSpPr>
          <p:cNvPr id="5" name="Footer Placeholder 4">
            <a:extLst>
              <a:ext uri="{FF2B5EF4-FFF2-40B4-BE49-F238E27FC236}">
                <a16:creationId xmlns:a16="http://schemas.microsoft.com/office/drawing/2014/main" id="{6244ECE3-B5ED-6099-882A-0472219A09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8834B6-50D8-7CB8-A294-C218BD0E89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B7AA90-6762-4070-9B46-696AD7C7C6F0}" type="slidenum">
              <a:rPr lang="en-US" smtClean="0"/>
              <a:t>‹#›</a:t>
            </a:fld>
            <a:endParaRPr lang="en-US"/>
          </a:p>
        </p:txBody>
      </p:sp>
    </p:spTree>
    <p:extLst>
      <p:ext uri="{BB962C8B-B14F-4D97-AF65-F5344CB8AC3E}">
        <p14:creationId xmlns:p14="http://schemas.microsoft.com/office/powerpoint/2010/main" val="409357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ebraskalegislature.gov/laws/statutes.php?statute=77-1233.06" TargetMode="External"/><Relationship Id="rId2" Type="http://schemas.openxmlformats.org/officeDocument/2006/relationships/hyperlink" Target="https://nebraskalegislature.gov/laws/statutes.php?statute=77-1233.0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ebraskalegislature.gov/laws/statutes.php?statute=77-1314" TargetMode="External"/><Relationship Id="rId2" Type="http://schemas.openxmlformats.org/officeDocument/2006/relationships/hyperlink" Target="https://nebraskalegislature.gov/laws/statutes.php?statute=77-133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F46B4-37BF-9661-2617-3D8BBFC2D47C}"/>
              </a:ext>
            </a:extLst>
          </p:cNvPr>
          <p:cNvSpPr>
            <a:spLocks noGrp="1"/>
          </p:cNvSpPr>
          <p:nvPr>
            <p:ph type="ctrTitle"/>
          </p:nvPr>
        </p:nvSpPr>
        <p:spPr>
          <a:xfrm>
            <a:off x="1524000" y="359923"/>
            <a:ext cx="9144000" cy="1004057"/>
          </a:xfrm>
        </p:spPr>
        <p:txBody>
          <a:bodyPr>
            <a:normAutofit/>
          </a:bodyPr>
          <a:lstStyle/>
          <a:p>
            <a:r>
              <a:rPr lang="en-US" sz="4400"/>
              <a:t>2026 NACO County Board Workshop</a:t>
            </a:r>
            <a:endParaRPr lang="en-US" sz="4400" dirty="0"/>
          </a:p>
        </p:txBody>
      </p:sp>
      <p:sp>
        <p:nvSpPr>
          <p:cNvPr id="3" name="Subtitle 2">
            <a:extLst>
              <a:ext uri="{FF2B5EF4-FFF2-40B4-BE49-F238E27FC236}">
                <a16:creationId xmlns:a16="http://schemas.microsoft.com/office/drawing/2014/main" id="{8FFC7BE0-1BA7-A4CC-5F73-F2FF2490B826}"/>
              </a:ext>
            </a:extLst>
          </p:cNvPr>
          <p:cNvSpPr>
            <a:spLocks noGrp="1"/>
          </p:cNvSpPr>
          <p:nvPr>
            <p:ph type="subTitle" idx="1"/>
          </p:nvPr>
        </p:nvSpPr>
        <p:spPr>
          <a:xfrm>
            <a:off x="1524000" y="1981200"/>
            <a:ext cx="9144000" cy="3276600"/>
          </a:xfrm>
        </p:spPr>
        <p:txBody>
          <a:bodyPr>
            <a:normAutofit/>
          </a:bodyPr>
          <a:lstStyle/>
          <a:p>
            <a:r>
              <a:rPr lang="en-US"/>
              <a:t>Presentation by Tax Equalization &amp; Review Commission (TERC)</a:t>
            </a:r>
          </a:p>
          <a:p>
            <a:r>
              <a:rPr lang="en-US"/>
              <a:t>Commissioners:</a:t>
            </a:r>
          </a:p>
          <a:p>
            <a:r>
              <a:rPr lang="en-US"/>
              <a:t>Steve Keetle</a:t>
            </a:r>
          </a:p>
          <a:p>
            <a:r>
              <a:rPr lang="en-US"/>
              <a:t>Jackie Russell</a:t>
            </a:r>
          </a:p>
          <a:p>
            <a:r>
              <a:rPr lang="en-US"/>
              <a:t>Jim Kuhn</a:t>
            </a:r>
          </a:p>
          <a:p>
            <a:r>
              <a:rPr lang="en-US"/>
              <a:t>Rob Hotz</a:t>
            </a:r>
            <a:endParaRPr lang="en-US" dirty="0"/>
          </a:p>
        </p:txBody>
      </p:sp>
    </p:spTree>
    <p:extLst>
      <p:ext uri="{BB962C8B-B14F-4D97-AF65-F5344CB8AC3E}">
        <p14:creationId xmlns:p14="http://schemas.microsoft.com/office/powerpoint/2010/main" val="3087409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EFD50-E41E-A93D-0D31-EC31B97B4590}"/>
              </a:ext>
            </a:extLst>
          </p:cNvPr>
          <p:cNvSpPr>
            <a:spLocks noGrp="1"/>
          </p:cNvSpPr>
          <p:nvPr>
            <p:ph type="title"/>
          </p:nvPr>
        </p:nvSpPr>
        <p:spPr/>
        <p:txBody>
          <a:bodyPr>
            <a:normAutofit/>
          </a:bodyPr>
          <a:lstStyle/>
          <a:p>
            <a:r>
              <a:rPr lang="en-US" sz="2800" b="1" dirty="0"/>
              <a:t>If the CBOE lacks jurisdiction and shall dismiss the protest, then TERC lacks jurisdiction if an appeal is filed</a:t>
            </a:r>
          </a:p>
        </p:txBody>
      </p:sp>
      <p:sp>
        <p:nvSpPr>
          <p:cNvPr id="3" name="Content Placeholder 2">
            <a:extLst>
              <a:ext uri="{FF2B5EF4-FFF2-40B4-BE49-F238E27FC236}">
                <a16:creationId xmlns:a16="http://schemas.microsoft.com/office/drawing/2014/main" id="{66D54A77-3318-4B83-9B7F-F222D5D79575}"/>
              </a:ext>
            </a:extLst>
          </p:cNvPr>
          <p:cNvSpPr>
            <a:spLocks noGrp="1"/>
          </p:cNvSpPr>
          <p:nvPr>
            <p:ph idx="1"/>
          </p:nvPr>
        </p:nvSpPr>
        <p:spPr/>
        <p:txBody>
          <a:bodyPr/>
          <a:lstStyle/>
          <a:p>
            <a:pPr marL="0" indent="0">
              <a:buNone/>
            </a:pPr>
            <a:endParaRPr lang="en-US" i="1" dirty="0"/>
          </a:p>
          <a:p>
            <a:pPr marL="0" indent="0">
              <a:buNone/>
            </a:pPr>
            <a:r>
              <a:rPr lang="en-US" dirty="0"/>
              <a:t>“Because the [CBOE] lacked authority to hear the taxpayer’s property valuation protest on the merits of the valuation, TERC likewise lacked authority to do so.”  </a:t>
            </a:r>
            <a:r>
              <a:rPr lang="en-US" i="1" dirty="0"/>
              <a:t>Village at North Platte v. Lincoln </a:t>
            </a:r>
            <a:r>
              <a:rPr lang="en-US" i="1" dirty="0" err="1"/>
              <a:t>Cty</a:t>
            </a:r>
            <a:r>
              <a:rPr lang="en-US" i="1" dirty="0"/>
              <a:t>. Bd. of Equal</a:t>
            </a:r>
            <a:r>
              <a:rPr lang="en-US" dirty="0"/>
              <a:t>., 292 Neb. 533, 873 N.W.2d 201 (2016).</a:t>
            </a:r>
          </a:p>
        </p:txBody>
      </p:sp>
    </p:spTree>
    <p:extLst>
      <p:ext uri="{BB962C8B-B14F-4D97-AF65-F5344CB8AC3E}">
        <p14:creationId xmlns:p14="http://schemas.microsoft.com/office/powerpoint/2010/main" val="1852182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93813-C99A-0369-1DFB-F3CBFD23D67C}"/>
              </a:ext>
            </a:extLst>
          </p:cNvPr>
          <p:cNvSpPr>
            <a:spLocks noGrp="1"/>
          </p:cNvSpPr>
          <p:nvPr>
            <p:ph type="title"/>
          </p:nvPr>
        </p:nvSpPr>
        <p:spPr/>
        <p:txBody>
          <a:bodyPr/>
          <a:lstStyle/>
          <a:p>
            <a:pPr algn="ctr"/>
            <a:r>
              <a:rPr lang="en-US" dirty="0"/>
              <a:t>Question?</a:t>
            </a:r>
            <a:br>
              <a:rPr lang="en-US" dirty="0"/>
            </a:br>
            <a:endParaRPr lang="en-US" dirty="0"/>
          </a:p>
        </p:txBody>
      </p:sp>
      <p:sp>
        <p:nvSpPr>
          <p:cNvPr id="3" name="Content Placeholder 2">
            <a:extLst>
              <a:ext uri="{FF2B5EF4-FFF2-40B4-BE49-F238E27FC236}">
                <a16:creationId xmlns:a16="http://schemas.microsoft.com/office/drawing/2014/main" id="{60CACEDB-61A7-B603-1C5B-CAD4AF0A9D44}"/>
              </a:ext>
            </a:extLst>
          </p:cNvPr>
          <p:cNvSpPr>
            <a:spLocks noGrp="1"/>
          </p:cNvSpPr>
          <p:nvPr>
            <p:ph idx="1"/>
          </p:nvPr>
        </p:nvSpPr>
        <p:spPr/>
        <p:txBody>
          <a:bodyPr/>
          <a:lstStyle/>
          <a:p>
            <a:endParaRPr lang="en-US" dirty="0"/>
          </a:p>
          <a:p>
            <a:endParaRPr lang="en-US" dirty="0"/>
          </a:p>
          <a:p>
            <a:pPr marL="0" indent="0" algn="ctr">
              <a:buNone/>
            </a:pPr>
            <a:r>
              <a:rPr lang="en-US" dirty="0"/>
              <a:t>Does the Tax Equalization and Review Commission Hear More Appeals of Decisions of the County Board of Equalization or Decisions of the County Assessor?</a:t>
            </a:r>
          </a:p>
          <a:p>
            <a:endParaRPr lang="en-US" dirty="0"/>
          </a:p>
        </p:txBody>
      </p:sp>
    </p:spTree>
    <p:extLst>
      <p:ext uri="{BB962C8B-B14F-4D97-AF65-F5344CB8AC3E}">
        <p14:creationId xmlns:p14="http://schemas.microsoft.com/office/powerpoint/2010/main" val="1622195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62B87-FE71-26C9-326B-6F8C09376485}"/>
              </a:ext>
            </a:extLst>
          </p:cNvPr>
          <p:cNvSpPr>
            <a:spLocks noGrp="1"/>
          </p:cNvSpPr>
          <p:nvPr>
            <p:ph type="title"/>
          </p:nvPr>
        </p:nvSpPr>
        <p:spPr/>
        <p:txBody>
          <a:bodyPr/>
          <a:lstStyle/>
          <a:p>
            <a:r>
              <a:rPr lang="en-US" dirty="0"/>
              <a:t>Commission hears appeals of decisions of:</a:t>
            </a:r>
            <a:br>
              <a:rPr lang="en-US" dirty="0"/>
            </a:br>
            <a:endParaRPr lang="en-US" dirty="0"/>
          </a:p>
        </p:txBody>
      </p:sp>
      <p:sp>
        <p:nvSpPr>
          <p:cNvPr id="3" name="Content Placeholder 2">
            <a:extLst>
              <a:ext uri="{FF2B5EF4-FFF2-40B4-BE49-F238E27FC236}">
                <a16:creationId xmlns:a16="http://schemas.microsoft.com/office/drawing/2014/main" id="{E36D6DBC-F5A4-A7A2-99FF-DAB91EE3898C}"/>
              </a:ext>
            </a:extLst>
          </p:cNvPr>
          <p:cNvSpPr>
            <a:spLocks noGrp="1"/>
          </p:cNvSpPr>
          <p:nvPr>
            <p:ph idx="1"/>
          </p:nvPr>
        </p:nvSpPr>
        <p:spPr/>
        <p:txBody>
          <a:bodyPr/>
          <a:lstStyle/>
          <a:p>
            <a:pPr algn="ctr">
              <a:lnSpc>
                <a:spcPct val="250000"/>
              </a:lnSpc>
            </a:pPr>
            <a:r>
              <a:rPr lang="en-US" dirty="0"/>
              <a:t>County Boards of Equalization </a:t>
            </a:r>
          </a:p>
          <a:p>
            <a:pPr algn="ctr">
              <a:lnSpc>
                <a:spcPct val="250000"/>
              </a:lnSpc>
            </a:pPr>
            <a:r>
              <a:rPr lang="en-US" dirty="0"/>
              <a:t>The Tax Commissioner</a:t>
            </a:r>
          </a:p>
          <a:p>
            <a:pPr algn="ctr">
              <a:lnSpc>
                <a:spcPct val="250000"/>
              </a:lnSpc>
            </a:pPr>
            <a:r>
              <a:rPr lang="en-US" dirty="0"/>
              <a:t>The Department of Motor Vehicles.</a:t>
            </a:r>
          </a:p>
        </p:txBody>
      </p:sp>
    </p:spTree>
    <p:extLst>
      <p:ext uri="{BB962C8B-B14F-4D97-AF65-F5344CB8AC3E}">
        <p14:creationId xmlns:p14="http://schemas.microsoft.com/office/powerpoint/2010/main" val="231942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3">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9068-EB3C-1B87-E85F-72411E7A69BB}"/>
              </a:ext>
            </a:extLst>
          </p:cNvPr>
          <p:cNvSpPr>
            <a:spLocks noGrp="1"/>
          </p:cNvSpPr>
          <p:nvPr>
            <p:ph type="title"/>
          </p:nvPr>
        </p:nvSpPr>
        <p:spPr/>
        <p:txBody>
          <a:bodyPr/>
          <a:lstStyle/>
          <a:p>
            <a:r>
              <a:rPr lang="en-US" dirty="0"/>
              <a:t>The Commission Has the Power and Duty to Hear and Determine Appeals of: </a:t>
            </a:r>
          </a:p>
        </p:txBody>
      </p:sp>
      <p:sp>
        <p:nvSpPr>
          <p:cNvPr id="3" name="Content Placeholder 2">
            <a:extLst>
              <a:ext uri="{FF2B5EF4-FFF2-40B4-BE49-F238E27FC236}">
                <a16:creationId xmlns:a16="http://schemas.microsoft.com/office/drawing/2014/main" id="{C74E5BC7-E0AA-E7C3-E267-0323D0C45A44}"/>
              </a:ext>
            </a:extLst>
          </p:cNvPr>
          <p:cNvSpPr>
            <a:spLocks noGrp="1"/>
          </p:cNvSpPr>
          <p:nvPr>
            <p:ph idx="1"/>
          </p:nvPr>
        </p:nvSpPr>
        <p:spPr/>
        <p:txBody>
          <a:bodyPr/>
          <a:lstStyle/>
          <a:p>
            <a:r>
              <a:rPr lang="en-US" dirty="0"/>
              <a:t>(1) Decisions of </a:t>
            </a:r>
            <a:r>
              <a:rPr lang="en-US" b="1" i="1" dirty="0"/>
              <a:t>any county board of equalization</a:t>
            </a:r>
            <a:r>
              <a:rPr lang="en-US" dirty="0"/>
              <a:t> equalizing the value of individual tracts, lots, or parcels of real property so that all real property is assessed uniformly and proportionately;</a:t>
            </a:r>
          </a:p>
          <a:p>
            <a:r>
              <a:rPr lang="en-US" dirty="0"/>
              <a:t>(2) Decisions </a:t>
            </a:r>
            <a:r>
              <a:rPr lang="en-US" b="1" dirty="0"/>
              <a:t>of </a:t>
            </a:r>
            <a:r>
              <a:rPr lang="en-US" b="1" i="1" dirty="0"/>
              <a:t>any county board of equalization</a:t>
            </a:r>
            <a:r>
              <a:rPr lang="en-US" dirty="0"/>
              <a:t> granting or denying tax-exempt status for real or personal property or an exemption from motor vehicle taxes and fees;</a:t>
            </a:r>
          </a:p>
          <a:p>
            <a:r>
              <a:rPr lang="en-US" dirty="0"/>
              <a:t>(5) Decisions of </a:t>
            </a:r>
            <a:r>
              <a:rPr lang="en-US" b="1" i="1" dirty="0"/>
              <a:t>any county board of equalization</a:t>
            </a:r>
            <a:r>
              <a:rPr lang="en-US" dirty="0"/>
              <a:t> on the valuation of personal property or any penalties imposed under sections </a:t>
            </a:r>
            <a:r>
              <a:rPr lang="en-US" u="sng" dirty="0">
                <a:hlinkClick r:id="rId2"/>
              </a:rPr>
              <a:t>77-1233.04</a:t>
            </a:r>
            <a:r>
              <a:rPr lang="en-US" dirty="0"/>
              <a:t> and </a:t>
            </a:r>
            <a:r>
              <a:rPr lang="en-US" u="sng" dirty="0">
                <a:hlinkClick r:id="rId3"/>
              </a:rPr>
              <a:t>77-1233.06</a:t>
            </a:r>
            <a:r>
              <a:rPr lang="en-US" dirty="0"/>
              <a:t>;</a:t>
            </a:r>
          </a:p>
        </p:txBody>
      </p:sp>
    </p:spTree>
    <p:extLst>
      <p:ext uri="{BB962C8B-B14F-4D97-AF65-F5344CB8AC3E}">
        <p14:creationId xmlns:p14="http://schemas.microsoft.com/office/powerpoint/2010/main" val="3473268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0DBA5-210C-07F5-540A-9FB143DDCF55}"/>
              </a:ext>
            </a:extLst>
          </p:cNvPr>
          <p:cNvSpPr>
            <a:spLocks noGrp="1"/>
          </p:cNvSpPr>
          <p:nvPr>
            <p:ph type="title"/>
          </p:nvPr>
        </p:nvSpPr>
        <p:spPr/>
        <p:txBody>
          <a:bodyPr/>
          <a:lstStyle/>
          <a:p>
            <a:r>
              <a:rPr lang="en-US" dirty="0"/>
              <a:t>The Commission Has the Power and Duty to Hear and Determine Appeals of: </a:t>
            </a:r>
          </a:p>
        </p:txBody>
      </p:sp>
      <p:sp>
        <p:nvSpPr>
          <p:cNvPr id="3" name="Content Placeholder 2">
            <a:extLst>
              <a:ext uri="{FF2B5EF4-FFF2-40B4-BE49-F238E27FC236}">
                <a16:creationId xmlns:a16="http://schemas.microsoft.com/office/drawing/2014/main" id="{67D13F98-99AA-FA29-377D-A8EFD5C7E9D0}"/>
              </a:ext>
            </a:extLst>
          </p:cNvPr>
          <p:cNvSpPr>
            <a:spLocks noGrp="1"/>
          </p:cNvSpPr>
          <p:nvPr>
            <p:ph idx="1"/>
          </p:nvPr>
        </p:nvSpPr>
        <p:spPr/>
        <p:txBody>
          <a:bodyPr/>
          <a:lstStyle/>
          <a:p>
            <a:r>
              <a:rPr lang="en-US" dirty="0"/>
              <a:t>(6) Decisions </a:t>
            </a:r>
            <a:r>
              <a:rPr lang="en-US" b="1" i="1" dirty="0"/>
              <a:t>of any county board of equalization</a:t>
            </a:r>
            <a:r>
              <a:rPr lang="en-US" dirty="0"/>
              <a:t> on claims that a levy is or is not for an unlawful or unnecessary purpose or in excess of the requirements of the county;</a:t>
            </a:r>
          </a:p>
          <a:p>
            <a:r>
              <a:rPr lang="en-US" dirty="0"/>
              <a:t>(7) Decisions of </a:t>
            </a:r>
            <a:r>
              <a:rPr lang="en-US" b="1" i="1" dirty="0"/>
              <a:t>any county board of equalization</a:t>
            </a:r>
            <a:r>
              <a:rPr lang="en-US" dirty="0"/>
              <a:t> granting or rejecting an application for a homestead exemption;</a:t>
            </a:r>
          </a:p>
          <a:p>
            <a:r>
              <a:rPr lang="en-US" dirty="0"/>
              <a:t>(10) Any other decision of </a:t>
            </a:r>
            <a:r>
              <a:rPr lang="en-US" b="1" i="1" dirty="0"/>
              <a:t>any county board of equalization</a:t>
            </a:r>
            <a:r>
              <a:rPr lang="en-US" dirty="0"/>
              <a:t>; </a:t>
            </a:r>
          </a:p>
        </p:txBody>
      </p:sp>
    </p:spTree>
    <p:extLst>
      <p:ext uri="{BB962C8B-B14F-4D97-AF65-F5344CB8AC3E}">
        <p14:creationId xmlns:p14="http://schemas.microsoft.com/office/powerpoint/2010/main" val="188064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C4093-081E-6707-758D-57B14E98C6E0}"/>
              </a:ext>
            </a:extLst>
          </p:cNvPr>
          <p:cNvSpPr>
            <a:spLocks noGrp="1"/>
          </p:cNvSpPr>
          <p:nvPr>
            <p:ph type="title"/>
          </p:nvPr>
        </p:nvSpPr>
        <p:spPr/>
        <p:txBody>
          <a:bodyPr/>
          <a:lstStyle/>
          <a:p>
            <a:r>
              <a:rPr lang="en-US" dirty="0"/>
              <a:t>The Commission Has the Power and Duty to Hear and Determine Appeals of: </a:t>
            </a:r>
          </a:p>
        </p:txBody>
      </p:sp>
      <p:sp>
        <p:nvSpPr>
          <p:cNvPr id="3" name="Content Placeholder 2">
            <a:extLst>
              <a:ext uri="{FF2B5EF4-FFF2-40B4-BE49-F238E27FC236}">
                <a16:creationId xmlns:a16="http://schemas.microsoft.com/office/drawing/2014/main" id="{01CEF1AA-50FD-1F90-98F0-F8F81D9E2FFD}"/>
              </a:ext>
            </a:extLst>
          </p:cNvPr>
          <p:cNvSpPr>
            <a:spLocks noGrp="1"/>
          </p:cNvSpPr>
          <p:nvPr>
            <p:ph idx="1"/>
          </p:nvPr>
        </p:nvSpPr>
        <p:spPr/>
        <p:txBody>
          <a:bodyPr>
            <a:normAutofit lnSpcReduction="10000"/>
          </a:bodyPr>
          <a:lstStyle/>
          <a:p>
            <a:r>
              <a:rPr lang="en-US" dirty="0"/>
              <a:t>(14) Determinations of the Rent-Restricted Housing Projects Valuation Committee regarding the capitalization rate to be used to value rent-restricted housing projects pursuant to section </a:t>
            </a:r>
            <a:r>
              <a:rPr lang="en-US" u="sng" dirty="0">
                <a:hlinkClick r:id="rId2"/>
              </a:rPr>
              <a:t>77-1333</a:t>
            </a:r>
            <a:r>
              <a:rPr lang="en-US" dirty="0"/>
              <a:t> or the requirement under such section that an income-approach calculation be used by county assessors to value rent-restricted housing projects;</a:t>
            </a:r>
          </a:p>
          <a:p>
            <a:r>
              <a:rPr lang="en-US" dirty="0"/>
              <a:t>(15) The requirement under section </a:t>
            </a:r>
            <a:r>
              <a:rPr lang="en-US" u="sng" dirty="0">
                <a:hlinkClick r:id="rId3"/>
              </a:rPr>
              <a:t>77-1314</a:t>
            </a:r>
            <a:r>
              <a:rPr lang="en-US" dirty="0"/>
              <a:t> that the income approach, including the use of a discounted cash-flow analysis, be used by county assessors; and</a:t>
            </a:r>
          </a:p>
          <a:p>
            <a:r>
              <a:rPr lang="en-US" dirty="0"/>
              <a:t>(16) Any other decision, determination, action, or order from which an appeal to the commission is authorized.</a:t>
            </a:r>
          </a:p>
          <a:p>
            <a:endParaRPr lang="en-US" dirty="0"/>
          </a:p>
          <a:p>
            <a:pPr marL="0" indent="0">
              <a:buNone/>
            </a:pPr>
            <a:endParaRPr lang="en-US" dirty="0"/>
          </a:p>
        </p:txBody>
      </p:sp>
    </p:spTree>
    <p:extLst>
      <p:ext uri="{BB962C8B-B14F-4D97-AF65-F5344CB8AC3E}">
        <p14:creationId xmlns:p14="http://schemas.microsoft.com/office/powerpoint/2010/main" val="329051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70A80-6533-7FAB-7872-C66C86CF12CF}"/>
              </a:ext>
            </a:extLst>
          </p:cNvPr>
          <p:cNvSpPr>
            <a:spLocks noGrp="1"/>
          </p:cNvSpPr>
          <p:nvPr>
            <p:ph type="title"/>
          </p:nvPr>
        </p:nvSpPr>
        <p:spPr/>
        <p:txBody>
          <a:bodyPr/>
          <a:lstStyle/>
          <a:p>
            <a:pPr algn="ctr"/>
            <a:r>
              <a:rPr lang="en-US" dirty="0"/>
              <a:t>Additionally</a:t>
            </a:r>
          </a:p>
        </p:txBody>
      </p:sp>
      <p:sp>
        <p:nvSpPr>
          <p:cNvPr id="3" name="Content Placeholder 2">
            <a:extLst>
              <a:ext uri="{FF2B5EF4-FFF2-40B4-BE49-F238E27FC236}">
                <a16:creationId xmlns:a16="http://schemas.microsoft.com/office/drawing/2014/main" id="{AF1831F4-901D-14D9-A337-63AFA2E6D585}"/>
              </a:ext>
            </a:extLst>
          </p:cNvPr>
          <p:cNvSpPr>
            <a:spLocks noGrp="1"/>
          </p:cNvSpPr>
          <p:nvPr>
            <p:ph idx="1"/>
          </p:nvPr>
        </p:nvSpPr>
        <p:spPr/>
        <p:txBody>
          <a:bodyPr/>
          <a:lstStyle/>
          <a:p>
            <a:r>
              <a:rPr lang="en-US" dirty="0"/>
              <a:t>The commission has the power and duty to hear and grant or deny relief on petitions.</a:t>
            </a:r>
          </a:p>
          <a:p>
            <a:endParaRPr lang="en-US" dirty="0"/>
          </a:p>
          <a:p>
            <a:pPr marL="0" indent="0">
              <a:buNone/>
            </a:pPr>
            <a:endParaRPr lang="en-US" dirty="0"/>
          </a:p>
          <a:p>
            <a:r>
              <a:rPr lang="en-US" dirty="0"/>
              <a:t>There are instances where a failure to provide notice of a determination may have prevented the CBOE from hearing a protest and those are heard by the Commission without a protest hearing so the COBE wouldn’t have had a chance to make a determination.</a:t>
            </a:r>
          </a:p>
          <a:p>
            <a:pPr marL="0" indent="0">
              <a:buNone/>
            </a:pPr>
            <a:endParaRPr lang="en-US" dirty="0"/>
          </a:p>
        </p:txBody>
      </p:sp>
    </p:spTree>
    <p:extLst>
      <p:ext uri="{BB962C8B-B14F-4D97-AF65-F5344CB8AC3E}">
        <p14:creationId xmlns:p14="http://schemas.microsoft.com/office/powerpoint/2010/main" val="607875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2C2163-B485-812C-34C2-F0C35EBA0E0F}"/>
              </a:ext>
            </a:extLst>
          </p:cNvPr>
          <p:cNvSpPr>
            <a:spLocks noGrp="1"/>
          </p:cNvSpPr>
          <p:nvPr>
            <p:ph idx="4294967295"/>
          </p:nvPr>
        </p:nvSpPr>
        <p:spPr>
          <a:xfrm>
            <a:off x="838200" y="1061884"/>
            <a:ext cx="10515600" cy="5122606"/>
          </a:xfrm>
        </p:spPr>
        <p:txBody>
          <a:bodyPr>
            <a:normAutofit/>
          </a:bodyPr>
          <a:lstStyle/>
          <a:p>
            <a:r>
              <a:rPr lang="en-US" dirty="0"/>
              <a:t>County Board of Equalization is the “Party” if it is your decision that is being appealed.</a:t>
            </a:r>
          </a:p>
          <a:p>
            <a:r>
              <a:rPr lang="en-US" dirty="0"/>
              <a:t>Notice of Appeal is sent to the County Board of Equalization care of the County Clerk, that is where all pleadings or notices are sent until the County Attorney or other Legal counsel enters their appearance on behalf of the County Board of Equalization.</a:t>
            </a:r>
          </a:p>
          <a:p>
            <a:r>
              <a:rPr lang="en-US" dirty="0"/>
              <a:t>The County Assessor can assist in preparing for the appeal but cannot file pleadings or otherwise represent the County Board of Equalization except at a single commissioner hearing.</a:t>
            </a:r>
          </a:p>
          <a:p>
            <a:pPr marL="0" indent="0">
              <a:buNone/>
            </a:pPr>
            <a:endParaRPr lang="en-US" dirty="0"/>
          </a:p>
        </p:txBody>
      </p:sp>
    </p:spTree>
    <p:extLst>
      <p:ext uri="{BB962C8B-B14F-4D97-AF65-F5344CB8AC3E}">
        <p14:creationId xmlns:p14="http://schemas.microsoft.com/office/powerpoint/2010/main" val="398465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2B7D6-F818-6458-DD4A-FA104CD46F59}"/>
              </a:ext>
            </a:extLst>
          </p:cNvPr>
          <p:cNvSpPr>
            <a:spLocks noGrp="1"/>
          </p:cNvSpPr>
          <p:nvPr>
            <p:ph type="title"/>
          </p:nvPr>
        </p:nvSpPr>
        <p:spPr/>
        <p:txBody>
          <a:bodyPr/>
          <a:lstStyle/>
          <a:p>
            <a:r>
              <a:rPr lang="en-US" dirty="0"/>
              <a:t>How Will You Know What Type of Hearing?</a:t>
            </a:r>
          </a:p>
        </p:txBody>
      </p:sp>
      <p:sp>
        <p:nvSpPr>
          <p:cNvPr id="3" name="Content Placeholder 2">
            <a:extLst>
              <a:ext uri="{FF2B5EF4-FFF2-40B4-BE49-F238E27FC236}">
                <a16:creationId xmlns:a16="http://schemas.microsoft.com/office/drawing/2014/main" id="{05B1A98F-BA52-B269-E0E0-D6F96AEE5EED}"/>
              </a:ext>
            </a:extLst>
          </p:cNvPr>
          <p:cNvSpPr>
            <a:spLocks noGrp="1"/>
          </p:cNvSpPr>
          <p:nvPr>
            <p:ph idx="1"/>
          </p:nvPr>
        </p:nvSpPr>
        <p:spPr/>
        <p:txBody>
          <a:bodyPr/>
          <a:lstStyle/>
          <a:p>
            <a:r>
              <a:rPr lang="en-US" dirty="0"/>
              <a:t>All hearings are panel hearings until designated for a Single Commissioner Hearing</a:t>
            </a:r>
          </a:p>
          <a:p>
            <a:r>
              <a:rPr lang="en-US" dirty="0"/>
              <a:t>Properties with an assessed value of under $2 million can be set for a single commissioner hearing unless:</a:t>
            </a:r>
          </a:p>
          <a:p>
            <a:pPr lvl="2"/>
            <a:r>
              <a:rPr lang="en-US" dirty="0"/>
              <a:t>a panel hearing is requested </a:t>
            </a:r>
          </a:p>
          <a:p>
            <a:pPr lvl="2"/>
            <a:r>
              <a:rPr lang="en-US" dirty="0"/>
              <a:t>an unusual legal issue exists</a:t>
            </a:r>
          </a:p>
          <a:p>
            <a:pPr lvl="2"/>
            <a:r>
              <a:rPr lang="en-US" dirty="0"/>
              <a:t>or other unusual circumstances exist</a:t>
            </a:r>
          </a:p>
          <a:p>
            <a:r>
              <a:rPr lang="en-US" dirty="0"/>
              <a:t>Order for Hearing and Notice of Hearing will tell you what kind of hearing is being held for the appeal.</a:t>
            </a:r>
          </a:p>
          <a:p>
            <a:pPr marL="0" indent="0">
              <a:buNone/>
            </a:pPr>
            <a:endParaRPr lang="en-US" dirty="0"/>
          </a:p>
          <a:p>
            <a:endParaRPr lang="en-US" dirty="0"/>
          </a:p>
        </p:txBody>
      </p:sp>
    </p:spTree>
    <p:extLst>
      <p:ext uri="{BB962C8B-B14F-4D97-AF65-F5344CB8AC3E}">
        <p14:creationId xmlns:p14="http://schemas.microsoft.com/office/powerpoint/2010/main" val="110801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4D44C5-5D82-9B70-E082-17133A76D67E}"/>
              </a:ext>
            </a:extLst>
          </p:cNvPr>
          <p:cNvSpPr>
            <a:spLocks noGrp="1"/>
          </p:cNvSpPr>
          <p:nvPr>
            <p:ph idx="4294967295"/>
          </p:nvPr>
        </p:nvSpPr>
        <p:spPr>
          <a:xfrm>
            <a:off x="838200" y="1253331"/>
            <a:ext cx="10515600" cy="4351338"/>
          </a:xfrm>
        </p:spPr>
        <p:txBody>
          <a:bodyPr>
            <a:normAutofit/>
          </a:bodyPr>
          <a:lstStyle/>
          <a:p>
            <a:r>
              <a:rPr lang="en-US" dirty="0"/>
              <a:t>Make sure you have someone at the hearing to represent the position of the County Board of Equalization.</a:t>
            </a:r>
          </a:p>
          <a:p>
            <a:pPr lvl="1"/>
            <a:r>
              <a:rPr lang="en-US" dirty="0"/>
              <a:t>Usually the County Attorney in a panel hearing </a:t>
            </a:r>
          </a:p>
          <a:p>
            <a:pPr lvl="1"/>
            <a:r>
              <a:rPr lang="en-US" dirty="0"/>
              <a:t>Often is the County Assessor/Appraiser in a single commissioner hearing but can be the County Attorney as well.</a:t>
            </a:r>
          </a:p>
          <a:p>
            <a:r>
              <a:rPr lang="en-US" dirty="0"/>
              <a:t>Have someone who can explain the determination of the County Board of Equalization.</a:t>
            </a:r>
          </a:p>
          <a:p>
            <a:pPr lvl="1"/>
            <a:r>
              <a:rPr lang="en-US" dirty="0"/>
              <a:t>Can be the same as the assessment of the County Assessor.</a:t>
            </a:r>
          </a:p>
          <a:p>
            <a:pPr lvl="1"/>
            <a:r>
              <a:rPr lang="en-US" dirty="0"/>
              <a:t>May require more/different preparation if County Board of Equalization determination is different than the County Assessor’s assessment.</a:t>
            </a:r>
          </a:p>
          <a:p>
            <a:endParaRPr lang="en-US" dirty="0"/>
          </a:p>
        </p:txBody>
      </p:sp>
    </p:spTree>
    <p:extLst>
      <p:ext uri="{BB962C8B-B14F-4D97-AF65-F5344CB8AC3E}">
        <p14:creationId xmlns:p14="http://schemas.microsoft.com/office/powerpoint/2010/main" val="332382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B822-F74C-B02E-59B3-7329A83844FE}"/>
              </a:ext>
            </a:extLst>
          </p:cNvPr>
          <p:cNvSpPr>
            <a:spLocks noGrp="1"/>
          </p:cNvSpPr>
          <p:nvPr>
            <p:ph type="title"/>
          </p:nvPr>
        </p:nvSpPr>
        <p:spPr/>
        <p:txBody>
          <a:bodyPr>
            <a:normAutofit/>
          </a:bodyPr>
          <a:lstStyle/>
          <a:p>
            <a:pPr algn="ctr"/>
            <a:r>
              <a:rPr lang="en-US" sz="2800" b="1" dirty="0"/>
              <a:t>Dismissals of Property Valuation Protests</a:t>
            </a:r>
          </a:p>
        </p:txBody>
      </p:sp>
      <p:graphicFrame>
        <p:nvGraphicFramePr>
          <p:cNvPr id="3" name="Object 2">
            <a:extLst>
              <a:ext uri="{FF2B5EF4-FFF2-40B4-BE49-F238E27FC236}">
                <a16:creationId xmlns:a16="http://schemas.microsoft.com/office/drawing/2014/main" id="{FBE6F7E5-DE9D-4BE2-FA37-237CF5EE7F02}"/>
              </a:ext>
            </a:extLst>
          </p:cNvPr>
          <p:cNvGraphicFramePr>
            <a:graphicFrameLocks noChangeAspect="1"/>
          </p:cNvGraphicFramePr>
          <p:nvPr>
            <p:extLst>
              <p:ext uri="{D42A27DB-BD31-4B8C-83A1-F6EECF244321}">
                <p14:modId xmlns:p14="http://schemas.microsoft.com/office/powerpoint/2010/main" val="1348743293"/>
              </p:ext>
            </p:extLst>
          </p:nvPr>
        </p:nvGraphicFramePr>
        <p:xfrm>
          <a:off x="4108889" y="1495883"/>
          <a:ext cx="3795964" cy="4996992"/>
        </p:xfrm>
        <a:graphic>
          <a:graphicData uri="http://schemas.openxmlformats.org/presentationml/2006/ole">
            <mc:AlternateContent xmlns:mc="http://schemas.openxmlformats.org/markup-compatibility/2006">
              <mc:Choice xmlns:v="urn:schemas-microsoft-com:vml" Requires="v">
                <p:oleObj name="Acrobat Document" r:id="rId2" imgW="4663340" imgH="6035040" progId="AcroExch.Document.DC">
                  <p:embed/>
                </p:oleObj>
              </mc:Choice>
              <mc:Fallback>
                <p:oleObj name="Acrobat Document" r:id="rId2" imgW="4663340" imgH="6035040" progId="AcroExch.Document.DC">
                  <p:embed/>
                  <p:pic>
                    <p:nvPicPr>
                      <p:cNvPr id="3" name="Object 2">
                        <a:extLst>
                          <a:ext uri="{FF2B5EF4-FFF2-40B4-BE49-F238E27FC236}">
                            <a16:creationId xmlns:a16="http://schemas.microsoft.com/office/drawing/2014/main" id="{FBE6F7E5-DE9D-4BE2-FA37-237CF5EE7F02}"/>
                          </a:ext>
                        </a:extLst>
                      </p:cNvPr>
                      <p:cNvPicPr/>
                      <p:nvPr/>
                    </p:nvPicPr>
                    <p:blipFill>
                      <a:blip r:embed="rId3"/>
                      <a:stretch>
                        <a:fillRect/>
                      </a:stretch>
                    </p:blipFill>
                    <p:spPr>
                      <a:xfrm>
                        <a:off x="4108889" y="1495883"/>
                        <a:ext cx="3795964" cy="4996992"/>
                      </a:xfrm>
                      <a:prstGeom prst="rect">
                        <a:avLst/>
                      </a:prstGeom>
                    </p:spPr>
                  </p:pic>
                </p:oleObj>
              </mc:Fallback>
            </mc:AlternateContent>
          </a:graphicData>
        </a:graphic>
      </p:graphicFrame>
    </p:spTree>
    <p:extLst>
      <p:ext uri="{BB962C8B-B14F-4D97-AF65-F5344CB8AC3E}">
        <p14:creationId xmlns:p14="http://schemas.microsoft.com/office/powerpoint/2010/main" val="743089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862A1-2F67-DF68-AA04-00A676F0B0D8}"/>
              </a:ext>
            </a:extLst>
          </p:cNvPr>
          <p:cNvSpPr>
            <a:spLocks noGrp="1"/>
          </p:cNvSpPr>
          <p:nvPr>
            <p:ph type="ctrTitle"/>
          </p:nvPr>
        </p:nvSpPr>
        <p:spPr>
          <a:xfrm>
            <a:off x="1524000" y="1122363"/>
            <a:ext cx="9144000" cy="1728992"/>
          </a:xfrm>
        </p:spPr>
        <p:txBody>
          <a:bodyPr>
            <a:normAutofit fontScale="90000"/>
          </a:bodyPr>
          <a:lstStyle/>
          <a:p>
            <a:r>
              <a:rPr lang="en-US" dirty="0"/>
              <a:t>Don’t Wait Until a Hearing Date is Set to Review Appeals</a:t>
            </a:r>
          </a:p>
        </p:txBody>
      </p:sp>
      <p:sp>
        <p:nvSpPr>
          <p:cNvPr id="3" name="Subtitle 2">
            <a:extLst>
              <a:ext uri="{FF2B5EF4-FFF2-40B4-BE49-F238E27FC236}">
                <a16:creationId xmlns:a16="http://schemas.microsoft.com/office/drawing/2014/main" id="{E9D74FD2-4017-58E0-78F6-01DDAE5CFCF9}"/>
              </a:ext>
            </a:extLst>
          </p:cNvPr>
          <p:cNvSpPr>
            <a:spLocks noGrp="1"/>
          </p:cNvSpPr>
          <p:nvPr>
            <p:ph type="subTitle" idx="1"/>
          </p:nvPr>
        </p:nvSpPr>
        <p:spPr>
          <a:xfrm>
            <a:off x="1524000" y="3031767"/>
            <a:ext cx="9144000" cy="2572620"/>
          </a:xfrm>
        </p:spPr>
        <p:txBody>
          <a:bodyPr>
            <a:normAutofit/>
          </a:bodyPr>
          <a:lstStyle/>
          <a:p>
            <a:r>
              <a:rPr lang="en-US" dirty="0"/>
              <a:t>You can have the determination reviewed before the hearing date</a:t>
            </a:r>
          </a:p>
          <a:p>
            <a:r>
              <a:rPr lang="en-US" dirty="0"/>
              <a:t>You can discuss the determination with the appealing party prior to the hearing</a:t>
            </a:r>
          </a:p>
          <a:p>
            <a:endParaRPr lang="en-US" dirty="0"/>
          </a:p>
          <a:p>
            <a:r>
              <a:rPr lang="en-US" dirty="0"/>
              <a:t>However…</a:t>
            </a:r>
          </a:p>
          <a:p>
            <a:endParaRPr lang="en-US" dirty="0"/>
          </a:p>
          <a:p>
            <a:endParaRPr lang="en-US" dirty="0"/>
          </a:p>
        </p:txBody>
      </p:sp>
    </p:spTree>
    <p:extLst>
      <p:ext uri="{BB962C8B-B14F-4D97-AF65-F5344CB8AC3E}">
        <p14:creationId xmlns:p14="http://schemas.microsoft.com/office/powerpoint/2010/main" val="163849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A77C2-1507-3E13-784B-ABB38F152DB1}"/>
              </a:ext>
            </a:extLst>
          </p:cNvPr>
          <p:cNvSpPr>
            <a:spLocks noGrp="1"/>
          </p:cNvSpPr>
          <p:nvPr>
            <p:ph type="ctrTitle"/>
          </p:nvPr>
        </p:nvSpPr>
        <p:spPr>
          <a:xfrm>
            <a:off x="1524000" y="449581"/>
            <a:ext cx="9144000" cy="761999"/>
          </a:xfrm>
        </p:spPr>
        <p:txBody>
          <a:bodyPr>
            <a:normAutofit/>
          </a:bodyPr>
          <a:lstStyle/>
          <a:p>
            <a:r>
              <a:rPr lang="en-US" sz="2800" b="1" dirty="0">
                <a:latin typeface="Book Antiqua" panose="02040602050305030304" pitchFamily="18" charset="0"/>
              </a:rPr>
              <a:t>CONFESSIONS OF JUDGMENT</a:t>
            </a:r>
            <a:endParaRPr lang="en-US" sz="2800" b="1" dirty="0"/>
          </a:p>
        </p:txBody>
      </p:sp>
      <p:sp>
        <p:nvSpPr>
          <p:cNvPr id="3" name="Subtitle 2">
            <a:extLst>
              <a:ext uri="{FF2B5EF4-FFF2-40B4-BE49-F238E27FC236}">
                <a16:creationId xmlns:a16="http://schemas.microsoft.com/office/drawing/2014/main" id="{7FFD0415-807F-B508-E227-F6043FC56720}"/>
              </a:ext>
            </a:extLst>
          </p:cNvPr>
          <p:cNvSpPr>
            <a:spLocks noGrp="1"/>
          </p:cNvSpPr>
          <p:nvPr>
            <p:ph type="subTitle" idx="1"/>
          </p:nvPr>
        </p:nvSpPr>
        <p:spPr>
          <a:xfrm>
            <a:off x="1524000" y="1409700"/>
            <a:ext cx="9144000" cy="5067300"/>
          </a:xfrm>
        </p:spPr>
        <p:txBody>
          <a:bodyPr>
            <a:normAutofit/>
          </a:bodyPr>
          <a:lstStyle/>
          <a:p>
            <a:pPr algn="l"/>
            <a:r>
              <a:rPr lang="en-US" sz="2800" b="1" dirty="0">
                <a:latin typeface="Aptos Display" panose="020B0004020202020204" pitchFamily="34" charset="0"/>
              </a:rPr>
              <a:t>Once an appeal has been filed with TERC, the CBOE no longer has jurisdiction over the appeal</a:t>
            </a:r>
          </a:p>
          <a:p>
            <a:pPr algn="l"/>
            <a:endParaRPr lang="en-US" sz="2800" b="1" dirty="0">
              <a:latin typeface="Aptos Display" panose="020B0004020202020204" pitchFamily="34" charset="0"/>
            </a:endParaRPr>
          </a:p>
          <a:p>
            <a:pPr marL="342900" indent="-342900" algn="l">
              <a:buFontTx/>
              <a:buChar char="-"/>
            </a:pPr>
            <a:r>
              <a:rPr lang="en-US" sz="2800" dirty="0">
                <a:latin typeface="Aptos Display" panose="020B0004020202020204" pitchFamily="34" charset="0"/>
              </a:rPr>
              <a:t>Once the Taxpayer has filed the appeal, the CBOE may not dismiss the appeal.</a:t>
            </a:r>
          </a:p>
          <a:p>
            <a:pPr marL="342900" indent="-342900" algn="l">
              <a:buFontTx/>
              <a:buChar char="-"/>
            </a:pPr>
            <a:r>
              <a:rPr lang="en-US" sz="2800" dirty="0">
                <a:latin typeface="Aptos Display" panose="020B0004020202020204" pitchFamily="34" charset="0"/>
              </a:rPr>
              <a:t>Once the appeal is filed, the CBOE cannot change its protest decision.</a:t>
            </a:r>
          </a:p>
          <a:p>
            <a:endParaRPr lang="en-US" dirty="0"/>
          </a:p>
        </p:txBody>
      </p:sp>
    </p:spTree>
    <p:extLst>
      <p:ext uri="{BB962C8B-B14F-4D97-AF65-F5344CB8AC3E}">
        <p14:creationId xmlns:p14="http://schemas.microsoft.com/office/powerpoint/2010/main" val="3554492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26BF-1044-6183-B3C5-D7A073A597E9}"/>
              </a:ext>
            </a:extLst>
          </p:cNvPr>
          <p:cNvSpPr>
            <a:spLocks noGrp="1"/>
          </p:cNvSpPr>
          <p:nvPr>
            <p:ph type="title"/>
          </p:nvPr>
        </p:nvSpPr>
        <p:spPr>
          <a:xfrm>
            <a:off x="838200" y="365125"/>
            <a:ext cx="10515600" cy="517377"/>
          </a:xfrm>
        </p:spPr>
        <p:txBody>
          <a:bodyPr>
            <a:normAutofit/>
          </a:bodyPr>
          <a:lstStyle/>
          <a:p>
            <a:pPr algn="ctr"/>
            <a:r>
              <a:rPr lang="en-US" sz="2800" b="1" dirty="0">
                <a:latin typeface="Book Antiqua" panose="02040602050305030304" pitchFamily="18" charset="0"/>
              </a:rPr>
              <a:t>CONFESSIONS OF JUDGMENT</a:t>
            </a:r>
            <a:endParaRPr lang="en-US" sz="2800" dirty="0"/>
          </a:p>
        </p:txBody>
      </p:sp>
      <p:sp>
        <p:nvSpPr>
          <p:cNvPr id="3" name="Content Placeholder 2">
            <a:extLst>
              <a:ext uri="{FF2B5EF4-FFF2-40B4-BE49-F238E27FC236}">
                <a16:creationId xmlns:a16="http://schemas.microsoft.com/office/drawing/2014/main" id="{99219FEC-972A-A43A-9E75-A92A1B9E17F9}"/>
              </a:ext>
            </a:extLst>
          </p:cNvPr>
          <p:cNvSpPr>
            <a:spLocks noGrp="1"/>
          </p:cNvSpPr>
          <p:nvPr>
            <p:ph idx="1"/>
          </p:nvPr>
        </p:nvSpPr>
        <p:spPr>
          <a:xfrm>
            <a:off x="838200" y="1169581"/>
            <a:ext cx="10515600" cy="5007382"/>
          </a:xfrm>
        </p:spPr>
        <p:txBody>
          <a:bodyPr/>
          <a:lstStyle/>
          <a:p>
            <a:pPr marL="342900" indent="-342900">
              <a:buFontTx/>
              <a:buChar char="-"/>
            </a:pPr>
            <a:r>
              <a:rPr lang="en-US" dirty="0">
                <a:latin typeface="Aptos Display" panose="020B0004020202020204" pitchFamily="34" charset="0"/>
              </a:rPr>
              <a:t>If a Taxpayer files the appeal, the CBOE, not the County Assessor, is the other party to the appeal.</a:t>
            </a:r>
          </a:p>
          <a:p>
            <a:pPr marL="342900" indent="-342900">
              <a:buFontTx/>
              <a:buChar char="-"/>
            </a:pPr>
            <a:r>
              <a:rPr lang="en-US" dirty="0">
                <a:latin typeface="Aptos Display" panose="020B0004020202020204" pitchFamily="34" charset="0"/>
              </a:rPr>
              <a:t>However, after the appeal is filed, the Taxpayer and the CBOE can discuss the appeal, and can negotiate a settlement known as a Confession of Judgment.</a:t>
            </a:r>
          </a:p>
          <a:p>
            <a:r>
              <a:rPr lang="en-US" dirty="0">
                <a:latin typeface="Aptos Display" panose="020B0004020202020204" pitchFamily="34" charset="0"/>
              </a:rPr>
              <a:t>“The board may, with approval of the Tax Equalization and Review Commission, offer to confess judgment for part of the value claimed or part of the causes involved in the action.” Neb. Rev. Stat. § 77-1510.01.</a:t>
            </a:r>
          </a:p>
          <a:p>
            <a:endParaRPr lang="en-US" dirty="0"/>
          </a:p>
        </p:txBody>
      </p:sp>
    </p:spTree>
    <p:extLst>
      <p:ext uri="{BB962C8B-B14F-4D97-AF65-F5344CB8AC3E}">
        <p14:creationId xmlns:p14="http://schemas.microsoft.com/office/powerpoint/2010/main" val="2659290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7402E-2352-DC33-B40C-7190DF09BE4E}"/>
              </a:ext>
            </a:extLst>
          </p:cNvPr>
          <p:cNvSpPr>
            <a:spLocks noGrp="1"/>
          </p:cNvSpPr>
          <p:nvPr>
            <p:ph type="title"/>
          </p:nvPr>
        </p:nvSpPr>
        <p:spPr>
          <a:xfrm>
            <a:off x="838200" y="365126"/>
            <a:ext cx="10515600" cy="719396"/>
          </a:xfrm>
        </p:spPr>
        <p:txBody>
          <a:bodyPr>
            <a:normAutofit/>
          </a:bodyPr>
          <a:lstStyle/>
          <a:p>
            <a:pPr algn="ctr"/>
            <a:r>
              <a:rPr lang="en-US" sz="2800" b="1" dirty="0">
                <a:latin typeface="Book Antiqua" panose="02040602050305030304" pitchFamily="18" charset="0"/>
              </a:rPr>
              <a:t>CONFESSIONS OF JUDGMENT</a:t>
            </a:r>
            <a:endParaRPr lang="en-US" sz="2800" dirty="0"/>
          </a:p>
        </p:txBody>
      </p:sp>
      <p:sp>
        <p:nvSpPr>
          <p:cNvPr id="3" name="Content Placeholder 2">
            <a:extLst>
              <a:ext uri="{FF2B5EF4-FFF2-40B4-BE49-F238E27FC236}">
                <a16:creationId xmlns:a16="http://schemas.microsoft.com/office/drawing/2014/main" id="{9F570181-94B4-B3EB-5519-417282BB7BB5}"/>
              </a:ext>
            </a:extLst>
          </p:cNvPr>
          <p:cNvSpPr>
            <a:spLocks noGrp="1"/>
          </p:cNvSpPr>
          <p:nvPr>
            <p:ph idx="1"/>
          </p:nvPr>
        </p:nvSpPr>
        <p:spPr>
          <a:xfrm>
            <a:off x="838200" y="1265274"/>
            <a:ext cx="10515600" cy="5326912"/>
          </a:xfrm>
        </p:spPr>
        <p:txBody>
          <a:bodyPr>
            <a:normAutofit/>
          </a:bodyPr>
          <a:lstStyle/>
          <a:p>
            <a:r>
              <a:rPr lang="en-US" dirty="0"/>
              <a:t>A Motion to Confess Judgement may be filed with TERC anytime after the filing of the appeal and before TERC issues a final decision.</a:t>
            </a:r>
            <a:br>
              <a:rPr lang="en-US" dirty="0"/>
            </a:br>
            <a:r>
              <a:rPr lang="en-US" dirty="0"/>
              <a:t>	</a:t>
            </a:r>
            <a:br>
              <a:rPr lang="en-US" dirty="0"/>
            </a:br>
            <a:r>
              <a:rPr lang="en-US" dirty="0"/>
              <a:t>- These motions are often filed after the parties have more information than they had at the time of the protest proceeding such as:</a:t>
            </a:r>
            <a:br>
              <a:rPr lang="en-US" dirty="0"/>
            </a:br>
            <a:br>
              <a:rPr lang="en-US" dirty="0"/>
            </a:br>
            <a:r>
              <a:rPr lang="en-US" dirty="0"/>
              <a:t>	-interior inspection of the property</a:t>
            </a:r>
            <a:br>
              <a:rPr lang="en-US" dirty="0"/>
            </a:br>
            <a:r>
              <a:rPr lang="en-US" dirty="0"/>
              <a:t>	-fee appraisal of the property</a:t>
            </a:r>
            <a:br>
              <a:rPr lang="en-US" dirty="0"/>
            </a:br>
            <a:r>
              <a:rPr lang="en-US" dirty="0"/>
              <a:t>	-more or better information about comparable properties</a:t>
            </a:r>
            <a:br>
              <a:rPr lang="en-US" dirty="0"/>
            </a:br>
            <a:r>
              <a:rPr lang="en-US" dirty="0"/>
              <a:t>	-more open or thorough communication</a:t>
            </a:r>
          </a:p>
        </p:txBody>
      </p:sp>
    </p:spTree>
    <p:extLst>
      <p:ext uri="{BB962C8B-B14F-4D97-AF65-F5344CB8AC3E}">
        <p14:creationId xmlns:p14="http://schemas.microsoft.com/office/powerpoint/2010/main" val="317043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E9E0-7298-D55B-39B4-963FA0D9B31A}"/>
              </a:ext>
            </a:extLst>
          </p:cNvPr>
          <p:cNvSpPr>
            <a:spLocks noGrp="1"/>
          </p:cNvSpPr>
          <p:nvPr>
            <p:ph type="title"/>
          </p:nvPr>
        </p:nvSpPr>
        <p:spPr>
          <a:xfrm>
            <a:off x="838200" y="106326"/>
            <a:ext cx="10515600" cy="691116"/>
          </a:xfrm>
        </p:spPr>
        <p:txBody>
          <a:bodyPr>
            <a:normAutofit/>
          </a:bodyPr>
          <a:lstStyle/>
          <a:p>
            <a:pPr algn="ctr"/>
            <a:r>
              <a:rPr lang="en-US" sz="2800" b="1" dirty="0">
                <a:latin typeface="Book Antiqua" panose="02040602050305030304" pitchFamily="18" charset="0"/>
              </a:rPr>
              <a:t>CONFESSIONS OF JUDGMENT</a:t>
            </a:r>
            <a:endParaRPr lang="en-US" sz="2800" dirty="0"/>
          </a:p>
        </p:txBody>
      </p:sp>
      <p:sp>
        <p:nvSpPr>
          <p:cNvPr id="3" name="Content Placeholder 2">
            <a:extLst>
              <a:ext uri="{FF2B5EF4-FFF2-40B4-BE49-F238E27FC236}">
                <a16:creationId xmlns:a16="http://schemas.microsoft.com/office/drawing/2014/main" id="{C9AC38CA-CDF0-209A-1554-FCE927A4DF26}"/>
              </a:ext>
            </a:extLst>
          </p:cNvPr>
          <p:cNvSpPr>
            <a:spLocks noGrp="1"/>
          </p:cNvSpPr>
          <p:nvPr>
            <p:ph idx="1"/>
          </p:nvPr>
        </p:nvSpPr>
        <p:spPr>
          <a:xfrm>
            <a:off x="838200" y="893135"/>
            <a:ext cx="10515600" cy="6422065"/>
          </a:xfrm>
        </p:spPr>
        <p:txBody>
          <a:bodyPr>
            <a:normAutofit fontScale="70000" lnSpcReduction="20000"/>
          </a:bodyPr>
          <a:lstStyle/>
          <a:p>
            <a:pPr marL="0" indent="0">
              <a:buNone/>
            </a:pPr>
            <a:r>
              <a:rPr lang="en-US" sz="4000" dirty="0"/>
              <a:t>If the parties have reached a settlement agreement, the following must be filed with TERC:</a:t>
            </a:r>
            <a:br>
              <a:rPr lang="en-US" sz="4000" dirty="0"/>
            </a:br>
            <a:endParaRPr lang="en-US" sz="4000" dirty="0"/>
          </a:p>
          <a:p>
            <a:pPr marL="514350" indent="-514350">
              <a:buAutoNum type="arabicPeriod"/>
            </a:pPr>
            <a:r>
              <a:rPr lang="en-US" sz="4000" dirty="0"/>
              <a:t>A signed Offer to Confess Judgment from the CBOE</a:t>
            </a:r>
          </a:p>
          <a:p>
            <a:pPr marL="514350" indent="-514350">
              <a:buAutoNum type="arabicPeriod"/>
            </a:pPr>
            <a:endParaRPr lang="en-US" sz="4000" dirty="0"/>
          </a:p>
          <a:p>
            <a:pPr marL="0" indent="0">
              <a:buNone/>
            </a:pPr>
            <a:r>
              <a:rPr lang="en-US" sz="4000" i="1" dirty="0"/>
              <a:t>	- </a:t>
            </a:r>
            <a:r>
              <a:rPr lang="en-US" sz="4000" dirty="0"/>
              <a:t>Must include the agreed-upon valuation amounts of the land and improvements</a:t>
            </a:r>
            <a:br>
              <a:rPr lang="en-US" sz="4000" dirty="0"/>
            </a:br>
            <a:r>
              <a:rPr lang="en-US" sz="4000" dirty="0"/>
              <a:t>	- May also include an Affidavit from the County Assessor confirming the valuation amounts if the agreed amounts differ from the original assessment</a:t>
            </a:r>
          </a:p>
          <a:p>
            <a:pPr marL="0" indent="0">
              <a:buNone/>
            </a:pPr>
            <a:br>
              <a:rPr lang="en-US" sz="4000" dirty="0"/>
            </a:br>
            <a:r>
              <a:rPr lang="en-US" sz="4000" dirty="0"/>
              <a:t>2. A signed Acceptance of the Offer to Confess Judgment from the Taxpayer</a:t>
            </a:r>
          </a:p>
          <a:p>
            <a:pPr marL="0" indent="0">
              <a:buNone/>
            </a:pPr>
            <a:br>
              <a:rPr lang="en-US" sz="4000" dirty="0"/>
            </a:br>
            <a:r>
              <a:rPr lang="en-US" sz="4000" dirty="0"/>
              <a:t>3. A Motion to Confess Judgment signed by both parties</a:t>
            </a:r>
            <a:br>
              <a:rPr lang="en-US" sz="3000" dirty="0"/>
            </a:br>
            <a:br>
              <a:rPr lang="en-US" sz="3000" dirty="0"/>
            </a:br>
            <a:br>
              <a:rPr lang="en-US" sz="3000" dirty="0"/>
            </a:br>
            <a:endParaRPr lang="en-US" sz="3000" dirty="0"/>
          </a:p>
        </p:txBody>
      </p:sp>
    </p:spTree>
    <p:extLst>
      <p:ext uri="{BB962C8B-B14F-4D97-AF65-F5344CB8AC3E}">
        <p14:creationId xmlns:p14="http://schemas.microsoft.com/office/powerpoint/2010/main" val="2932580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B8374-A363-4C91-9C9A-2E695022F323}"/>
              </a:ext>
            </a:extLst>
          </p:cNvPr>
          <p:cNvSpPr>
            <a:spLocks noGrp="1"/>
          </p:cNvSpPr>
          <p:nvPr>
            <p:ph type="title"/>
          </p:nvPr>
        </p:nvSpPr>
        <p:spPr>
          <a:xfrm>
            <a:off x="838200" y="365125"/>
            <a:ext cx="10515600" cy="655601"/>
          </a:xfrm>
        </p:spPr>
        <p:txBody>
          <a:bodyPr>
            <a:normAutofit/>
          </a:bodyPr>
          <a:lstStyle/>
          <a:p>
            <a:pPr algn="ctr"/>
            <a:r>
              <a:rPr lang="en-US" sz="2800" b="1" dirty="0">
                <a:latin typeface="Book Antiqua" panose="02040602050305030304" pitchFamily="18" charset="0"/>
              </a:rPr>
              <a:t>CONFESSIONS OF JUDGMENT</a:t>
            </a:r>
            <a:endParaRPr lang="en-US" sz="2800" dirty="0"/>
          </a:p>
        </p:txBody>
      </p:sp>
      <p:sp>
        <p:nvSpPr>
          <p:cNvPr id="3" name="Content Placeholder 2">
            <a:extLst>
              <a:ext uri="{FF2B5EF4-FFF2-40B4-BE49-F238E27FC236}">
                <a16:creationId xmlns:a16="http://schemas.microsoft.com/office/drawing/2014/main" id="{28110BF1-0665-78B7-BC4C-542AD36F8FB5}"/>
              </a:ext>
            </a:extLst>
          </p:cNvPr>
          <p:cNvSpPr>
            <a:spLocks noGrp="1"/>
          </p:cNvSpPr>
          <p:nvPr>
            <p:ph idx="1"/>
          </p:nvPr>
        </p:nvSpPr>
        <p:spPr>
          <a:xfrm>
            <a:off x="838200" y="1329070"/>
            <a:ext cx="10515600" cy="3455581"/>
          </a:xfrm>
        </p:spPr>
        <p:txBody>
          <a:bodyPr/>
          <a:lstStyle/>
          <a:p>
            <a:pPr marL="0" indent="0">
              <a:buNone/>
            </a:pPr>
            <a:endParaRPr lang="en-US" dirty="0"/>
          </a:p>
          <a:p>
            <a:pPr marL="0" indent="0">
              <a:buNone/>
            </a:pPr>
            <a:r>
              <a:rPr lang="en-US" dirty="0"/>
              <a:t>If the County Assessor, Property Tax Administrator, or Tax Commissioner, but not the Taxpayer, filed the appeal to TERC, then the Confession of Judgment must involve all three parties; the Taxpayer, the CBOE, </a:t>
            </a:r>
            <a:r>
              <a:rPr lang="en-US" b="1" dirty="0"/>
              <a:t>and</a:t>
            </a:r>
            <a:r>
              <a:rPr lang="en-US" dirty="0"/>
              <a:t> either the County Assess, the PTA, or the </a:t>
            </a:r>
            <a:r>
              <a:rPr lang="en-US"/>
              <a:t>Tax Commissioner.</a:t>
            </a:r>
            <a:endParaRPr lang="en-US" dirty="0"/>
          </a:p>
        </p:txBody>
      </p:sp>
    </p:spTree>
    <p:extLst>
      <p:ext uri="{BB962C8B-B14F-4D97-AF65-F5344CB8AC3E}">
        <p14:creationId xmlns:p14="http://schemas.microsoft.com/office/powerpoint/2010/main" val="1607024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F97E-B4BF-1CA4-F38C-1B8E9EA13DE9}"/>
              </a:ext>
            </a:extLst>
          </p:cNvPr>
          <p:cNvSpPr>
            <a:spLocks noGrp="1"/>
          </p:cNvSpPr>
          <p:nvPr>
            <p:ph type="title"/>
          </p:nvPr>
        </p:nvSpPr>
        <p:spPr>
          <a:xfrm>
            <a:off x="838200" y="365125"/>
            <a:ext cx="10515600" cy="6492875"/>
          </a:xfrm>
        </p:spPr>
        <p:txBody>
          <a:bodyPr>
            <a:normAutofit/>
          </a:bodyPr>
          <a:lstStyle/>
          <a:p>
            <a:r>
              <a:rPr lang="en-US" sz="2800" b="1" dirty="0"/>
              <a:t>Damaged Real Property</a:t>
            </a:r>
            <a:br>
              <a:rPr lang="en-US" sz="2000" dirty="0"/>
            </a:br>
            <a:br>
              <a:rPr lang="en-US" sz="2000" dirty="0"/>
            </a:br>
            <a:r>
              <a:rPr lang="en-US" sz="2800" dirty="0"/>
              <a:t>Taxpayers who have filed a Form 425 for multiple parcels should be advised that </a:t>
            </a:r>
            <a:r>
              <a:rPr lang="en-US" sz="2800" u="sng" dirty="0"/>
              <a:t>if or when</a:t>
            </a:r>
            <a:r>
              <a:rPr lang="en-US" sz="2800" dirty="0"/>
              <a:t> they protest the CBOE reassessment value (as of the date of the damage), a separate protest form must be filed </a:t>
            </a:r>
            <a:r>
              <a:rPr lang="en-US" sz="2800" u="sng" dirty="0"/>
              <a:t>for each parcel</a:t>
            </a:r>
            <a:r>
              <a:rPr lang="en-US" sz="2800" dirty="0"/>
              <a:t> using a Form 422/422A or other approved method.</a:t>
            </a:r>
            <a:br>
              <a:rPr lang="en-US" sz="2800" u="sng" dirty="0"/>
            </a:br>
            <a:br>
              <a:rPr lang="en-US" sz="2800" u="sng" dirty="0"/>
            </a:br>
            <a:r>
              <a:rPr lang="en-US" sz="2800" u="sng" dirty="0"/>
              <a:t>- </a:t>
            </a:r>
            <a:r>
              <a:rPr lang="en-US" sz="2800" dirty="0"/>
              <a:t>Form 425 Filing period:  January 1</a:t>
            </a:r>
            <a:r>
              <a:rPr lang="en-US" sz="2800" baseline="30000" dirty="0"/>
              <a:t>st</a:t>
            </a:r>
            <a:r>
              <a:rPr lang="en-US" sz="2800" dirty="0"/>
              <a:t> – July 15</a:t>
            </a:r>
            <a:r>
              <a:rPr lang="en-US" sz="2800" baseline="30000" dirty="0"/>
              <a:t>th</a:t>
            </a:r>
            <a:r>
              <a:rPr lang="en-US" sz="2800" dirty="0"/>
              <a:t> (for damage occurring between Jan. 1 &amp; July 1)</a:t>
            </a:r>
            <a:br>
              <a:rPr lang="en-US" sz="2800" dirty="0"/>
            </a:br>
            <a:br>
              <a:rPr lang="en-US" sz="2800" dirty="0"/>
            </a:br>
            <a:r>
              <a:rPr lang="en-US" sz="2800" dirty="0"/>
              <a:t>- CBOE Form 425 assessment decision protest period:  within 30 days of the date of the decision </a:t>
            </a:r>
            <a:br>
              <a:rPr lang="en-US" sz="2800" dirty="0"/>
            </a:br>
            <a:r>
              <a:rPr lang="en-US" sz="2800" dirty="0"/>
              <a:t> </a:t>
            </a:r>
            <a:br>
              <a:rPr lang="en-US" sz="2800" baseline="30000" dirty="0"/>
            </a:br>
            <a:br>
              <a:rPr lang="en-US" sz="2800" u="sng" dirty="0"/>
            </a:br>
            <a:r>
              <a:rPr lang="en-US" sz="2800" u="sng" dirty="0"/>
              <a:t>See, Neb. Rev. Stat. §§ 77-1307 to 77-1309 and Neb. Rev. Stat. § 77-1502(1)</a:t>
            </a:r>
          </a:p>
        </p:txBody>
      </p:sp>
    </p:spTree>
    <p:extLst>
      <p:ext uri="{BB962C8B-B14F-4D97-AF65-F5344CB8AC3E}">
        <p14:creationId xmlns:p14="http://schemas.microsoft.com/office/powerpoint/2010/main" val="1206092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6809-BF66-F6A8-571E-03297776CC90}"/>
              </a:ext>
            </a:extLst>
          </p:cNvPr>
          <p:cNvSpPr>
            <a:spLocks noGrp="1"/>
          </p:cNvSpPr>
          <p:nvPr>
            <p:ph type="title"/>
          </p:nvPr>
        </p:nvSpPr>
        <p:spPr>
          <a:xfrm>
            <a:off x="499729" y="365126"/>
            <a:ext cx="11376837" cy="743828"/>
          </a:xfrm>
        </p:spPr>
        <p:txBody>
          <a:bodyPr>
            <a:normAutofit/>
          </a:bodyPr>
          <a:lstStyle/>
          <a:p>
            <a:r>
              <a:rPr lang="en-US" sz="2800" b="1" dirty="0"/>
              <a:t>When is it required for the CBOE to dismiss a property valuation protest?</a:t>
            </a:r>
          </a:p>
        </p:txBody>
      </p:sp>
      <p:sp>
        <p:nvSpPr>
          <p:cNvPr id="3" name="Content Placeholder 2">
            <a:extLst>
              <a:ext uri="{FF2B5EF4-FFF2-40B4-BE49-F238E27FC236}">
                <a16:creationId xmlns:a16="http://schemas.microsoft.com/office/drawing/2014/main" id="{13E7352B-A000-D1A6-CEDA-748F4CBAFED1}"/>
              </a:ext>
            </a:extLst>
          </p:cNvPr>
          <p:cNvSpPr>
            <a:spLocks noGrp="1"/>
          </p:cNvSpPr>
          <p:nvPr>
            <p:ph idx="1"/>
          </p:nvPr>
        </p:nvSpPr>
        <p:spPr>
          <a:xfrm>
            <a:off x="136187" y="1196502"/>
            <a:ext cx="11887200" cy="5457217"/>
          </a:xfrm>
        </p:spPr>
        <p:txBody>
          <a:bodyPr>
            <a:normAutofit fontScale="70000" lnSpcReduction="20000"/>
          </a:bodyPr>
          <a:lstStyle/>
          <a:p>
            <a:pPr marL="0" indent="0">
              <a:buNone/>
            </a:pPr>
            <a:r>
              <a:rPr lang="en-US" sz="4000" dirty="0"/>
              <a:t>Part of the answer to that question is found in Section 77-1502(2). (handout)</a:t>
            </a:r>
          </a:p>
          <a:p>
            <a:pPr marL="0" indent="0">
              <a:buNone/>
            </a:pPr>
            <a:endParaRPr lang="en-US" dirty="0"/>
          </a:p>
          <a:p>
            <a:pPr marL="0" indent="0">
              <a:buNone/>
            </a:pPr>
            <a:r>
              <a:rPr lang="en-US" dirty="0"/>
              <a:t>Neb. Rev. Stat. § 77-1502(2) Each protest </a:t>
            </a:r>
            <a:r>
              <a:rPr lang="en-US" b="1" dirty="0"/>
              <a:t>shall</a:t>
            </a:r>
            <a:r>
              <a:rPr lang="en-US" dirty="0"/>
              <a:t> be made on a form prescribed by the Tax Commissioner, signed, and filed with the county clerk of the county where the property is assessed. It </a:t>
            </a:r>
            <a:r>
              <a:rPr lang="en-US" b="1" dirty="0"/>
              <a:t>shall</a:t>
            </a:r>
            <a:r>
              <a:rPr lang="en-US" dirty="0"/>
              <a:t> be acceptable for a county to create its own form, including an electronic form, as long as the form captures the information required by this subsection. The protest </a:t>
            </a:r>
            <a:r>
              <a:rPr lang="en-US" b="1" dirty="0"/>
              <a:t>shall</a:t>
            </a:r>
            <a:r>
              <a:rPr lang="en-US" dirty="0"/>
              <a:t> contain or have attached a statement of the reason or reasons why the requested change should be made, including the requested valuation, documentation sufficient for the county board of equalization to determine a different valuation, and a description of the property to which the protest applies. If the property is real property, a description adequate to identify each parcel </a:t>
            </a:r>
            <a:r>
              <a:rPr lang="en-US" b="1" dirty="0"/>
              <a:t>shall</a:t>
            </a:r>
            <a:r>
              <a:rPr lang="en-US" dirty="0"/>
              <a:t> be provided. If the property is tangible personal property, a physical description of the property under protest </a:t>
            </a:r>
            <a:r>
              <a:rPr lang="en-US" b="1" dirty="0"/>
              <a:t>shall</a:t>
            </a:r>
            <a:r>
              <a:rPr lang="en-US" dirty="0"/>
              <a:t> be provided. </a:t>
            </a:r>
            <a:r>
              <a:rPr lang="en-US" u="sng" dirty="0"/>
              <a:t>If the protest does not contain or have attached the statement of the reason or reasons for the protest, including the requested valuation, documentation sufficient for the county board of equalization to determine a different valuation, and the applicable description of the property</a:t>
            </a:r>
            <a:r>
              <a:rPr lang="en-US" dirty="0"/>
              <a:t>, </a:t>
            </a:r>
            <a:r>
              <a:rPr lang="en-US" b="1" dirty="0"/>
              <a:t>the protest shall be dismissed</a:t>
            </a:r>
            <a:r>
              <a:rPr lang="en-US" dirty="0"/>
              <a:t> by the county board of equalization. Counties </a:t>
            </a:r>
            <a:r>
              <a:rPr lang="en-US" b="1" dirty="0"/>
              <a:t>may</a:t>
            </a:r>
            <a:r>
              <a:rPr lang="en-US" dirty="0"/>
              <a:t> make reasonable efforts to contact protesters who have timely filed a protest but have either filed incomplete information or not used the required form. The protest </a:t>
            </a:r>
            <a:r>
              <a:rPr lang="en-US" b="1" dirty="0"/>
              <a:t>shall</a:t>
            </a:r>
            <a:r>
              <a:rPr lang="en-US" dirty="0"/>
              <a:t> also indicate whether the person signing the protest is an owner of the property or a person authorized to protest on behalf of the owner. If the person signing the protest is a person authorized to protest on behalf of the owner, such person </a:t>
            </a:r>
            <a:r>
              <a:rPr lang="en-US" b="1" dirty="0"/>
              <a:t>shall</a:t>
            </a:r>
            <a:r>
              <a:rPr lang="en-US" dirty="0"/>
              <a:t> provide the authorization with the protest. If the person signing the protest is not an owner of the property or a person authorized to protest on behalf of the owner, the county clerk </a:t>
            </a:r>
            <a:r>
              <a:rPr lang="en-US" b="1" dirty="0"/>
              <a:t>shall</a:t>
            </a:r>
            <a:r>
              <a:rPr lang="en-US" dirty="0"/>
              <a:t> mail a copy of the protest to the owner of the property at the address to which the property tax statements are mailed.</a:t>
            </a:r>
          </a:p>
        </p:txBody>
      </p:sp>
    </p:spTree>
    <p:extLst>
      <p:ext uri="{BB962C8B-B14F-4D97-AF65-F5344CB8AC3E}">
        <p14:creationId xmlns:p14="http://schemas.microsoft.com/office/powerpoint/2010/main" val="305379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98ADF-6CDE-51B3-51C0-91A91074705D}"/>
              </a:ext>
            </a:extLst>
          </p:cNvPr>
          <p:cNvSpPr>
            <a:spLocks noGrp="1"/>
          </p:cNvSpPr>
          <p:nvPr>
            <p:ph type="title"/>
          </p:nvPr>
        </p:nvSpPr>
        <p:spPr>
          <a:xfrm>
            <a:off x="329609" y="365125"/>
            <a:ext cx="11504427" cy="921415"/>
          </a:xfrm>
        </p:spPr>
        <p:txBody>
          <a:bodyPr>
            <a:normAutofit/>
          </a:bodyPr>
          <a:lstStyle/>
          <a:p>
            <a:r>
              <a:rPr lang="en-US" sz="2800" b="1" dirty="0"/>
              <a:t>When is it required for the CBOE to dismiss a property valuation protest?</a:t>
            </a:r>
            <a:endParaRPr lang="en-US" sz="2800" dirty="0"/>
          </a:p>
        </p:txBody>
      </p:sp>
      <p:sp>
        <p:nvSpPr>
          <p:cNvPr id="4" name="TextBox 3">
            <a:extLst>
              <a:ext uri="{FF2B5EF4-FFF2-40B4-BE49-F238E27FC236}">
                <a16:creationId xmlns:a16="http://schemas.microsoft.com/office/drawing/2014/main" id="{FE5C9A5E-7747-6A29-8F9A-D34642A786D8}"/>
              </a:ext>
            </a:extLst>
          </p:cNvPr>
          <p:cNvSpPr txBox="1"/>
          <p:nvPr/>
        </p:nvSpPr>
        <p:spPr>
          <a:xfrm>
            <a:off x="467833" y="2413338"/>
            <a:ext cx="11504427" cy="3539430"/>
          </a:xfrm>
          <a:prstGeom prst="rect">
            <a:avLst/>
          </a:prstGeom>
          <a:noFill/>
        </p:spPr>
        <p:txBody>
          <a:bodyPr wrap="square">
            <a:spAutoFit/>
          </a:bodyPr>
          <a:lstStyle/>
          <a:p>
            <a:r>
              <a:rPr lang="en-US" sz="2800" dirty="0"/>
              <a:t>“If the protest does not contain or have attached the statement of the reason or reasons for the protest, including the requested valuation, documentation sufficient for the county board of equalization to determine a different valuation, and the applicable description of the property, </a:t>
            </a:r>
            <a:r>
              <a:rPr lang="en-US" sz="2800" b="1" dirty="0"/>
              <a:t>the protest shall be dismissed</a:t>
            </a:r>
            <a:r>
              <a:rPr lang="en-US" sz="2800" dirty="0"/>
              <a:t> by the county board of equalization.” Neb. Rev. Stat. § 77-1502(2)</a:t>
            </a:r>
          </a:p>
          <a:p>
            <a:endParaRPr lang="en-US" sz="2800" dirty="0"/>
          </a:p>
          <a:p>
            <a:r>
              <a:rPr lang="en-US" sz="2800" dirty="0"/>
              <a:t>Form 422 (handout)</a:t>
            </a:r>
          </a:p>
        </p:txBody>
      </p:sp>
    </p:spTree>
    <p:extLst>
      <p:ext uri="{BB962C8B-B14F-4D97-AF65-F5344CB8AC3E}">
        <p14:creationId xmlns:p14="http://schemas.microsoft.com/office/powerpoint/2010/main" val="323977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72244-1287-5680-9E95-F00A09A1FC80}"/>
              </a:ext>
            </a:extLst>
          </p:cNvPr>
          <p:cNvSpPr>
            <a:spLocks noGrp="1"/>
          </p:cNvSpPr>
          <p:nvPr>
            <p:ph type="title"/>
          </p:nvPr>
        </p:nvSpPr>
        <p:spPr>
          <a:xfrm>
            <a:off x="606055" y="563880"/>
            <a:ext cx="11185451" cy="5105400"/>
          </a:xfrm>
        </p:spPr>
        <p:txBody>
          <a:bodyPr>
            <a:normAutofit/>
          </a:bodyPr>
          <a:lstStyle/>
          <a:p>
            <a:r>
              <a:rPr lang="en-US" sz="2800" b="1" dirty="0"/>
              <a:t>When is it required for the CBOE to dismiss a property valuation protest?</a:t>
            </a:r>
            <a:br>
              <a:rPr lang="en-US" sz="2400" dirty="0"/>
            </a:br>
            <a:br>
              <a:rPr lang="en-US" sz="2400" dirty="0"/>
            </a:br>
            <a:r>
              <a:rPr lang="en-US" sz="2800" dirty="0"/>
              <a:t>The “protest shall be dismissed” applies to three “Required” sections of the Form 422.</a:t>
            </a:r>
            <a:br>
              <a:rPr lang="en-US" sz="2800" dirty="0"/>
            </a:br>
            <a:br>
              <a:rPr lang="en-US" sz="2800" dirty="0"/>
            </a:br>
            <a:r>
              <a:rPr lang="en-US" sz="2800" dirty="0"/>
              <a:t>Form 422 </a:t>
            </a:r>
            <a:r>
              <a:rPr lang="en-US" sz="2800" b="1" dirty="0"/>
              <a:t>Instructions </a:t>
            </a:r>
            <a:r>
              <a:rPr lang="en-US" sz="2800" dirty="0"/>
              <a:t>(on the back side of the Form 422)</a:t>
            </a:r>
            <a:br>
              <a:rPr lang="en-US" sz="2800" dirty="0"/>
            </a:br>
            <a:br>
              <a:rPr lang="en-US" sz="2800" dirty="0"/>
            </a:br>
            <a:r>
              <a:rPr lang="en-US" sz="2800" b="1" dirty="0"/>
              <a:t>Dismissal</a:t>
            </a:r>
            <a:r>
              <a:rPr lang="en-US" sz="2800" dirty="0"/>
              <a:t>. Failure to adequately identify the property that is being protested, not stating a reason for the protest, and not including a requested valuation will result in dismissal of the protest.</a:t>
            </a:r>
            <a:br>
              <a:rPr lang="en-US" sz="2400" b="1" dirty="0"/>
            </a:br>
            <a:br>
              <a:rPr lang="en-US" sz="2400" b="1" dirty="0"/>
            </a:br>
            <a:endParaRPr lang="en-US" sz="2400" dirty="0"/>
          </a:p>
        </p:txBody>
      </p:sp>
    </p:spTree>
    <p:extLst>
      <p:ext uri="{BB962C8B-B14F-4D97-AF65-F5344CB8AC3E}">
        <p14:creationId xmlns:p14="http://schemas.microsoft.com/office/powerpoint/2010/main" val="3426428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46EE2-07BA-8292-58CF-3F154487CDFB}"/>
              </a:ext>
            </a:extLst>
          </p:cNvPr>
          <p:cNvSpPr>
            <a:spLocks noGrp="1"/>
          </p:cNvSpPr>
          <p:nvPr>
            <p:ph type="title"/>
          </p:nvPr>
        </p:nvSpPr>
        <p:spPr>
          <a:xfrm>
            <a:off x="457200" y="365125"/>
            <a:ext cx="11344940" cy="1325563"/>
          </a:xfrm>
        </p:spPr>
        <p:txBody>
          <a:bodyPr>
            <a:normAutofit/>
          </a:bodyPr>
          <a:lstStyle/>
          <a:p>
            <a:r>
              <a:rPr lang="en-US" sz="2800" b="1" dirty="0"/>
              <a:t>When is it required for the CBOE to dismiss a property valuation protest?</a:t>
            </a:r>
            <a:endParaRPr lang="en-US" sz="2800" dirty="0"/>
          </a:p>
        </p:txBody>
      </p:sp>
      <p:sp>
        <p:nvSpPr>
          <p:cNvPr id="3" name="Content Placeholder 2">
            <a:extLst>
              <a:ext uri="{FF2B5EF4-FFF2-40B4-BE49-F238E27FC236}">
                <a16:creationId xmlns:a16="http://schemas.microsoft.com/office/drawing/2014/main" id="{43E290E9-1B8C-EFF1-B000-4808A9B74837}"/>
              </a:ext>
            </a:extLst>
          </p:cNvPr>
          <p:cNvSpPr>
            <a:spLocks noGrp="1"/>
          </p:cNvSpPr>
          <p:nvPr>
            <p:ph idx="1"/>
          </p:nvPr>
        </p:nvSpPr>
        <p:spPr>
          <a:xfrm>
            <a:off x="457200" y="1825625"/>
            <a:ext cx="11344940" cy="4351338"/>
          </a:xfrm>
        </p:spPr>
        <p:txBody>
          <a:bodyPr>
            <a:normAutofit/>
          </a:bodyPr>
          <a:lstStyle/>
          <a:p>
            <a:pPr marL="0" indent="0">
              <a:buNone/>
            </a:pPr>
            <a:r>
              <a:rPr lang="en-US" dirty="0"/>
              <a:t>- If any one of these three requirements is not completed by June 30, the CBOE does not have the authority to make a decision on the protest and the protest “shall be dismissed.”</a:t>
            </a:r>
            <a:br>
              <a:rPr lang="en-US" dirty="0"/>
            </a:br>
            <a:br>
              <a:rPr lang="en-US" dirty="0"/>
            </a:br>
            <a:r>
              <a:rPr lang="en-US" dirty="0"/>
              <a:t>The Nebraska Supreme Court has ruled on one of these three:</a:t>
            </a:r>
          </a:p>
          <a:p>
            <a:pPr marL="0" indent="0">
              <a:buNone/>
            </a:pPr>
            <a:r>
              <a:rPr lang="en-US" dirty="0"/>
              <a:t>Where a protest of property valuation failed to contain or have attached the statement of the reason or reasons for the protest, the county board of equalization lacked authority to do anything other than dismiss the protest. </a:t>
            </a:r>
            <a:r>
              <a:rPr lang="en-US" i="1" dirty="0"/>
              <a:t>Village at North Platte v. Lincoln </a:t>
            </a:r>
            <a:r>
              <a:rPr lang="en-US" i="1" dirty="0" err="1"/>
              <a:t>Cty</a:t>
            </a:r>
            <a:r>
              <a:rPr lang="en-US" i="1" dirty="0"/>
              <a:t>. Bd. of Equal</a:t>
            </a:r>
            <a:r>
              <a:rPr lang="en-US" dirty="0"/>
              <a:t>., 292 Neb. 533, 873 N.W.2d 201 (2016).</a:t>
            </a:r>
          </a:p>
        </p:txBody>
      </p:sp>
    </p:spTree>
    <p:extLst>
      <p:ext uri="{BB962C8B-B14F-4D97-AF65-F5344CB8AC3E}">
        <p14:creationId xmlns:p14="http://schemas.microsoft.com/office/powerpoint/2010/main" val="2854492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FA5CC-CF57-A0CE-6638-293F9B467EE5}"/>
              </a:ext>
            </a:extLst>
          </p:cNvPr>
          <p:cNvSpPr>
            <a:spLocks noGrp="1"/>
          </p:cNvSpPr>
          <p:nvPr>
            <p:ph type="title"/>
          </p:nvPr>
        </p:nvSpPr>
        <p:spPr>
          <a:xfrm>
            <a:off x="435935" y="365125"/>
            <a:ext cx="11313042" cy="6301489"/>
          </a:xfrm>
        </p:spPr>
        <p:txBody>
          <a:bodyPr>
            <a:normAutofit/>
          </a:bodyPr>
          <a:lstStyle/>
          <a:p>
            <a:r>
              <a:rPr lang="en-US" sz="2800" b="1" dirty="0"/>
              <a:t>When else is it required for the CBOE to dismiss a property valuation protest?</a:t>
            </a:r>
            <a:br>
              <a:rPr lang="en-US" sz="2000" dirty="0"/>
            </a:br>
            <a:br>
              <a:rPr lang="en-US" sz="2000" dirty="0"/>
            </a:br>
            <a:r>
              <a:rPr lang="en-US" sz="2800" dirty="0"/>
              <a:t>The Nebraska Supreme Court has held that the CBOE also </a:t>
            </a:r>
            <a:r>
              <a:rPr lang="en-US" sz="2800" b="1" dirty="0"/>
              <a:t>does not </a:t>
            </a:r>
            <a:r>
              <a:rPr lang="en-US" sz="2800" dirty="0"/>
              <a:t>have authority to review and decide the merits of a protest when the property valuation protest is not timely filed, as required by </a:t>
            </a:r>
            <a:r>
              <a:rPr lang="en-US" sz="2800" i="1" dirty="0"/>
              <a:t>Neb. Rev. Stat</a:t>
            </a:r>
            <a:r>
              <a:rPr lang="en-US" sz="2800" dirty="0"/>
              <a:t>. § 77-1502(1). (handout)</a:t>
            </a:r>
            <a:br>
              <a:rPr lang="en-US" sz="2800" dirty="0"/>
            </a:br>
            <a:br>
              <a:rPr lang="en-US" sz="2800" dirty="0"/>
            </a:br>
            <a:r>
              <a:rPr lang="en-US" sz="2800" dirty="0"/>
              <a:t>In that instance, the CBOE does not have the authority to do anything other than to dismiss the protest. </a:t>
            </a:r>
            <a:r>
              <a:rPr lang="en-US" sz="2800" i="1" dirty="0"/>
              <a:t>Mid America Agri Prods. v. Perkins </a:t>
            </a:r>
            <a:r>
              <a:rPr lang="en-US" sz="2800" i="1" dirty="0" err="1"/>
              <a:t>Cty</a:t>
            </a:r>
            <a:r>
              <a:rPr lang="en-US" sz="2800" i="1" dirty="0"/>
              <a:t>. Bd. Of Equal</a:t>
            </a:r>
            <a:r>
              <a:rPr lang="en-US" sz="2800" dirty="0"/>
              <a:t>., 312 Neb. 341, 979 N.W.2d 95 (2022).</a:t>
            </a:r>
          </a:p>
        </p:txBody>
      </p:sp>
    </p:spTree>
    <p:extLst>
      <p:ext uri="{BB962C8B-B14F-4D97-AF65-F5344CB8AC3E}">
        <p14:creationId xmlns:p14="http://schemas.microsoft.com/office/powerpoint/2010/main" val="325192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3D997-1F8A-A126-FEA4-66EA67F38401}"/>
              </a:ext>
            </a:extLst>
          </p:cNvPr>
          <p:cNvSpPr>
            <a:spLocks noGrp="1"/>
          </p:cNvSpPr>
          <p:nvPr>
            <p:ph type="title"/>
          </p:nvPr>
        </p:nvSpPr>
        <p:spPr>
          <a:xfrm>
            <a:off x="159489" y="274319"/>
            <a:ext cx="11865934" cy="6134101"/>
          </a:xfrm>
        </p:spPr>
        <p:txBody>
          <a:bodyPr>
            <a:normAutofit/>
          </a:bodyPr>
          <a:lstStyle/>
          <a:p>
            <a:r>
              <a:rPr lang="en-US" sz="2800" b="1" dirty="0"/>
              <a:t>“Reasonable Efforts” to Contact the Person Filing the Protest</a:t>
            </a:r>
            <a:br>
              <a:rPr lang="en-US" sz="2800" dirty="0"/>
            </a:br>
            <a:br>
              <a:rPr lang="en-US" sz="2800" dirty="0"/>
            </a:br>
            <a:r>
              <a:rPr lang="en-US" sz="2800" dirty="0"/>
              <a:t>What if the county has made “reasonable efforts to contact protesters who have timely filed a protest but have either filed incomplete information or not used the required form,” but the protester fails to make the corrections? (handout)</a:t>
            </a:r>
            <a:br>
              <a:rPr lang="en-US" sz="2800" dirty="0"/>
            </a:br>
            <a:br>
              <a:rPr lang="en-US" sz="2800" dirty="0"/>
            </a:br>
            <a:r>
              <a:rPr lang="en-US" sz="2800" dirty="0"/>
              <a:t>For example:</a:t>
            </a:r>
            <a:br>
              <a:rPr lang="en-US" sz="2800" dirty="0"/>
            </a:br>
            <a:br>
              <a:rPr lang="en-US" sz="2800" dirty="0"/>
            </a:br>
            <a:r>
              <a:rPr lang="en-US" sz="2800" dirty="0"/>
              <a:t>- When a prescribed form is not used, but all of the required information is provided.</a:t>
            </a:r>
            <a:br>
              <a:rPr lang="en-US" sz="2800" dirty="0"/>
            </a:br>
            <a:br>
              <a:rPr lang="en-US" sz="2800" dirty="0"/>
            </a:br>
            <a:r>
              <a:rPr lang="en-US" sz="2800" dirty="0"/>
              <a:t>- When the protest form is not signed by the person filing the protest.</a:t>
            </a:r>
            <a:br>
              <a:rPr lang="en-US" sz="2800" dirty="0"/>
            </a:br>
            <a:endParaRPr lang="en-US" sz="2000" dirty="0"/>
          </a:p>
        </p:txBody>
      </p:sp>
      <p:sp>
        <p:nvSpPr>
          <p:cNvPr id="3" name="Content Placeholder 2">
            <a:extLst>
              <a:ext uri="{FF2B5EF4-FFF2-40B4-BE49-F238E27FC236}">
                <a16:creationId xmlns:a16="http://schemas.microsoft.com/office/drawing/2014/main" id="{0453A775-B490-68CC-A144-576332E6C94D}"/>
              </a:ext>
            </a:extLst>
          </p:cNvPr>
          <p:cNvSpPr>
            <a:spLocks noGrp="1"/>
          </p:cNvSpPr>
          <p:nvPr>
            <p:ph idx="1"/>
          </p:nvPr>
        </p:nvSpPr>
        <p:spPr>
          <a:xfrm>
            <a:off x="838200" y="6499860"/>
            <a:ext cx="10515600" cy="297180"/>
          </a:xfrm>
        </p:spPr>
        <p:txBody>
          <a:bodyPr>
            <a:normAutofit fontScale="85000" lnSpcReduction="20000"/>
          </a:bodyPr>
          <a:lstStyle/>
          <a:p>
            <a:pPr marL="0" indent="0">
              <a:buNone/>
            </a:pPr>
            <a:endParaRPr lang="en-US" sz="2000" dirty="0"/>
          </a:p>
        </p:txBody>
      </p:sp>
    </p:spTree>
    <p:extLst>
      <p:ext uri="{BB962C8B-B14F-4D97-AF65-F5344CB8AC3E}">
        <p14:creationId xmlns:p14="http://schemas.microsoft.com/office/powerpoint/2010/main" val="4203880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12249-745E-D9CB-95A2-18D197E1071D}"/>
              </a:ext>
            </a:extLst>
          </p:cNvPr>
          <p:cNvSpPr>
            <a:spLocks noGrp="1"/>
          </p:cNvSpPr>
          <p:nvPr>
            <p:ph type="title"/>
          </p:nvPr>
        </p:nvSpPr>
        <p:spPr>
          <a:xfrm>
            <a:off x="838200" y="365125"/>
            <a:ext cx="10515600" cy="932047"/>
          </a:xfrm>
        </p:spPr>
        <p:txBody>
          <a:bodyPr>
            <a:normAutofit/>
          </a:bodyPr>
          <a:lstStyle/>
          <a:p>
            <a:r>
              <a:rPr lang="en-US" sz="2800" b="1" dirty="0"/>
              <a:t>“Reasonable Efforts” to Contact the Person Filing the Protest</a:t>
            </a:r>
          </a:p>
        </p:txBody>
      </p:sp>
      <p:sp>
        <p:nvSpPr>
          <p:cNvPr id="3" name="Content Placeholder 2">
            <a:extLst>
              <a:ext uri="{FF2B5EF4-FFF2-40B4-BE49-F238E27FC236}">
                <a16:creationId xmlns:a16="http://schemas.microsoft.com/office/drawing/2014/main" id="{02320F6E-0179-9203-B00F-F0FEDA4181BB}"/>
              </a:ext>
            </a:extLst>
          </p:cNvPr>
          <p:cNvSpPr>
            <a:spLocks noGrp="1"/>
          </p:cNvSpPr>
          <p:nvPr>
            <p:ph idx="1"/>
          </p:nvPr>
        </p:nvSpPr>
        <p:spPr>
          <a:xfrm>
            <a:off x="308343" y="1435395"/>
            <a:ext cx="11302409" cy="5167424"/>
          </a:xfrm>
        </p:spPr>
        <p:txBody>
          <a:bodyPr>
            <a:normAutofit fontScale="92500" lnSpcReduction="20000"/>
          </a:bodyPr>
          <a:lstStyle/>
          <a:p>
            <a:pPr marL="0" indent="0">
              <a:buNone/>
            </a:pPr>
            <a:r>
              <a:rPr lang="en-US" dirty="0"/>
              <a:t>Other examples:</a:t>
            </a:r>
          </a:p>
          <a:p>
            <a:pPr marL="0" indent="0">
              <a:buNone/>
            </a:pPr>
            <a:endParaRPr lang="en-US" dirty="0"/>
          </a:p>
          <a:p>
            <a:pPr>
              <a:buFontTx/>
              <a:buChar char="-"/>
            </a:pPr>
            <a:r>
              <a:rPr lang="en-US" sz="3000" dirty="0"/>
              <a:t>When the protest form is filed with a county office other than with the county clerk.</a:t>
            </a:r>
          </a:p>
          <a:p>
            <a:pPr marL="0" indent="0">
              <a:buNone/>
            </a:pPr>
            <a:br>
              <a:rPr lang="en-US" sz="3000" dirty="0"/>
            </a:br>
            <a:r>
              <a:rPr lang="en-US" sz="3000" dirty="0"/>
              <a:t>- When the protest form does not indicate whether the person signing the protest is an owner of the property or is authorized to protest on behalf of the owner.</a:t>
            </a:r>
            <a:br>
              <a:rPr lang="en-US" sz="3000" dirty="0"/>
            </a:br>
            <a:br>
              <a:rPr lang="en-US" sz="3000" dirty="0"/>
            </a:br>
            <a:r>
              <a:rPr lang="en-US" sz="3000" dirty="0"/>
              <a:t>These uses of the word “shall” in Section 77-1502 </a:t>
            </a:r>
            <a:r>
              <a:rPr lang="en-US" sz="3000" b="1" dirty="0"/>
              <a:t>do not require dismissal</a:t>
            </a:r>
            <a:r>
              <a:rPr lang="en-US" sz="3000" dirty="0"/>
              <a:t>.</a:t>
            </a:r>
            <a:br>
              <a:rPr lang="en-US" sz="3000" dirty="0"/>
            </a:br>
            <a:br>
              <a:rPr lang="en-US" sz="3000" dirty="0"/>
            </a:br>
            <a:r>
              <a:rPr lang="en-US" sz="3000" dirty="0"/>
              <a:t>Neither TERC nor the Nebraska Supreme Court has decided a case with these facts.</a:t>
            </a:r>
            <a:br>
              <a:rPr lang="en-US" sz="2000" dirty="0"/>
            </a:br>
            <a:endParaRPr lang="en-US" dirty="0"/>
          </a:p>
        </p:txBody>
      </p:sp>
    </p:spTree>
    <p:extLst>
      <p:ext uri="{BB962C8B-B14F-4D97-AF65-F5344CB8AC3E}">
        <p14:creationId xmlns:p14="http://schemas.microsoft.com/office/powerpoint/2010/main" val="4072379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EE6F104697AB4895781AF56A928257" ma:contentTypeVersion="4" ma:contentTypeDescription="Create a new document." ma:contentTypeScope="" ma:versionID="a6942be621c09bb0b3146ba6c27a5981">
  <xsd:schema xmlns:xsd="http://www.w3.org/2001/XMLSchema" xmlns:xs="http://www.w3.org/2001/XMLSchema" xmlns:p="http://schemas.microsoft.com/office/2006/metadata/properties" xmlns:ns3="0e08b976-3639-4867-a81c-72d8203df69a" targetNamespace="http://schemas.microsoft.com/office/2006/metadata/properties" ma:root="true" ma:fieldsID="a9474b302111288788739b50b0e95e05" ns3:_="">
    <xsd:import namespace="0e08b976-3639-4867-a81c-72d8203df69a"/>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08b976-3639-4867-a81c-72d8203df69a"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2C8023-BE78-46E3-9D17-CC30D23ECB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08b976-3639-4867-a81c-72d8203df6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F85875-9F7E-4E9C-8B06-CC73D41EFF43}">
  <ds:schemaRefs>
    <ds:schemaRef ds:uri="0e08b976-3639-4867-a81c-72d8203df69a"/>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DABEC94A-FA01-4879-B0D6-A73717614F8B}">
  <ds:schemaRefs>
    <ds:schemaRef ds:uri="http://schemas.microsoft.com/sharepoint/v3/contenttype/forms"/>
  </ds:schemaRefs>
</ds:datastoreItem>
</file>

<file path=docMetadata/LabelInfo.xml><?xml version="1.0" encoding="utf-8"?>
<clbl:labelList xmlns:clbl="http://schemas.microsoft.com/office/2020/mipLabelMetadata">
  <clbl:label id="{043207df-e689-4bf6-9020-01038f11f0b1}" enabled="0" method="" siteId="{043207df-e689-4bf6-9020-01038f11f0b1}" removed="1"/>
</clbl:labelList>
</file>

<file path=docProps/app.xml><?xml version="1.0" encoding="utf-8"?>
<Properties xmlns="http://schemas.openxmlformats.org/officeDocument/2006/extended-properties" xmlns:vt="http://schemas.openxmlformats.org/officeDocument/2006/docPropsVTypes">
  <Template/>
  <TotalTime>741</TotalTime>
  <Words>2362</Words>
  <Application>Microsoft Office PowerPoint</Application>
  <PresentationFormat>Widescreen</PresentationFormat>
  <Paragraphs>98</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Aptos</vt:lpstr>
      <vt:lpstr>Aptos Display</vt:lpstr>
      <vt:lpstr>Arial</vt:lpstr>
      <vt:lpstr>Book Antiqua</vt:lpstr>
      <vt:lpstr>Office Theme</vt:lpstr>
      <vt:lpstr>Acrobat Document</vt:lpstr>
      <vt:lpstr>2026 NACO County Board Workshop</vt:lpstr>
      <vt:lpstr>Dismissals of Property Valuation Protests</vt:lpstr>
      <vt:lpstr>When is it required for the CBOE to dismiss a property valuation protest?</vt:lpstr>
      <vt:lpstr>When is it required for the CBOE to dismiss a property valuation protest?</vt:lpstr>
      <vt:lpstr>When is it required for the CBOE to dismiss a property valuation protest?  The “protest shall be dismissed” applies to three “Required” sections of the Form 422.  Form 422 Instructions (on the back side of the Form 422)  Dismissal. Failure to adequately identify the property that is being protested, not stating a reason for the protest, and not including a requested valuation will result in dismissal of the protest.  </vt:lpstr>
      <vt:lpstr>When is it required for the CBOE to dismiss a property valuation protest?</vt:lpstr>
      <vt:lpstr>When else is it required for the CBOE to dismiss a property valuation protest?  The Nebraska Supreme Court has held that the CBOE also does not have authority to review and decide the merits of a protest when the property valuation protest is not timely filed, as required by Neb. Rev. Stat. § 77-1502(1). (handout)  In that instance, the CBOE does not have the authority to do anything other than to dismiss the protest. Mid America Agri Prods. v. Perkins Cty. Bd. Of Equal., 312 Neb. 341, 979 N.W.2d 95 (2022).</vt:lpstr>
      <vt:lpstr>“Reasonable Efforts” to Contact the Person Filing the Protest  What if the county has made “reasonable efforts to contact protesters who have timely filed a protest but have either filed incomplete information or not used the required form,” but the protester fails to make the corrections? (handout)  For example:  - When a prescribed form is not used, but all of the required information is provided.  - When the protest form is not signed by the person filing the protest. </vt:lpstr>
      <vt:lpstr>“Reasonable Efforts” to Contact the Person Filing the Protest</vt:lpstr>
      <vt:lpstr>If the CBOE lacks jurisdiction and shall dismiss the protest, then TERC lacks jurisdiction if an appeal is filed</vt:lpstr>
      <vt:lpstr>Question? </vt:lpstr>
      <vt:lpstr>Commission hears appeals of decisions of: </vt:lpstr>
      <vt:lpstr>The Commission Has the Power and Duty to Hear and Determine Appeals of: </vt:lpstr>
      <vt:lpstr>The Commission Has the Power and Duty to Hear and Determine Appeals of: </vt:lpstr>
      <vt:lpstr>The Commission Has the Power and Duty to Hear and Determine Appeals of: </vt:lpstr>
      <vt:lpstr>Additionally</vt:lpstr>
      <vt:lpstr>PowerPoint Presentation</vt:lpstr>
      <vt:lpstr>How Will You Know What Type of Hearing?</vt:lpstr>
      <vt:lpstr>PowerPoint Presentation</vt:lpstr>
      <vt:lpstr>Don’t Wait Until a Hearing Date is Set to Review Appeals</vt:lpstr>
      <vt:lpstr>CONFESSIONS OF JUDGMENT</vt:lpstr>
      <vt:lpstr>CONFESSIONS OF JUDGMENT</vt:lpstr>
      <vt:lpstr>CONFESSIONS OF JUDGMENT</vt:lpstr>
      <vt:lpstr>CONFESSIONS OF JUDGMENT</vt:lpstr>
      <vt:lpstr>CONFESSIONS OF JUDGMENT</vt:lpstr>
      <vt:lpstr>Damaged Real Property  Taxpayers who have filed a Form 425 for multiple parcels should be advised that if or when they protest the CBOE reassessment value (as of the date of the damage), a separate protest form must be filed for each parcel using a Form 422/422A or other approved method.  - Form 425 Filing period:  January 1st – July 15th (for damage occurring between Jan. 1 &amp; July 1)  - CBOE Form 425 assessment decision protest period:  within 30 days of the date of the decision     See, Neb. Rev. Stat. §§ 77-1307 to 77-1309 and Neb. Rev. Stat. § 77-1502(1)</vt:lpstr>
    </vt:vector>
  </TitlesOfParts>
  <Company>State of Nebraska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Hotz, Rob</dc:creator>
  <cp:lastModifiedBy>Hotz, Rob</cp:lastModifiedBy>
  <cp:revision>17</cp:revision>
  <cp:lastPrinted>2026-05-26T18:59:14Z</cp:lastPrinted>
  <dcterms:created xsi:type="dcterms:W3CDTF">2026-05-26T16:53:17Z</dcterms:created>
  <dcterms:modified xsi:type="dcterms:W3CDTF">2026-05-29T15:17:55Z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0x01010006EE6F104697AB4895781AF56A928257</vt:lpwstr>
  </property>
</Properties>
</file>