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58" r:id="rId4"/>
  </p:sldMasterIdLst>
  <p:notesMasterIdLst>
    <p:notesMasterId r:id="rId42"/>
  </p:notesMasterIdLst>
  <p:handoutMasterIdLst>
    <p:handoutMasterId r:id="rId43"/>
  </p:handoutMasterIdLst>
  <p:sldIdLst>
    <p:sldId id="3401" r:id="rId5"/>
    <p:sldId id="262" r:id="rId6"/>
    <p:sldId id="3453" r:id="rId7"/>
    <p:sldId id="3462" r:id="rId8"/>
    <p:sldId id="287" r:id="rId9"/>
    <p:sldId id="3454" r:id="rId10"/>
    <p:sldId id="286" r:id="rId11"/>
    <p:sldId id="3458" r:id="rId12"/>
    <p:sldId id="459" r:id="rId13"/>
    <p:sldId id="965" r:id="rId14"/>
    <p:sldId id="265" r:id="rId15"/>
    <p:sldId id="280" r:id="rId16"/>
    <p:sldId id="284" r:id="rId17"/>
    <p:sldId id="340" r:id="rId18"/>
    <p:sldId id="278" r:id="rId19"/>
    <p:sldId id="3459" r:id="rId20"/>
    <p:sldId id="408" r:id="rId21"/>
    <p:sldId id="3445" r:id="rId22"/>
    <p:sldId id="281" r:id="rId23"/>
    <p:sldId id="282" r:id="rId24"/>
    <p:sldId id="3455" r:id="rId25"/>
    <p:sldId id="276" r:id="rId26"/>
    <p:sldId id="275" r:id="rId27"/>
    <p:sldId id="733" r:id="rId28"/>
    <p:sldId id="734" r:id="rId29"/>
    <p:sldId id="735" r:id="rId30"/>
    <p:sldId id="3456" r:id="rId31"/>
    <p:sldId id="3461" r:id="rId32"/>
    <p:sldId id="3466" r:id="rId33"/>
    <p:sldId id="3457" r:id="rId34"/>
    <p:sldId id="3371" r:id="rId35"/>
    <p:sldId id="3388" r:id="rId36"/>
    <p:sldId id="341" r:id="rId37"/>
    <p:sldId id="342" r:id="rId38"/>
    <p:sldId id="388" r:id="rId39"/>
    <p:sldId id="3465" r:id="rId40"/>
    <p:sldId id="3464"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9206F9E-6595-E000-67B8-02B514188DF1}" name="Hannah Sivwright" initials="HS" userId="S::HSivwright@heritage-cares.com::e674a042-d100-4380-b715-15f8282efc76" providerId="AD"/>
  <p188:author id="{FBEFA7E6-43BE-D3A9-F7E7-D330936DA25D}" name="Sue Morrell" initials="SM" userId="S::sm0232@heritagehealthsolutions.com::39b117ae-7865-4376-8b8a-030763e26f3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organ Campbell" initials="" lastIdx="2" clrIdx="0"/>
  <p:cmAuthor id="2" name="Kevin Chan"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61FF"/>
    <a:srgbClr val="363840"/>
    <a:srgbClr val="29D1B5"/>
    <a:srgbClr val="5E1FC4"/>
    <a:srgbClr val="BF2173"/>
    <a:srgbClr val="6BD8FF"/>
    <a:srgbClr val="6699FF"/>
    <a:srgbClr val="3399FF"/>
    <a:srgbClr val="4F81BD"/>
    <a:srgbClr val="E57A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A0D085-F475-4882-945C-67C46B683803}" v="17" dt="2024-06-06T14:17:26.582"/>
    <p1510:client id="{EC5D0A17-BDE0-4499-8A04-5550FA153B8A}" v="3" dt="2024-06-06T15:47:12.1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133" autoAdjust="0"/>
    <p:restoredTop sz="95652" autoAdjust="0"/>
  </p:normalViewPr>
  <p:slideViewPr>
    <p:cSldViewPr snapToGrid="0">
      <p:cViewPr>
        <p:scale>
          <a:sx n="60" d="100"/>
          <a:sy n="60" d="100"/>
        </p:scale>
        <p:origin x="1230" y="942"/>
      </p:cViewPr>
      <p:guideLst/>
    </p:cSldViewPr>
  </p:slideViewPr>
  <p:notesTextViewPr>
    <p:cViewPr>
      <p:scale>
        <a:sx n="1" d="1"/>
        <a:sy n="1" d="1"/>
      </p:scale>
      <p:origin x="0" y="0"/>
    </p:cViewPr>
  </p:notesTextViewPr>
  <p:notesViewPr>
    <p:cSldViewPr snapToGrid="0">
      <p:cViewPr varScale="1">
        <p:scale>
          <a:sx n="77" d="100"/>
          <a:sy n="77" d="100"/>
        </p:scale>
        <p:origin x="274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50"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7D4A72-7219-4D2B-A45A-88B8E0BC1E1B}" type="doc">
      <dgm:prSet loTypeId="urn:microsoft.com/office/officeart/2011/layout/CircleProcess" loCatId="process" qsTypeId="urn:microsoft.com/office/officeart/2005/8/quickstyle/simple4" qsCatId="simple" csTypeId="urn:microsoft.com/office/officeart/2005/8/colors/colorful1" csCatId="colorful" phldr="1"/>
      <dgm:spPr/>
    </dgm:pt>
    <dgm:pt modelId="{5C09580C-21E1-4092-8B30-F68B27B7FC5E}">
      <dgm:prSet phldrT="[Text]"/>
      <dgm:spPr/>
      <dgm:t>
        <a:bodyPr/>
        <a:lstStyle/>
        <a:p>
          <a:r>
            <a:rPr lang="en-US" dirty="0"/>
            <a:t>Never Used</a:t>
          </a:r>
        </a:p>
      </dgm:t>
    </dgm:pt>
    <dgm:pt modelId="{6BF0DF96-0BB3-44D0-92F5-B5CD68B99D65}" type="parTrans" cxnId="{A050E7E4-14B7-47CA-B364-C6B337A1C3C3}">
      <dgm:prSet/>
      <dgm:spPr/>
      <dgm:t>
        <a:bodyPr/>
        <a:lstStyle/>
        <a:p>
          <a:endParaRPr lang="en-US"/>
        </a:p>
      </dgm:t>
    </dgm:pt>
    <dgm:pt modelId="{F1FF55D2-D58A-40CC-952B-F6B15748E9E2}" type="sibTrans" cxnId="{A050E7E4-14B7-47CA-B364-C6B337A1C3C3}">
      <dgm:prSet/>
      <dgm:spPr/>
      <dgm:t>
        <a:bodyPr/>
        <a:lstStyle/>
        <a:p>
          <a:endParaRPr lang="en-US"/>
        </a:p>
      </dgm:t>
    </dgm:pt>
    <dgm:pt modelId="{E79AC565-E68D-4C63-8BC7-265568F8DF44}">
      <dgm:prSet phldrT="[Text]"/>
      <dgm:spPr/>
      <dgm:t>
        <a:bodyPr/>
        <a:lstStyle/>
        <a:p>
          <a:r>
            <a:rPr lang="en-US" dirty="0"/>
            <a:t>No Current Use</a:t>
          </a:r>
        </a:p>
      </dgm:t>
    </dgm:pt>
    <dgm:pt modelId="{F2BE9966-D800-49BC-B13B-14A51D185B57}" type="parTrans" cxnId="{130C444B-7D7C-4A1D-B58A-BE54C8B1D3D6}">
      <dgm:prSet/>
      <dgm:spPr/>
      <dgm:t>
        <a:bodyPr/>
        <a:lstStyle/>
        <a:p>
          <a:endParaRPr lang="en-US"/>
        </a:p>
      </dgm:t>
    </dgm:pt>
    <dgm:pt modelId="{C279BF35-42B7-4BD4-A172-13C2C60E04AC}" type="sibTrans" cxnId="{130C444B-7D7C-4A1D-B58A-BE54C8B1D3D6}">
      <dgm:prSet/>
      <dgm:spPr/>
      <dgm:t>
        <a:bodyPr/>
        <a:lstStyle/>
        <a:p>
          <a:endParaRPr lang="en-US"/>
        </a:p>
      </dgm:t>
    </dgm:pt>
    <dgm:pt modelId="{697587E9-16D3-4DD3-88D1-F0C989AA3D11}">
      <dgm:prSet phldrT="[Text]"/>
      <dgm:spPr/>
      <dgm:t>
        <a:bodyPr/>
        <a:lstStyle/>
        <a:p>
          <a:r>
            <a:rPr lang="en-US" dirty="0"/>
            <a:t>Non-Risky Use</a:t>
          </a:r>
        </a:p>
      </dgm:t>
    </dgm:pt>
    <dgm:pt modelId="{F6B18A93-22E4-433B-BC33-92614E5BF326}" type="parTrans" cxnId="{5B60FE71-946C-4B6C-A928-DC8DAFF1AC73}">
      <dgm:prSet/>
      <dgm:spPr/>
      <dgm:t>
        <a:bodyPr/>
        <a:lstStyle/>
        <a:p>
          <a:endParaRPr lang="en-US"/>
        </a:p>
      </dgm:t>
    </dgm:pt>
    <dgm:pt modelId="{72908033-50B1-40F2-AE4E-6CF9B8E4173F}" type="sibTrans" cxnId="{5B60FE71-946C-4B6C-A928-DC8DAFF1AC73}">
      <dgm:prSet/>
      <dgm:spPr/>
      <dgm:t>
        <a:bodyPr/>
        <a:lstStyle/>
        <a:p>
          <a:endParaRPr lang="en-US"/>
        </a:p>
      </dgm:t>
    </dgm:pt>
    <dgm:pt modelId="{B70AA3C2-2E36-424A-9B56-5863807490C5}">
      <dgm:prSet phldrT="[Text]"/>
      <dgm:spPr/>
      <dgm:t>
        <a:bodyPr/>
        <a:lstStyle/>
        <a:p>
          <a:r>
            <a:rPr lang="en-US" dirty="0"/>
            <a:t>Risky Use</a:t>
          </a:r>
        </a:p>
      </dgm:t>
    </dgm:pt>
    <dgm:pt modelId="{28A26BB8-0BAE-47CE-877D-C8F0F62786A1}" type="parTrans" cxnId="{BDA6EC35-1FA3-4D02-B46B-A208A9C26DA3}">
      <dgm:prSet/>
      <dgm:spPr/>
      <dgm:t>
        <a:bodyPr/>
        <a:lstStyle/>
        <a:p>
          <a:endParaRPr lang="en-US"/>
        </a:p>
      </dgm:t>
    </dgm:pt>
    <dgm:pt modelId="{96D47B3B-2538-43DE-9531-C7FF4DE1D595}" type="sibTrans" cxnId="{BDA6EC35-1FA3-4D02-B46B-A208A9C26DA3}">
      <dgm:prSet/>
      <dgm:spPr/>
      <dgm:t>
        <a:bodyPr/>
        <a:lstStyle/>
        <a:p>
          <a:endParaRPr lang="en-US"/>
        </a:p>
      </dgm:t>
    </dgm:pt>
    <dgm:pt modelId="{00C597AD-A39C-4AFD-AA31-C25AFD320C46}">
      <dgm:prSet phldrT="[Text]"/>
      <dgm:spPr/>
      <dgm:t>
        <a:bodyPr/>
        <a:lstStyle/>
        <a:p>
          <a:r>
            <a:rPr lang="en-US" dirty="0"/>
            <a:t>Addiction</a:t>
          </a:r>
        </a:p>
      </dgm:t>
    </dgm:pt>
    <dgm:pt modelId="{6A6D2D97-6D24-456C-A1C9-73D692231F7A}" type="parTrans" cxnId="{12D47E29-6830-4D73-AEB6-A2DF7C6A9E16}">
      <dgm:prSet/>
      <dgm:spPr/>
      <dgm:t>
        <a:bodyPr/>
        <a:lstStyle/>
        <a:p>
          <a:endParaRPr lang="en-US"/>
        </a:p>
      </dgm:t>
    </dgm:pt>
    <dgm:pt modelId="{21ACEEFF-C27A-4D7E-BE15-1B9D2EF32678}" type="sibTrans" cxnId="{12D47E29-6830-4D73-AEB6-A2DF7C6A9E16}">
      <dgm:prSet/>
      <dgm:spPr/>
      <dgm:t>
        <a:bodyPr/>
        <a:lstStyle/>
        <a:p>
          <a:endParaRPr lang="en-US"/>
        </a:p>
      </dgm:t>
    </dgm:pt>
    <dgm:pt modelId="{61E05B87-CE37-4866-9790-3B137FCE79CF}" type="pres">
      <dgm:prSet presAssocID="{6C7D4A72-7219-4D2B-A45A-88B8E0BC1E1B}" presName="Name0" presStyleCnt="0">
        <dgm:presLayoutVars>
          <dgm:chMax val="11"/>
          <dgm:chPref val="11"/>
          <dgm:dir/>
          <dgm:resizeHandles/>
        </dgm:presLayoutVars>
      </dgm:prSet>
      <dgm:spPr/>
    </dgm:pt>
    <dgm:pt modelId="{8E656206-6C84-4E26-A749-757944A0C20D}" type="pres">
      <dgm:prSet presAssocID="{00C597AD-A39C-4AFD-AA31-C25AFD320C46}" presName="Accent5" presStyleCnt="0"/>
      <dgm:spPr/>
    </dgm:pt>
    <dgm:pt modelId="{216F5B75-BCBA-41CF-9463-008D12B3A0D0}" type="pres">
      <dgm:prSet presAssocID="{00C597AD-A39C-4AFD-AA31-C25AFD320C46}" presName="Accent" presStyleLbl="node1" presStyleIdx="0" presStyleCnt="5"/>
      <dgm:spPr/>
    </dgm:pt>
    <dgm:pt modelId="{84F1BED0-659E-46B7-849B-C40D0B27EC96}" type="pres">
      <dgm:prSet presAssocID="{00C597AD-A39C-4AFD-AA31-C25AFD320C46}" presName="ParentBackground5" presStyleCnt="0"/>
      <dgm:spPr/>
    </dgm:pt>
    <dgm:pt modelId="{2099C69C-73AB-4D6A-9552-9CD45A2BDECD}" type="pres">
      <dgm:prSet presAssocID="{00C597AD-A39C-4AFD-AA31-C25AFD320C46}" presName="ParentBackground" presStyleLbl="fgAcc1" presStyleIdx="0" presStyleCnt="5"/>
      <dgm:spPr/>
    </dgm:pt>
    <dgm:pt modelId="{6C026EFB-BEE4-412C-9DB8-ED689146ECFC}" type="pres">
      <dgm:prSet presAssocID="{00C597AD-A39C-4AFD-AA31-C25AFD320C46}" presName="Parent5" presStyleLbl="revTx" presStyleIdx="0" presStyleCnt="0">
        <dgm:presLayoutVars>
          <dgm:chMax val="1"/>
          <dgm:chPref val="1"/>
          <dgm:bulletEnabled val="1"/>
        </dgm:presLayoutVars>
      </dgm:prSet>
      <dgm:spPr/>
    </dgm:pt>
    <dgm:pt modelId="{17235494-EDC3-4ECE-A25D-E7C22A08113E}" type="pres">
      <dgm:prSet presAssocID="{B70AA3C2-2E36-424A-9B56-5863807490C5}" presName="Accent4" presStyleCnt="0"/>
      <dgm:spPr/>
    </dgm:pt>
    <dgm:pt modelId="{9F39651B-8663-47E4-AE02-F9CFB30AD883}" type="pres">
      <dgm:prSet presAssocID="{B70AA3C2-2E36-424A-9B56-5863807490C5}" presName="Accent" presStyleLbl="node1" presStyleIdx="1" presStyleCnt="5"/>
      <dgm:spPr/>
    </dgm:pt>
    <dgm:pt modelId="{05DC0656-EE3D-4679-9BF7-99A026F30AFD}" type="pres">
      <dgm:prSet presAssocID="{B70AA3C2-2E36-424A-9B56-5863807490C5}" presName="ParentBackground4" presStyleCnt="0"/>
      <dgm:spPr/>
    </dgm:pt>
    <dgm:pt modelId="{7671B075-6BE7-464D-A930-83FBA87688B9}" type="pres">
      <dgm:prSet presAssocID="{B70AA3C2-2E36-424A-9B56-5863807490C5}" presName="ParentBackground" presStyleLbl="fgAcc1" presStyleIdx="1" presStyleCnt="5"/>
      <dgm:spPr/>
    </dgm:pt>
    <dgm:pt modelId="{8A7BD26C-E2D7-4A47-844F-469B951CC9D3}" type="pres">
      <dgm:prSet presAssocID="{B70AA3C2-2E36-424A-9B56-5863807490C5}" presName="Parent4" presStyleLbl="revTx" presStyleIdx="0" presStyleCnt="0">
        <dgm:presLayoutVars>
          <dgm:chMax val="1"/>
          <dgm:chPref val="1"/>
          <dgm:bulletEnabled val="1"/>
        </dgm:presLayoutVars>
      </dgm:prSet>
      <dgm:spPr/>
    </dgm:pt>
    <dgm:pt modelId="{160F0C2F-A9AA-4B1F-B791-2AA5685512C5}" type="pres">
      <dgm:prSet presAssocID="{697587E9-16D3-4DD3-88D1-F0C989AA3D11}" presName="Accent3" presStyleCnt="0"/>
      <dgm:spPr/>
    </dgm:pt>
    <dgm:pt modelId="{03098F95-EB9E-4D13-9365-299D56D20AA4}" type="pres">
      <dgm:prSet presAssocID="{697587E9-16D3-4DD3-88D1-F0C989AA3D11}" presName="Accent" presStyleLbl="node1" presStyleIdx="2" presStyleCnt="5"/>
      <dgm:spPr/>
    </dgm:pt>
    <dgm:pt modelId="{175D9C79-B768-4B87-96F2-61B78CA9921C}" type="pres">
      <dgm:prSet presAssocID="{697587E9-16D3-4DD3-88D1-F0C989AA3D11}" presName="ParentBackground3" presStyleCnt="0"/>
      <dgm:spPr/>
    </dgm:pt>
    <dgm:pt modelId="{77B28FC1-3BD5-43B2-8B41-06F55CEF922F}" type="pres">
      <dgm:prSet presAssocID="{697587E9-16D3-4DD3-88D1-F0C989AA3D11}" presName="ParentBackground" presStyleLbl="fgAcc1" presStyleIdx="2" presStyleCnt="5"/>
      <dgm:spPr/>
    </dgm:pt>
    <dgm:pt modelId="{84CDE181-95F1-442A-9E6D-7BBB76FBAAF1}" type="pres">
      <dgm:prSet presAssocID="{697587E9-16D3-4DD3-88D1-F0C989AA3D11}" presName="Parent3" presStyleLbl="revTx" presStyleIdx="0" presStyleCnt="0">
        <dgm:presLayoutVars>
          <dgm:chMax val="1"/>
          <dgm:chPref val="1"/>
          <dgm:bulletEnabled val="1"/>
        </dgm:presLayoutVars>
      </dgm:prSet>
      <dgm:spPr/>
    </dgm:pt>
    <dgm:pt modelId="{B728FA55-1433-4B31-80CA-2836AEB827D0}" type="pres">
      <dgm:prSet presAssocID="{E79AC565-E68D-4C63-8BC7-265568F8DF44}" presName="Accent2" presStyleCnt="0"/>
      <dgm:spPr/>
    </dgm:pt>
    <dgm:pt modelId="{36B47E59-4F6C-4599-B3B6-C5D799890F3D}" type="pres">
      <dgm:prSet presAssocID="{E79AC565-E68D-4C63-8BC7-265568F8DF44}" presName="Accent" presStyleLbl="node1" presStyleIdx="3" presStyleCnt="5"/>
      <dgm:spPr/>
    </dgm:pt>
    <dgm:pt modelId="{306470EA-97A4-468E-BDFB-2E9586455789}" type="pres">
      <dgm:prSet presAssocID="{E79AC565-E68D-4C63-8BC7-265568F8DF44}" presName="ParentBackground2" presStyleCnt="0"/>
      <dgm:spPr/>
    </dgm:pt>
    <dgm:pt modelId="{1BF5CB91-2F89-43F0-BBE8-9A202E62873B}" type="pres">
      <dgm:prSet presAssocID="{E79AC565-E68D-4C63-8BC7-265568F8DF44}" presName="ParentBackground" presStyleLbl="fgAcc1" presStyleIdx="3" presStyleCnt="5"/>
      <dgm:spPr/>
    </dgm:pt>
    <dgm:pt modelId="{8A916A10-C916-4232-B17C-BCBA4F1399C9}" type="pres">
      <dgm:prSet presAssocID="{E79AC565-E68D-4C63-8BC7-265568F8DF44}" presName="Parent2" presStyleLbl="revTx" presStyleIdx="0" presStyleCnt="0">
        <dgm:presLayoutVars>
          <dgm:chMax val="1"/>
          <dgm:chPref val="1"/>
          <dgm:bulletEnabled val="1"/>
        </dgm:presLayoutVars>
      </dgm:prSet>
      <dgm:spPr/>
    </dgm:pt>
    <dgm:pt modelId="{A9FE9570-2317-4504-8CD9-9C467EDB85ED}" type="pres">
      <dgm:prSet presAssocID="{5C09580C-21E1-4092-8B30-F68B27B7FC5E}" presName="Accent1" presStyleCnt="0"/>
      <dgm:spPr/>
    </dgm:pt>
    <dgm:pt modelId="{801CD605-120F-497D-A8B2-BB893A3BEC18}" type="pres">
      <dgm:prSet presAssocID="{5C09580C-21E1-4092-8B30-F68B27B7FC5E}" presName="Accent" presStyleLbl="node1" presStyleIdx="4" presStyleCnt="5"/>
      <dgm:spPr/>
    </dgm:pt>
    <dgm:pt modelId="{A95FDF35-C208-4E2D-A5E6-2E492870147A}" type="pres">
      <dgm:prSet presAssocID="{5C09580C-21E1-4092-8B30-F68B27B7FC5E}" presName="ParentBackground1" presStyleCnt="0"/>
      <dgm:spPr/>
    </dgm:pt>
    <dgm:pt modelId="{CABA55C9-5974-42D6-84B5-C357DE06190C}" type="pres">
      <dgm:prSet presAssocID="{5C09580C-21E1-4092-8B30-F68B27B7FC5E}" presName="ParentBackground" presStyleLbl="fgAcc1" presStyleIdx="4" presStyleCnt="5"/>
      <dgm:spPr/>
    </dgm:pt>
    <dgm:pt modelId="{061B0CB7-43BF-41D7-9C19-315EE44CEEF0}" type="pres">
      <dgm:prSet presAssocID="{5C09580C-21E1-4092-8B30-F68B27B7FC5E}" presName="Parent1" presStyleLbl="revTx" presStyleIdx="0" presStyleCnt="0">
        <dgm:presLayoutVars>
          <dgm:chMax val="1"/>
          <dgm:chPref val="1"/>
          <dgm:bulletEnabled val="1"/>
        </dgm:presLayoutVars>
      </dgm:prSet>
      <dgm:spPr/>
    </dgm:pt>
  </dgm:ptLst>
  <dgm:cxnLst>
    <dgm:cxn modelId="{12D47E29-6830-4D73-AEB6-A2DF7C6A9E16}" srcId="{6C7D4A72-7219-4D2B-A45A-88B8E0BC1E1B}" destId="{00C597AD-A39C-4AFD-AA31-C25AFD320C46}" srcOrd="4" destOrd="0" parTransId="{6A6D2D97-6D24-456C-A1C9-73D692231F7A}" sibTransId="{21ACEEFF-C27A-4D7E-BE15-1B9D2EF32678}"/>
    <dgm:cxn modelId="{BDA6EC35-1FA3-4D02-B46B-A208A9C26DA3}" srcId="{6C7D4A72-7219-4D2B-A45A-88B8E0BC1E1B}" destId="{B70AA3C2-2E36-424A-9B56-5863807490C5}" srcOrd="3" destOrd="0" parTransId="{28A26BB8-0BAE-47CE-877D-C8F0F62786A1}" sibTransId="{96D47B3B-2538-43DE-9531-C7FF4DE1D595}"/>
    <dgm:cxn modelId="{67096F61-34B1-4779-A88E-7E6EB74DF787}" type="presOf" srcId="{00C597AD-A39C-4AFD-AA31-C25AFD320C46}" destId="{6C026EFB-BEE4-412C-9DB8-ED689146ECFC}" srcOrd="1" destOrd="0" presId="urn:microsoft.com/office/officeart/2011/layout/CircleProcess"/>
    <dgm:cxn modelId="{C53E1E42-23BA-4FED-96D4-7CB2B7D1E078}" type="presOf" srcId="{6C7D4A72-7219-4D2B-A45A-88B8E0BC1E1B}" destId="{61E05B87-CE37-4866-9790-3B137FCE79CF}" srcOrd="0" destOrd="0" presId="urn:microsoft.com/office/officeart/2011/layout/CircleProcess"/>
    <dgm:cxn modelId="{130C444B-7D7C-4A1D-B58A-BE54C8B1D3D6}" srcId="{6C7D4A72-7219-4D2B-A45A-88B8E0BC1E1B}" destId="{E79AC565-E68D-4C63-8BC7-265568F8DF44}" srcOrd="1" destOrd="0" parTransId="{F2BE9966-D800-49BC-B13B-14A51D185B57}" sibTransId="{C279BF35-42B7-4BD4-A172-13C2C60E04AC}"/>
    <dgm:cxn modelId="{55EE0A51-6F83-4F17-B008-81EC9652B0F9}" type="presOf" srcId="{5C09580C-21E1-4092-8B30-F68B27B7FC5E}" destId="{CABA55C9-5974-42D6-84B5-C357DE06190C}" srcOrd="0" destOrd="0" presId="urn:microsoft.com/office/officeart/2011/layout/CircleProcess"/>
    <dgm:cxn modelId="{D866B351-941E-4B9E-8A1B-59803D7E10BB}" type="presOf" srcId="{B70AA3C2-2E36-424A-9B56-5863807490C5}" destId="{8A7BD26C-E2D7-4A47-844F-469B951CC9D3}" srcOrd="1" destOrd="0" presId="urn:microsoft.com/office/officeart/2011/layout/CircleProcess"/>
    <dgm:cxn modelId="{5B60FE71-946C-4B6C-A928-DC8DAFF1AC73}" srcId="{6C7D4A72-7219-4D2B-A45A-88B8E0BC1E1B}" destId="{697587E9-16D3-4DD3-88D1-F0C989AA3D11}" srcOrd="2" destOrd="0" parTransId="{F6B18A93-22E4-433B-BC33-92614E5BF326}" sibTransId="{72908033-50B1-40F2-AE4E-6CF9B8E4173F}"/>
    <dgm:cxn modelId="{91610C78-0C6E-476F-A164-9CA2859004B4}" type="presOf" srcId="{5C09580C-21E1-4092-8B30-F68B27B7FC5E}" destId="{061B0CB7-43BF-41D7-9C19-315EE44CEEF0}" srcOrd="1" destOrd="0" presId="urn:microsoft.com/office/officeart/2011/layout/CircleProcess"/>
    <dgm:cxn modelId="{9488CD94-81B9-4029-8A8A-42732EF926E3}" type="presOf" srcId="{697587E9-16D3-4DD3-88D1-F0C989AA3D11}" destId="{84CDE181-95F1-442A-9E6D-7BBB76FBAAF1}" srcOrd="1" destOrd="0" presId="urn:microsoft.com/office/officeart/2011/layout/CircleProcess"/>
    <dgm:cxn modelId="{DB56D39E-0C52-4F53-B002-339D86D29AC5}" type="presOf" srcId="{697587E9-16D3-4DD3-88D1-F0C989AA3D11}" destId="{77B28FC1-3BD5-43B2-8B41-06F55CEF922F}" srcOrd="0" destOrd="0" presId="urn:microsoft.com/office/officeart/2011/layout/CircleProcess"/>
    <dgm:cxn modelId="{6FA415AB-B6A0-4251-954E-5FBC7EB5246A}" type="presOf" srcId="{B70AA3C2-2E36-424A-9B56-5863807490C5}" destId="{7671B075-6BE7-464D-A930-83FBA87688B9}" srcOrd="0" destOrd="0" presId="urn:microsoft.com/office/officeart/2011/layout/CircleProcess"/>
    <dgm:cxn modelId="{1E04DEC8-7BD6-4349-BDCE-8D3CF3BAA69C}" type="presOf" srcId="{E79AC565-E68D-4C63-8BC7-265568F8DF44}" destId="{1BF5CB91-2F89-43F0-BBE8-9A202E62873B}" srcOrd="0" destOrd="0" presId="urn:microsoft.com/office/officeart/2011/layout/CircleProcess"/>
    <dgm:cxn modelId="{A050E7E4-14B7-47CA-B364-C6B337A1C3C3}" srcId="{6C7D4A72-7219-4D2B-A45A-88B8E0BC1E1B}" destId="{5C09580C-21E1-4092-8B30-F68B27B7FC5E}" srcOrd="0" destOrd="0" parTransId="{6BF0DF96-0BB3-44D0-92F5-B5CD68B99D65}" sibTransId="{F1FF55D2-D58A-40CC-952B-F6B15748E9E2}"/>
    <dgm:cxn modelId="{E8FDB4E8-D0D8-48CB-A03C-6911438BC9F8}" type="presOf" srcId="{00C597AD-A39C-4AFD-AA31-C25AFD320C46}" destId="{2099C69C-73AB-4D6A-9552-9CD45A2BDECD}" srcOrd="0" destOrd="0" presId="urn:microsoft.com/office/officeart/2011/layout/CircleProcess"/>
    <dgm:cxn modelId="{22EA91F9-9C1A-4844-B8AA-22DEAFD7A35F}" type="presOf" srcId="{E79AC565-E68D-4C63-8BC7-265568F8DF44}" destId="{8A916A10-C916-4232-B17C-BCBA4F1399C9}" srcOrd="1" destOrd="0" presId="urn:microsoft.com/office/officeart/2011/layout/CircleProcess"/>
    <dgm:cxn modelId="{AD8C5889-8D43-49F3-8FBF-1A618536491A}" type="presParOf" srcId="{61E05B87-CE37-4866-9790-3B137FCE79CF}" destId="{8E656206-6C84-4E26-A749-757944A0C20D}" srcOrd="0" destOrd="0" presId="urn:microsoft.com/office/officeart/2011/layout/CircleProcess"/>
    <dgm:cxn modelId="{0CE3B331-41A1-4618-B02E-A2E6FE8AD126}" type="presParOf" srcId="{8E656206-6C84-4E26-A749-757944A0C20D}" destId="{216F5B75-BCBA-41CF-9463-008D12B3A0D0}" srcOrd="0" destOrd="0" presId="urn:microsoft.com/office/officeart/2011/layout/CircleProcess"/>
    <dgm:cxn modelId="{9A26684D-7448-4815-B7CA-B23EB2EF1BD3}" type="presParOf" srcId="{61E05B87-CE37-4866-9790-3B137FCE79CF}" destId="{84F1BED0-659E-46B7-849B-C40D0B27EC96}" srcOrd="1" destOrd="0" presId="urn:microsoft.com/office/officeart/2011/layout/CircleProcess"/>
    <dgm:cxn modelId="{8C2B9EA6-FC02-447A-BD4A-5257836AB53B}" type="presParOf" srcId="{84F1BED0-659E-46B7-849B-C40D0B27EC96}" destId="{2099C69C-73AB-4D6A-9552-9CD45A2BDECD}" srcOrd="0" destOrd="0" presId="urn:microsoft.com/office/officeart/2011/layout/CircleProcess"/>
    <dgm:cxn modelId="{087E9202-55FC-443E-B490-4F85A1BF8890}" type="presParOf" srcId="{61E05B87-CE37-4866-9790-3B137FCE79CF}" destId="{6C026EFB-BEE4-412C-9DB8-ED689146ECFC}" srcOrd="2" destOrd="0" presId="urn:microsoft.com/office/officeart/2011/layout/CircleProcess"/>
    <dgm:cxn modelId="{B765FB23-90E7-445E-9F02-B352C8A3A099}" type="presParOf" srcId="{61E05B87-CE37-4866-9790-3B137FCE79CF}" destId="{17235494-EDC3-4ECE-A25D-E7C22A08113E}" srcOrd="3" destOrd="0" presId="urn:microsoft.com/office/officeart/2011/layout/CircleProcess"/>
    <dgm:cxn modelId="{A9EF3715-B05A-4BF6-B984-0E9BB5AAB445}" type="presParOf" srcId="{17235494-EDC3-4ECE-A25D-E7C22A08113E}" destId="{9F39651B-8663-47E4-AE02-F9CFB30AD883}" srcOrd="0" destOrd="0" presId="urn:microsoft.com/office/officeart/2011/layout/CircleProcess"/>
    <dgm:cxn modelId="{8EF6C329-1908-458D-AFAF-ED1215BD4326}" type="presParOf" srcId="{61E05B87-CE37-4866-9790-3B137FCE79CF}" destId="{05DC0656-EE3D-4679-9BF7-99A026F30AFD}" srcOrd="4" destOrd="0" presId="urn:microsoft.com/office/officeart/2011/layout/CircleProcess"/>
    <dgm:cxn modelId="{433CA34F-7EA7-4A5D-9178-0147CC23B20B}" type="presParOf" srcId="{05DC0656-EE3D-4679-9BF7-99A026F30AFD}" destId="{7671B075-6BE7-464D-A930-83FBA87688B9}" srcOrd="0" destOrd="0" presId="urn:microsoft.com/office/officeart/2011/layout/CircleProcess"/>
    <dgm:cxn modelId="{3157033E-53B0-4250-8451-65971EFC08BC}" type="presParOf" srcId="{61E05B87-CE37-4866-9790-3B137FCE79CF}" destId="{8A7BD26C-E2D7-4A47-844F-469B951CC9D3}" srcOrd="5" destOrd="0" presId="urn:microsoft.com/office/officeart/2011/layout/CircleProcess"/>
    <dgm:cxn modelId="{2A3DBBC1-2B9E-49E4-B7F9-13C764DE8673}" type="presParOf" srcId="{61E05B87-CE37-4866-9790-3B137FCE79CF}" destId="{160F0C2F-A9AA-4B1F-B791-2AA5685512C5}" srcOrd="6" destOrd="0" presId="urn:microsoft.com/office/officeart/2011/layout/CircleProcess"/>
    <dgm:cxn modelId="{258B1F43-B3ED-4DB3-9FFA-34DD75E82C87}" type="presParOf" srcId="{160F0C2F-A9AA-4B1F-B791-2AA5685512C5}" destId="{03098F95-EB9E-4D13-9365-299D56D20AA4}" srcOrd="0" destOrd="0" presId="urn:microsoft.com/office/officeart/2011/layout/CircleProcess"/>
    <dgm:cxn modelId="{97622047-2CDA-4ED5-8E91-206CD9F9FD05}" type="presParOf" srcId="{61E05B87-CE37-4866-9790-3B137FCE79CF}" destId="{175D9C79-B768-4B87-96F2-61B78CA9921C}" srcOrd="7" destOrd="0" presId="urn:microsoft.com/office/officeart/2011/layout/CircleProcess"/>
    <dgm:cxn modelId="{96C28D6C-916A-4CC2-B052-6666CA266B99}" type="presParOf" srcId="{175D9C79-B768-4B87-96F2-61B78CA9921C}" destId="{77B28FC1-3BD5-43B2-8B41-06F55CEF922F}" srcOrd="0" destOrd="0" presId="urn:microsoft.com/office/officeart/2011/layout/CircleProcess"/>
    <dgm:cxn modelId="{9477D616-915B-4510-BBA0-4EDF94DA0DD6}" type="presParOf" srcId="{61E05B87-CE37-4866-9790-3B137FCE79CF}" destId="{84CDE181-95F1-442A-9E6D-7BBB76FBAAF1}" srcOrd="8" destOrd="0" presId="urn:microsoft.com/office/officeart/2011/layout/CircleProcess"/>
    <dgm:cxn modelId="{5BA61274-B879-40F0-A87F-464A7662E9F5}" type="presParOf" srcId="{61E05B87-CE37-4866-9790-3B137FCE79CF}" destId="{B728FA55-1433-4B31-80CA-2836AEB827D0}" srcOrd="9" destOrd="0" presId="urn:microsoft.com/office/officeart/2011/layout/CircleProcess"/>
    <dgm:cxn modelId="{07981539-0DEF-49F1-87AA-80881DC85024}" type="presParOf" srcId="{B728FA55-1433-4B31-80CA-2836AEB827D0}" destId="{36B47E59-4F6C-4599-B3B6-C5D799890F3D}" srcOrd="0" destOrd="0" presId="urn:microsoft.com/office/officeart/2011/layout/CircleProcess"/>
    <dgm:cxn modelId="{83382F58-54C1-43C5-A7CB-4BF56517B1E5}" type="presParOf" srcId="{61E05B87-CE37-4866-9790-3B137FCE79CF}" destId="{306470EA-97A4-468E-BDFB-2E9586455789}" srcOrd="10" destOrd="0" presId="urn:microsoft.com/office/officeart/2011/layout/CircleProcess"/>
    <dgm:cxn modelId="{AC798043-4FA1-42D8-ADBD-AC5A176CE263}" type="presParOf" srcId="{306470EA-97A4-468E-BDFB-2E9586455789}" destId="{1BF5CB91-2F89-43F0-BBE8-9A202E62873B}" srcOrd="0" destOrd="0" presId="urn:microsoft.com/office/officeart/2011/layout/CircleProcess"/>
    <dgm:cxn modelId="{0F721C85-8CF1-40B8-B76B-5A7FAA266791}" type="presParOf" srcId="{61E05B87-CE37-4866-9790-3B137FCE79CF}" destId="{8A916A10-C916-4232-B17C-BCBA4F1399C9}" srcOrd="11" destOrd="0" presId="urn:microsoft.com/office/officeart/2011/layout/CircleProcess"/>
    <dgm:cxn modelId="{C09225B2-E24B-43A6-9F6A-D36FB6F82DCF}" type="presParOf" srcId="{61E05B87-CE37-4866-9790-3B137FCE79CF}" destId="{A9FE9570-2317-4504-8CD9-9C467EDB85ED}" srcOrd="12" destOrd="0" presId="urn:microsoft.com/office/officeart/2011/layout/CircleProcess"/>
    <dgm:cxn modelId="{6ED33B2D-632F-4AA4-9069-59EFA4158A31}" type="presParOf" srcId="{A9FE9570-2317-4504-8CD9-9C467EDB85ED}" destId="{801CD605-120F-497D-A8B2-BB893A3BEC18}" srcOrd="0" destOrd="0" presId="urn:microsoft.com/office/officeart/2011/layout/CircleProcess"/>
    <dgm:cxn modelId="{7D328695-5623-4FAC-BFFB-9C320F249C56}" type="presParOf" srcId="{61E05B87-CE37-4866-9790-3B137FCE79CF}" destId="{A95FDF35-C208-4E2D-A5E6-2E492870147A}" srcOrd="13" destOrd="0" presId="urn:microsoft.com/office/officeart/2011/layout/CircleProcess"/>
    <dgm:cxn modelId="{9ED04532-ACA3-44DB-9A7B-99E7C8C5A751}" type="presParOf" srcId="{A95FDF35-C208-4E2D-A5E6-2E492870147A}" destId="{CABA55C9-5974-42D6-84B5-C357DE06190C}" srcOrd="0" destOrd="0" presId="urn:microsoft.com/office/officeart/2011/layout/CircleProcess"/>
    <dgm:cxn modelId="{FB19D3DE-832C-49C6-ADD0-2DC5AD18CAB7}" type="presParOf" srcId="{61E05B87-CE37-4866-9790-3B137FCE79CF}" destId="{061B0CB7-43BF-41D7-9C19-315EE44CEEF0}" srcOrd="14" destOrd="0" presId="urn:microsoft.com/office/officeart/2011/layout/CircleProcess"/>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C7D4A72-7219-4D2B-A45A-88B8E0BC1E1B}" type="doc">
      <dgm:prSet loTypeId="urn:microsoft.com/office/officeart/2011/layout/CircleProcess" loCatId="process" qsTypeId="urn:microsoft.com/office/officeart/2005/8/quickstyle/simple4" qsCatId="simple" csTypeId="urn:microsoft.com/office/officeart/2005/8/colors/colorful1" csCatId="colorful" phldr="1"/>
      <dgm:spPr/>
    </dgm:pt>
    <dgm:pt modelId="{5C09580C-21E1-4092-8B30-F68B27B7FC5E}">
      <dgm:prSet phldrT="[Text]"/>
      <dgm:spPr/>
      <dgm:t>
        <a:bodyPr/>
        <a:lstStyle/>
        <a:p>
          <a:r>
            <a:rPr lang="en-US" dirty="0"/>
            <a:t>Never Used</a:t>
          </a:r>
        </a:p>
        <a:p>
          <a:r>
            <a:rPr lang="en-US" dirty="0"/>
            <a:t>12.7%</a:t>
          </a:r>
        </a:p>
      </dgm:t>
    </dgm:pt>
    <dgm:pt modelId="{6BF0DF96-0BB3-44D0-92F5-B5CD68B99D65}" type="parTrans" cxnId="{A050E7E4-14B7-47CA-B364-C6B337A1C3C3}">
      <dgm:prSet/>
      <dgm:spPr/>
      <dgm:t>
        <a:bodyPr/>
        <a:lstStyle/>
        <a:p>
          <a:endParaRPr lang="en-US"/>
        </a:p>
      </dgm:t>
    </dgm:pt>
    <dgm:pt modelId="{F1FF55D2-D58A-40CC-952B-F6B15748E9E2}" type="sibTrans" cxnId="{A050E7E4-14B7-47CA-B364-C6B337A1C3C3}">
      <dgm:prSet/>
      <dgm:spPr/>
      <dgm:t>
        <a:bodyPr/>
        <a:lstStyle/>
        <a:p>
          <a:endParaRPr lang="en-US"/>
        </a:p>
      </dgm:t>
    </dgm:pt>
    <dgm:pt modelId="{E79AC565-E68D-4C63-8BC7-265568F8DF44}">
      <dgm:prSet phldrT="[Text]"/>
      <dgm:spPr/>
      <dgm:t>
        <a:bodyPr/>
        <a:lstStyle/>
        <a:p>
          <a:r>
            <a:rPr lang="en-US" dirty="0"/>
            <a:t>No Current Use</a:t>
          </a:r>
        </a:p>
        <a:p>
          <a:r>
            <a:rPr lang="en-US" dirty="0"/>
            <a:t>25.2%</a:t>
          </a:r>
        </a:p>
      </dgm:t>
    </dgm:pt>
    <dgm:pt modelId="{F2BE9966-D800-49BC-B13B-14A51D185B57}" type="parTrans" cxnId="{130C444B-7D7C-4A1D-B58A-BE54C8B1D3D6}">
      <dgm:prSet/>
      <dgm:spPr/>
      <dgm:t>
        <a:bodyPr/>
        <a:lstStyle/>
        <a:p>
          <a:endParaRPr lang="en-US"/>
        </a:p>
      </dgm:t>
    </dgm:pt>
    <dgm:pt modelId="{C279BF35-42B7-4BD4-A172-13C2C60E04AC}" type="sibTrans" cxnId="{130C444B-7D7C-4A1D-B58A-BE54C8B1D3D6}">
      <dgm:prSet/>
      <dgm:spPr/>
      <dgm:t>
        <a:bodyPr/>
        <a:lstStyle/>
        <a:p>
          <a:endParaRPr lang="en-US"/>
        </a:p>
      </dgm:t>
    </dgm:pt>
    <dgm:pt modelId="{697587E9-16D3-4DD3-88D1-F0C989AA3D11}">
      <dgm:prSet phldrT="[Text]"/>
      <dgm:spPr/>
      <dgm:t>
        <a:bodyPr/>
        <a:lstStyle/>
        <a:p>
          <a:r>
            <a:rPr lang="en-US" dirty="0"/>
            <a:t>Non-Risky Use</a:t>
          </a:r>
        </a:p>
        <a:p>
          <a:r>
            <a:rPr lang="en-US" dirty="0"/>
            <a:t>14.5%</a:t>
          </a:r>
        </a:p>
      </dgm:t>
    </dgm:pt>
    <dgm:pt modelId="{F6B18A93-22E4-433B-BC33-92614E5BF326}" type="parTrans" cxnId="{5B60FE71-946C-4B6C-A928-DC8DAFF1AC73}">
      <dgm:prSet/>
      <dgm:spPr/>
      <dgm:t>
        <a:bodyPr/>
        <a:lstStyle/>
        <a:p>
          <a:endParaRPr lang="en-US"/>
        </a:p>
      </dgm:t>
    </dgm:pt>
    <dgm:pt modelId="{72908033-50B1-40F2-AE4E-6CF9B8E4173F}" type="sibTrans" cxnId="{5B60FE71-946C-4B6C-A928-DC8DAFF1AC73}">
      <dgm:prSet/>
      <dgm:spPr/>
      <dgm:t>
        <a:bodyPr/>
        <a:lstStyle/>
        <a:p>
          <a:endParaRPr lang="en-US"/>
        </a:p>
      </dgm:t>
    </dgm:pt>
    <dgm:pt modelId="{B70AA3C2-2E36-424A-9B56-5863807490C5}">
      <dgm:prSet phldrT="[Text]"/>
      <dgm:spPr/>
      <dgm:t>
        <a:bodyPr/>
        <a:lstStyle/>
        <a:p>
          <a:r>
            <a:rPr lang="en-US" dirty="0"/>
            <a:t>Risky Use</a:t>
          </a:r>
        </a:p>
        <a:p>
          <a:r>
            <a:rPr lang="en-US" dirty="0"/>
            <a:t>31.7%</a:t>
          </a:r>
        </a:p>
      </dgm:t>
    </dgm:pt>
    <dgm:pt modelId="{28A26BB8-0BAE-47CE-877D-C8F0F62786A1}" type="parTrans" cxnId="{BDA6EC35-1FA3-4D02-B46B-A208A9C26DA3}">
      <dgm:prSet/>
      <dgm:spPr/>
      <dgm:t>
        <a:bodyPr/>
        <a:lstStyle/>
        <a:p>
          <a:endParaRPr lang="en-US"/>
        </a:p>
      </dgm:t>
    </dgm:pt>
    <dgm:pt modelId="{96D47B3B-2538-43DE-9531-C7FF4DE1D595}" type="sibTrans" cxnId="{BDA6EC35-1FA3-4D02-B46B-A208A9C26DA3}">
      <dgm:prSet/>
      <dgm:spPr/>
      <dgm:t>
        <a:bodyPr/>
        <a:lstStyle/>
        <a:p>
          <a:endParaRPr lang="en-US"/>
        </a:p>
      </dgm:t>
    </dgm:pt>
    <dgm:pt modelId="{00C597AD-A39C-4AFD-AA31-C25AFD320C46}">
      <dgm:prSet phldrT="[Text]"/>
      <dgm:spPr/>
      <dgm:t>
        <a:bodyPr/>
        <a:lstStyle/>
        <a:p>
          <a:r>
            <a:rPr lang="en-US" dirty="0"/>
            <a:t>Addiction</a:t>
          </a:r>
        </a:p>
        <a:p>
          <a:r>
            <a:rPr lang="en-US" dirty="0"/>
            <a:t>15.9%</a:t>
          </a:r>
        </a:p>
      </dgm:t>
    </dgm:pt>
    <dgm:pt modelId="{6A6D2D97-6D24-456C-A1C9-73D692231F7A}" type="parTrans" cxnId="{12D47E29-6830-4D73-AEB6-A2DF7C6A9E16}">
      <dgm:prSet/>
      <dgm:spPr/>
      <dgm:t>
        <a:bodyPr/>
        <a:lstStyle/>
        <a:p>
          <a:endParaRPr lang="en-US"/>
        </a:p>
      </dgm:t>
    </dgm:pt>
    <dgm:pt modelId="{21ACEEFF-C27A-4D7E-BE15-1B9D2EF32678}" type="sibTrans" cxnId="{12D47E29-6830-4D73-AEB6-A2DF7C6A9E16}">
      <dgm:prSet/>
      <dgm:spPr/>
      <dgm:t>
        <a:bodyPr/>
        <a:lstStyle/>
        <a:p>
          <a:endParaRPr lang="en-US"/>
        </a:p>
      </dgm:t>
    </dgm:pt>
    <dgm:pt modelId="{61E05B87-CE37-4866-9790-3B137FCE79CF}" type="pres">
      <dgm:prSet presAssocID="{6C7D4A72-7219-4D2B-A45A-88B8E0BC1E1B}" presName="Name0" presStyleCnt="0">
        <dgm:presLayoutVars>
          <dgm:chMax val="11"/>
          <dgm:chPref val="11"/>
          <dgm:dir/>
          <dgm:resizeHandles/>
        </dgm:presLayoutVars>
      </dgm:prSet>
      <dgm:spPr/>
    </dgm:pt>
    <dgm:pt modelId="{8E656206-6C84-4E26-A749-757944A0C20D}" type="pres">
      <dgm:prSet presAssocID="{00C597AD-A39C-4AFD-AA31-C25AFD320C46}" presName="Accent5" presStyleCnt="0"/>
      <dgm:spPr/>
    </dgm:pt>
    <dgm:pt modelId="{216F5B75-BCBA-41CF-9463-008D12B3A0D0}" type="pres">
      <dgm:prSet presAssocID="{00C597AD-A39C-4AFD-AA31-C25AFD320C46}" presName="Accent" presStyleLbl="node1" presStyleIdx="0" presStyleCnt="5"/>
      <dgm:spPr/>
    </dgm:pt>
    <dgm:pt modelId="{84F1BED0-659E-46B7-849B-C40D0B27EC96}" type="pres">
      <dgm:prSet presAssocID="{00C597AD-A39C-4AFD-AA31-C25AFD320C46}" presName="ParentBackground5" presStyleCnt="0"/>
      <dgm:spPr/>
    </dgm:pt>
    <dgm:pt modelId="{2099C69C-73AB-4D6A-9552-9CD45A2BDECD}" type="pres">
      <dgm:prSet presAssocID="{00C597AD-A39C-4AFD-AA31-C25AFD320C46}" presName="ParentBackground" presStyleLbl="fgAcc1" presStyleIdx="0" presStyleCnt="5"/>
      <dgm:spPr/>
    </dgm:pt>
    <dgm:pt modelId="{6C026EFB-BEE4-412C-9DB8-ED689146ECFC}" type="pres">
      <dgm:prSet presAssocID="{00C597AD-A39C-4AFD-AA31-C25AFD320C46}" presName="Parent5" presStyleLbl="revTx" presStyleIdx="0" presStyleCnt="0">
        <dgm:presLayoutVars>
          <dgm:chMax val="1"/>
          <dgm:chPref val="1"/>
          <dgm:bulletEnabled val="1"/>
        </dgm:presLayoutVars>
      </dgm:prSet>
      <dgm:spPr/>
    </dgm:pt>
    <dgm:pt modelId="{17235494-EDC3-4ECE-A25D-E7C22A08113E}" type="pres">
      <dgm:prSet presAssocID="{B70AA3C2-2E36-424A-9B56-5863807490C5}" presName="Accent4" presStyleCnt="0"/>
      <dgm:spPr/>
    </dgm:pt>
    <dgm:pt modelId="{9F39651B-8663-47E4-AE02-F9CFB30AD883}" type="pres">
      <dgm:prSet presAssocID="{B70AA3C2-2E36-424A-9B56-5863807490C5}" presName="Accent" presStyleLbl="node1" presStyleIdx="1" presStyleCnt="5"/>
      <dgm:spPr/>
    </dgm:pt>
    <dgm:pt modelId="{05DC0656-EE3D-4679-9BF7-99A026F30AFD}" type="pres">
      <dgm:prSet presAssocID="{B70AA3C2-2E36-424A-9B56-5863807490C5}" presName="ParentBackground4" presStyleCnt="0"/>
      <dgm:spPr/>
    </dgm:pt>
    <dgm:pt modelId="{7671B075-6BE7-464D-A930-83FBA87688B9}" type="pres">
      <dgm:prSet presAssocID="{B70AA3C2-2E36-424A-9B56-5863807490C5}" presName="ParentBackground" presStyleLbl="fgAcc1" presStyleIdx="1" presStyleCnt="5"/>
      <dgm:spPr/>
    </dgm:pt>
    <dgm:pt modelId="{8A7BD26C-E2D7-4A47-844F-469B951CC9D3}" type="pres">
      <dgm:prSet presAssocID="{B70AA3C2-2E36-424A-9B56-5863807490C5}" presName="Parent4" presStyleLbl="revTx" presStyleIdx="0" presStyleCnt="0">
        <dgm:presLayoutVars>
          <dgm:chMax val="1"/>
          <dgm:chPref val="1"/>
          <dgm:bulletEnabled val="1"/>
        </dgm:presLayoutVars>
      </dgm:prSet>
      <dgm:spPr/>
    </dgm:pt>
    <dgm:pt modelId="{160F0C2F-A9AA-4B1F-B791-2AA5685512C5}" type="pres">
      <dgm:prSet presAssocID="{697587E9-16D3-4DD3-88D1-F0C989AA3D11}" presName="Accent3" presStyleCnt="0"/>
      <dgm:spPr/>
    </dgm:pt>
    <dgm:pt modelId="{03098F95-EB9E-4D13-9365-299D56D20AA4}" type="pres">
      <dgm:prSet presAssocID="{697587E9-16D3-4DD3-88D1-F0C989AA3D11}" presName="Accent" presStyleLbl="node1" presStyleIdx="2" presStyleCnt="5"/>
      <dgm:spPr/>
    </dgm:pt>
    <dgm:pt modelId="{175D9C79-B768-4B87-96F2-61B78CA9921C}" type="pres">
      <dgm:prSet presAssocID="{697587E9-16D3-4DD3-88D1-F0C989AA3D11}" presName="ParentBackground3" presStyleCnt="0"/>
      <dgm:spPr/>
    </dgm:pt>
    <dgm:pt modelId="{77B28FC1-3BD5-43B2-8B41-06F55CEF922F}" type="pres">
      <dgm:prSet presAssocID="{697587E9-16D3-4DD3-88D1-F0C989AA3D11}" presName="ParentBackground" presStyleLbl="fgAcc1" presStyleIdx="2" presStyleCnt="5"/>
      <dgm:spPr/>
    </dgm:pt>
    <dgm:pt modelId="{84CDE181-95F1-442A-9E6D-7BBB76FBAAF1}" type="pres">
      <dgm:prSet presAssocID="{697587E9-16D3-4DD3-88D1-F0C989AA3D11}" presName="Parent3" presStyleLbl="revTx" presStyleIdx="0" presStyleCnt="0">
        <dgm:presLayoutVars>
          <dgm:chMax val="1"/>
          <dgm:chPref val="1"/>
          <dgm:bulletEnabled val="1"/>
        </dgm:presLayoutVars>
      </dgm:prSet>
      <dgm:spPr/>
    </dgm:pt>
    <dgm:pt modelId="{B728FA55-1433-4B31-80CA-2836AEB827D0}" type="pres">
      <dgm:prSet presAssocID="{E79AC565-E68D-4C63-8BC7-265568F8DF44}" presName="Accent2" presStyleCnt="0"/>
      <dgm:spPr/>
    </dgm:pt>
    <dgm:pt modelId="{36B47E59-4F6C-4599-B3B6-C5D799890F3D}" type="pres">
      <dgm:prSet presAssocID="{E79AC565-E68D-4C63-8BC7-265568F8DF44}" presName="Accent" presStyleLbl="node1" presStyleIdx="3" presStyleCnt="5"/>
      <dgm:spPr/>
    </dgm:pt>
    <dgm:pt modelId="{306470EA-97A4-468E-BDFB-2E9586455789}" type="pres">
      <dgm:prSet presAssocID="{E79AC565-E68D-4C63-8BC7-265568F8DF44}" presName="ParentBackground2" presStyleCnt="0"/>
      <dgm:spPr/>
    </dgm:pt>
    <dgm:pt modelId="{1BF5CB91-2F89-43F0-BBE8-9A202E62873B}" type="pres">
      <dgm:prSet presAssocID="{E79AC565-E68D-4C63-8BC7-265568F8DF44}" presName="ParentBackground" presStyleLbl="fgAcc1" presStyleIdx="3" presStyleCnt="5"/>
      <dgm:spPr/>
    </dgm:pt>
    <dgm:pt modelId="{8A916A10-C916-4232-B17C-BCBA4F1399C9}" type="pres">
      <dgm:prSet presAssocID="{E79AC565-E68D-4C63-8BC7-265568F8DF44}" presName="Parent2" presStyleLbl="revTx" presStyleIdx="0" presStyleCnt="0">
        <dgm:presLayoutVars>
          <dgm:chMax val="1"/>
          <dgm:chPref val="1"/>
          <dgm:bulletEnabled val="1"/>
        </dgm:presLayoutVars>
      </dgm:prSet>
      <dgm:spPr/>
    </dgm:pt>
    <dgm:pt modelId="{A9FE9570-2317-4504-8CD9-9C467EDB85ED}" type="pres">
      <dgm:prSet presAssocID="{5C09580C-21E1-4092-8B30-F68B27B7FC5E}" presName="Accent1" presStyleCnt="0"/>
      <dgm:spPr/>
    </dgm:pt>
    <dgm:pt modelId="{801CD605-120F-497D-A8B2-BB893A3BEC18}" type="pres">
      <dgm:prSet presAssocID="{5C09580C-21E1-4092-8B30-F68B27B7FC5E}" presName="Accent" presStyleLbl="node1" presStyleIdx="4" presStyleCnt="5"/>
      <dgm:spPr/>
    </dgm:pt>
    <dgm:pt modelId="{A95FDF35-C208-4E2D-A5E6-2E492870147A}" type="pres">
      <dgm:prSet presAssocID="{5C09580C-21E1-4092-8B30-F68B27B7FC5E}" presName="ParentBackground1" presStyleCnt="0"/>
      <dgm:spPr/>
    </dgm:pt>
    <dgm:pt modelId="{CABA55C9-5974-42D6-84B5-C357DE06190C}" type="pres">
      <dgm:prSet presAssocID="{5C09580C-21E1-4092-8B30-F68B27B7FC5E}" presName="ParentBackground" presStyleLbl="fgAcc1" presStyleIdx="4" presStyleCnt="5"/>
      <dgm:spPr/>
    </dgm:pt>
    <dgm:pt modelId="{061B0CB7-43BF-41D7-9C19-315EE44CEEF0}" type="pres">
      <dgm:prSet presAssocID="{5C09580C-21E1-4092-8B30-F68B27B7FC5E}" presName="Parent1" presStyleLbl="revTx" presStyleIdx="0" presStyleCnt="0">
        <dgm:presLayoutVars>
          <dgm:chMax val="1"/>
          <dgm:chPref val="1"/>
          <dgm:bulletEnabled val="1"/>
        </dgm:presLayoutVars>
      </dgm:prSet>
      <dgm:spPr/>
    </dgm:pt>
  </dgm:ptLst>
  <dgm:cxnLst>
    <dgm:cxn modelId="{12D47E29-6830-4D73-AEB6-A2DF7C6A9E16}" srcId="{6C7D4A72-7219-4D2B-A45A-88B8E0BC1E1B}" destId="{00C597AD-A39C-4AFD-AA31-C25AFD320C46}" srcOrd="4" destOrd="0" parTransId="{6A6D2D97-6D24-456C-A1C9-73D692231F7A}" sibTransId="{21ACEEFF-C27A-4D7E-BE15-1B9D2EF32678}"/>
    <dgm:cxn modelId="{BDA6EC35-1FA3-4D02-B46B-A208A9C26DA3}" srcId="{6C7D4A72-7219-4D2B-A45A-88B8E0BC1E1B}" destId="{B70AA3C2-2E36-424A-9B56-5863807490C5}" srcOrd="3" destOrd="0" parTransId="{28A26BB8-0BAE-47CE-877D-C8F0F62786A1}" sibTransId="{96D47B3B-2538-43DE-9531-C7FF4DE1D595}"/>
    <dgm:cxn modelId="{67096F61-34B1-4779-A88E-7E6EB74DF787}" type="presOf" srcId="{00C597AD-A39C-4AFD-AA31-C25AFD320C46}" destId="{6C026EFB-BEE4-412C-9DB8-ED689146ECFC}" srcOrd="1" destOrd="0" presId="urn:microsoft.com/office/officeart/2011/layout/CircleProcess"/>
    <dgm:cxn modelId="{C53E1E42-23BA-4FED-96D4-7CB2B7D1E078}" type="presOf" srcId="{6C7D4A72-7219-4D2B-A45A-88B8E0BC1E1B}" destId="{61E05B87-CE37-4866-9790-3B137FCE79CF}" srcOrd="0" destOrd="0" presId="urn:microsoft.com/office/officeart/2011/layout/CircleProcess"/>
    <dgm:cxn modelId="{130C444B-7D7C-4A1D-B58A-BE54C8B1D3D6}" srcId="{6C7D4A72-7219-4D2B-A45A-88B8E0BC1E1B}" destId="{E79AC565-E68D-4C63-8BC7-265568F8DF44}" srcOrd="1" destOrd="0" parTransId="{F2BE9966-D800-49BC-B13B-14A51D185B57}" sibTransId="{C279BF35-42B7-4BD4-A172-13C2C60E04AC}"/>
    <dgm:cxn modelId="{55EE0A51-6F83-4F17-B008-81EC9652B0F9}" type="presOf" srcId="{5C09580C-21E1-4092-8B30-F68B27B7FC5E}" destId="{CABA55C9-5974-42D6-84B5-C357DE06190C}" srcOrd="0" destOrd="0" presId="urn:microsoft.com/office/officeart/2011/layout/CircleProcess"/>
    <dgm:cxn modelId="{D866B351-941E-4B9E-8A1B-59803D7E10BB}" type="presOf" srcId="{B70AA3C2-2E36-424A-9B56-5863807490C5}" destId="{8A7BD26C-E2D7-4A47-844F-469B951CC9D3}" srcOrd="1" destOrd="0" presId="urn:microsoft.com/office/officeart/2011/layout/CircleProcess"/>
    <dgm:cxn modelId="{5B60FE71-946C-4B6C-A928-DC8DAFF1AC73}" srcId="{6C7D4A72-7219-4D2B-A45A-88B8E0BC1E1B}" destId="{697587E9-16D3-4DD3-88D1-F0C989AA3D11}" srcOrd="2" destOrd="0" parTransId="{F6B18A93-22E4-433B-BC33-92614E5BF326}" sibTransId="{72908033-50B1-40F2-AE4E-6CF9B8E4173F}"/>
    <dgm:cxn modelId="{91610C78-0C6E-476F-A164-9CA2859004B4}" type="presOf" srcId="{5C09580C-21E1-4092-8B30-F68B27B7FC5E}" destId="{061B0CB7-43BF-41D7-9C19-315EE44CEEF0}" srcOrd="1" destOrd="0" presId="urn:microsoft.com/office/officeart/2011/layout/CircleProcess"/>
    <dgm:cxn modelId="{9488CD94-81B9-4029-8A8A-42732EF926E3}" type="presOf" srcId="{697587E9-16D3-4DD3-88D1-F0C989AA3D11}" destId="{84CDE181-95F1-442A-9E6D-7BBB76FBAAF1}" srcOrd="1" destOrd="0" presId="urn:microsoft.com/office/officeart/2011/layout/CircleProcess"/>
    <dgm:cxn modelId="{DB56D39E-0C52-4F53-B002-339D86D29AC5}" type="presOf" srcId="{697587E9-16D3-4DD3-88D1-F0C989AA3D11}" destId="{77B28FC1-3BD5-43B2-8B41-06F55CEF922F}" srcOrd="0" destOrd="0" presId="urn:microsoft.com/office/officeart/2011/layout/CircleProcess"/>
    <dgm:cxn modelId="{6FA415AB-B6A0-4251-954E-5FBC7EB5246A}" type="presOf" srcId="{B70AA3C2-2E36-424A-9B56-5863807490C5}" destId="{7671B075-6BE7-464D-A930-83FBA87688B9}" srcOrd="0" destOrd="0" presId="urn:microsoft.com/office/officeart/2011/layout/CircleProcess"/>
    <dgm:cxn modelId="{1E04DEC8-7BD6-4349-BDCE-8D3CF3BAA69C}" type="presOf" srcId="{E79AC565-E68D-4C63-8BC7-265568F8DF44}" destId="{1BF5CB91-2F89-43F0-BBE8-9A202E62873B}" srcOrd="0" destOrd="0" presId="urn:microsoft.com/office/officeart/2011/layout/CircleProcess"/>
    <dgm:cxn modelId="{A050E7E4-14B7-47CA-B364-C6B337A1C3C3}" srcId="{6C7D4A72-7219-4D2B-A45A-88B8E0BC1E1B}" destId="{5C09580C-21E1-4092-8B30-F68B27B7FC5E}" srcOrd="0" destOrd="0" parTransId="{6BF0DF96-0BB3-44D0-92F5-B5CD68B99D65}" sibTransId="{F1FF55D2-D58A-40CC-952B-F6B15748E9E2}"/>
    <dgm:cxn modelId="{E8FDB4E8-D0D8-48CB-A03C-6911438BC9F8}" type="presOf" srcId="{00C597AD-A39C-4AFD-AA31-C25AFD320C46}" destId="{2099C69C-73AB-4D6A-9552-9CD45A2BDECD}" srcOrd="0" destOrd="0" presId="urn:microsoft.com/office/officeart/2011/layout/CircleProcess"/>
    <dgm:cxn modelId="{22EA91F9-9C1A-4844-B8AA-22DEAFD7A35F}" type="presOf" srcId="{E79AC565-E68D-4C63-8BC7-265568F8DF44}" destId="{8A916A10-C916-4232-B17C-BCBA4F1399C9}" srcOrd="1" destOrd="0" presId="urn:microsoft.com/office/officeart/2011/layout/CircleProcess"/>
    <dgm:cxn modelId="{AD8C5889-8D43-49F3-8FBF-1A618536491A}" type="presParOf" srcId="{61E05B87-CE37-4866-9790-3B137FCE79CF}" destId="{8E656206-6C84-4E26-A749-757944A0C20D}" srcOrd="0" destOrd="0" presId="urn:microsoft.com/office/officeart/2011/layout/CircleProcess"/>
    <dgm:cxn modelId="{0CE3B331-41A1-4618-B02E-A2E6FE8AD126}" type="presParOf" srcId="{8E656206-6C84-4E26-A749-757944A0C20D}" destId="{216F5B75-BCBA-41CF-9463-008D12B3A0D0}" srcOrd="0" destOrd="0" presId="urn:microsoft.com/office/officeart/2011/layout/CircleProcess"/>
    <dgm:cxn modelId="{9A26684D-7448-4815-B7CA-B23EB2EF1BD3}" type="presParOf" srcId="{61E05B87-CE37-4866-9790-3B137FCE79CF}" destId="{84F1BED0-659E-46B7-849B-C40D0B27EC96}" srcOrd="1" destOrd="0" presId="urn:microsoft.com/office/officeart/2011/layout/CircleProcess"/>
    <dgm:cxn modelId="{8C2B9EA6-FC02-447A-BD4A-5257836AB53B}" type="presParOf" srcId="{84F1BED0-659E-46B7-849B-C40D0B27EC96}" destId="{2099C69C-73AB-4D6A-9552-9CD45A2BDECD}" srcOrd="0" destOrd="0" presId="urn:microsoft.com/office/officeart/2011/layout/CircleProcess"/>
    <dgm:cxn modelId="{087E9202-55FC-443E-B490-4F85A1BF8890}" type="presParOf" srcId="{61E05B87-CE37-4866-9790-3B137FCE79CF}" destId="{6C026EFB-BEE4-412C-9DB8-ED689146ECFC}" srcOrd="2" destOrd="0" presId="urn:microsoft.com/office/officeart/2011/layout/CircleProcess"/>
    <dgm:cxn modelId="{B765FB23-90E7-445E-9F02-B352C8A3A099}" type="presParOf" srcId="{61E05B87-CE37-4866-9790-3B137FCE79CF}" destId="{17235494-EDC3-4ECE-A25D-E7C22A08113E}" srcOrd="3" destOrd="0" presId="urn:microsoft.com/office/officeart/2011/layout/CircleProcess"/>
    <dgm:cxn modelId="{A9EF3715-B05A-4BF6-B984-0E9BB5AAB445}" type="presParOf" srcId="{17235494-EDC3-4ECE-A25D-E7C22A08113E}" destId="{9F39651B-8663-47E4-AE02-F9CFB30AD883}" srcOrd="0" destOrd="0" presId="urn:microsoft.com/office/officeart/2011/layout/CircleProcess"/>
    <dgm:cxn modelId="{8EF6C329-1908-458D-AFAF-ED1215BD4326}" type="presParOf" srcId="{61E05B87-CE37-4866-9790-3B137FCE79CF}" destId="{05DC0656-EE3D-4679-9BF7-99A026F30AFD}" srcOrd="4" destOrd="0" presId="urn:microsoft.com/office/officeart/2011/layout/CircleProcess"/>
    <dgm:cxn modelId="{433CA34F-7EA7-4A5D-9178-0147CC23B20B}" type="presParOf" srcId="{05DC0656-EE3D-4679-9BF7-99A026F30AFD}" destId="{7671B075-6BE7-464D-A930-83FBA87688B9}" srcOrd="0" destOrd="0" presId="urn:microsoft.com/office/officeart/2011/layout/CircleProcess"/>
    <dgm:cxn modelId="{3157033E-53B0-4250-8451-65971EFC08BC}" type="presParOf" srcId="{61E05B87-CE37-4866-9790-3B137FCE79CF}" destId="{8A7BD26C-E2D7-4A47-844F-469B951CC9D3}" srcOrd="5" destOrd="0" presId="urn:microsoft.com/office/officeart/2011/layout/CircleProcess"/>
    <dgm:cxn modelId="{2A3DBBC1-2B9E-49E4-B7F9-13C764DE8673}" type="presParOf" srcId="{61E05B87-CE37-4866-9790-3B137FCE79CF}" destId="{160F0C2F-A9AA-4B1F-B791-2AA5685512C5}" srcOrd="6" destOrd="0" presId="urn:microsoft.com/office/officeart/2011/layout/CircleProcess"/>
    <dgm:cxn modelId="{258B1F43-B3ED-4DB3-9FFA-34DD75E82C87}" type="presParOf" srcId="{160F0C2F-A9AA-4B1F-B791-2AA5685512C5}" destId="{03098F95-EB9E-4D13-9365-299D56D20AA4}" srcOrd="0" destOrd="0" presId="urn:microsoft.com/office/officeart/2011/layout/CircleProcess"/>
    <dgm:cxn modelId="{97622047-2CDA-4ED5-8E91-206CD9F9FD05}" type="presParOf" srcId="{61E05B87-CE37-4866-9790-3B137FCE79CF}" destId="{175D9C79-B768-4B87-96F2-61B78CA9921C}" srcOrd="7" destOrd="0" presId="urn:microsoft.com/office/officeart/2011/layout/CircleProcess"/>
    <dgm:cxn modelId="{96C28D6C-916A-4CC2-B052-6666CA266B99}" type="presParOf" srcId="{175D9C79-B768-4B87-96F2-61B78CA9921C}" destId="{77B28FC1-3BD5-43B2-8B41-06F55CEF922F}" srcOrd="0" destOrd="0" presId="urn:microsoft.com/office/officeart/2011/layout/CircleProcess"/>
    <dgm:cxn modelId="{9477D616-915B-4510-BBA0-4EDF94DA0DD6}" type="presParOf" srcId="{61E05B87-CE37-4866-9790-3B137FCE79CF}" destId="{84CDE181-95F1-442A-9E6D-7BBB76FBAAF1}" srcOrd="8" destOrd="0" presId="urn:microsoft.com/office/officeart/2011/layout/CircleProcess"/>
    <dgm:cxn modelId="{5BA61274-B879-40F0-A87F-464A7662E9F5}" type="presParOf" srcId="{61E05B87-CE37-4866-9790-3B137FCE79CF}" destId="{B728FA55-1433-4B31-80CA-2836AEB827D0}" srcOrd="9" destOrd="0" presId="urn:microsoft.com/office/officeart/2011/layout/CircleProcess"/>
    <dgm:cxn modelId="{07981539-0DEF-49F1-87AA-80881DC85024}" type="presParOf" srcId="{B728FA55-1433-4B31-80CA-2836AEB827D0}" destId="{36B47E59-4F6C-4599-B3B6-C5D799890F3D}" srcOrd="0" destOrd="0" presId="urn:microsoft.com/office/officeart/2011/layout/CircleProcess"/>
    <dgm:cxn modelId="{83382F58-54C1-43C5-A7CB-4BF56517B1E5}" type="presParOf" srcId="{61E05B87-CE37-4866-9790-3B137FCE79CF}" destId="{306470EA-97A4-468E-BDFB-2E9586455789}" srcOrd="10" destOrd="0" presId="urn:microsoft.com/office/officeart/2011/layout/CircleProcess"/>
    <dgm:cxn modelId="{AC798043-4FA1-42D8-ADBD-AC5A176CE263}" type="presParOf" srcId="{306470EA-97A4-468E-BDFB-2E9586455789}" destId="{1BF5CB91-2F89-43F0-BBE8-9A202E62873B}" srcOrd="0" destOrd="0" presId="urn:microsoft.com/office/officeart/2011/layout/CircleProcess"/>
    <dgm:cxn modelId="{0F721C85-8CF1-40B8-B76B-5A7FAA266791}" type="presParOf" srcId="{61E05B87-CE37-4866-9790-3B137FCE79CF}" destId="{8A916A10-C916-4232-B17C-BCBA4F1399C9}" srcOrd="11" destOrd="0" presId="urn:microsoft.com/office/officeart/2011/layout/CircleProcess"/>
    <dgm:cxn modelId="{C09225B2-E24B-43A6-9F6A-D36FB6F82DCF}" type="presParOf" srcId="{61E05B87-CE37-4866-9790-3B137FCE79CF}" destId="{A9FE9570-2317-4504-8CD9-9C467EDB85ED}" srcOrd="12" destOrd="0" presId="urn:microsoft.com/office/officeart/2011/layout/CircleProcess"/>
    <dgm:cxn modelId="{6ED33B2D-632F-4AA4-9069-59EFA4158A31}" type="presParOf" srcId="{A9FE9570-2317-4504-8CD9-9C467EDB85ED}" destId="{801CD605-120F-497D-A8B2-BB893A3BEC18}" srcOrd="0" destOrd="0" presId="urn:microsoft.com/office/officeart/2011/layout/CircleProcess"/>
    <dgm:cxn modelId="{7D328695-5623-4FAC-BFFB-9C320F249C56}" type="presParOf" srcId="{61E05B87-CE37-4866-9790-3B137FCE79CF}" destId="{A95FDF35-C208-4E2D-A5E6-2E492870147A}" srcOrd="13" destOrd="0" presId="urn:microsoft.com/office/officeart/2011/layout/CircleProcess"/>
    <dgm:cxn modelId="{9ED04532-ACA3-44DB-9A7B-99E7C8C5A751}" type="presParOf" srcId="{A95FDF35-C208-4E2D-A5E6-2E492870147A}" destId="{CABA55C9-5974-42D6-84B5-C357DE06190C}" srcOrd="0" destOrd="0" presId="urn:microsoft.com/office/officeart/2011/layout/CircleProcess"/>
    <dgm:cxn modelId="{FB19D3DE-832C-49C6-ADD0-2DC5AD18CAB7}" type="presParOf" srcId="{61E05B87-CE37-4866-9790-3B137FCE79CF}" destId="{061B0CB7-43BF-41D7-9C19-315EE44CEEF0}" srcOrd="14" destOrd="0" presId="urn:microsoft.com/office/officeart/2011/layout/CircleProcess"/>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E10774C-1281-49E6-BC0D-69988627FB67}" type="doc">
      <dgm:prSet loTypeId="urn:microsoft.com/office/officeart/2005/8/layout/hProcess3" loCatId="process" qsTypeId="urn:microsoft.com/office/officeart/2005/8/quickstyle/simple1" qsCatId="simple" csTypeId="urn:microsoft.com/office/officeart/2005/8/colors/accent1_2" csCatId="accent1" phldr="1"/>
      <dgm:spPr/>
    </dgm:pt>
    <dgm:pt modelId="{663EF648-A604-4609-B3AF-F3538D9EA625}">
      <dgm:prSet phldrT="[Text]" custT="1"/>
      <dgm:spPr/>
      <dgm:t>
        <a:bodyPr/>
        <a:lstStyle/>
        <a:p>
          <a:r>
            <a:rPr lang="en-US" sz="2000" b="1" dirty="0">
              <a:solidFill>
                <a:schemeClr val="bg1"/>
              </a:solidFill>
            </a:rPr>
            <a:t>Age onset, frequency,</a:t>
          </a:r>
        </a:p>
        <a:p>
          <a:r>
            <a:rPr lang="en-US" sz="2000" b="1" dirty="0">
              <a:solidFill>
                <a:schemeClr val="bg1"/>
              </a:solidFill>
            </a:rPr>
            <a:t>Drug specific</a:t>
          </a:r>
        </a:p>
      </dgm:t>
    </dgm:pt>
    <dgm:pt modelId="{6BF631F0-4DA9-4E31-BD3D-020F0B8B1553}" type="parTrans" cxnId="{04D78D1F-C9D1-4DBF-8B8A-7BB2E3766FF9}">
      <dgm:prSet/>
      <dgm:spPr/>
      <dgm:t>
        <a:bodyPr/>
        <a:lstStyle/>
        <a:p>
          <a:endParaRPr lang="en-US"/>
        </a:p>
      </dgm:t>
    </dgm:pt>
    <dgm:pt modelId="{0DC40BFB-239E-4946-9930-778C6AC89FD0}" type="sibTrans" cxnId="{04D78D1F-C9D1-4DBF-8B8A-7BB2E3766FF9}">
      <dgm:prSet/>
      <dgm:spPr/>
      <dgm:t>
        <a:bodyPr/>
        <a:lstStyle/>
        <a:p>
          <a:endParaRPr lang="en-US"/>
        </a:p>
      </dgm:t>
    </dgm:pt>
    <dgm:pt modelId="{2CFAFD3B-6A96-4BF8-AD84-B6A0859A8259}">
      <dgm:prSet phldrT="[Text]" custT="1"/>
      <dgm:spPr/>
      <dgm:t>
        <a:bodyPr/>
        <a:lstStyle/>
        <a:p>
          <a:r>
            <a:rPr lang="en-US" sz="2400" dirty="0">
              <a:solidFill>
                <a:schemeClr val="bg1"/>
              </a:solidFill>
            </a:rPr>
            <a:t>Reward potential</a:t>
          </a:r>
        </a:p>
      </dgm:t>
    </dgm:pt>
    <dgm:pt modelId="{65A76E93-E2D2-4CD8-88C8-A9BC0A2FAD14}" type="parTrans" cxnId="{496E55E1-BBCD-4782-A743-60F916798D2E}">
      <dgm:prSet/>
      <dgm:spPr/>
      <dgm:t>
        <a:bodyPr/>
        <a:lstStyle/>
        <a:p>
          <a:endParaRPr lang="en-US"/>
        </a:p>
      </dgm:t>
    </dgm:pt>
    <dgm:pt modelId="{CF5BAE2F-6EEE-4A4B-8F9B-11D3C44C6189}" type="sibTrans" cxnId="{496E55E1-BBCD-4782-A743-60F916798D2E}">
      <dgm:prSet/>
      <dgm:spPr/>
      <dgm:t>
        <a:bodyPr/>
        <a:lstStyle/>
        <a:p>
          <a:endParaRPr lang="en-US"/>
        </a:p>
      </dgm:t>
    </dgm:pt>
    <dgm:pt modelId="{32BC5BD7-CC9C-4C04-BFE4-67AEACA3F2AA}">
      <dgm:prSet phldrT="[Text]" custT="1"/>
      <dgm:spPr/>
      <dgm:t>
        <a:bodyPr/>
        <a:lstStyle/>
        <a:p>
          <a:r>
            <a:rPr lang="en-US" sz="2400" dirty="0">
              <a:solidFill>
                <a:schemeClr val="bg1"/>
              </a:solidFill>
            </a:rPr>
            <a:t>Genetic factors</a:t>
          </a:r>
        </a:p>
      </dgm:t>
    </dgm:pt>
    <dgm:pt modelId="{F408EDBF-097A-4F5D-82ED-A21C918CA90D}" type="parTrans" cxnId="{7776D5BA-97F4-482A-8DF6-35CB6998F731}">
      <dgm:prSet/>
      <dgm:spPr/>
      <dgm:t>
        <a:bodyPr/>
        <a:lstStyle/>
        <a:p>
          <a:endParaRPr lang="en-US"/>
        </a:p>
      </dgm:t>
    </dgm:pt>
    <dgm:pt modelId="{6633C3C7-4AC2-4201-A755-AFB029645F13}" type="sibTrans" cxnId="{7776D5BA-97F4-482A-8DF6-35CB6998F731}">
      <dgm:prSet/>
      <dgm:spPr/>
      <dgm:t>
        <a:bodyPr/>
        <a:lstStyle/>
        <a:p>
          <a:endParaRPr lang="en-US"/>
        </a:p>
      </dgm:t>
    </dgm:pt>
    <dgm:pt modelId="{1481D08B-19C0-4C30-B2CA-F1EB17E4D437}" type="pres">
      <dgm:prSet presAssocID="{BE10774C-1281-49E6-BC0D-69988627FB67}" presName="Name0" presStyleCnt="0">
        <dgm:presLayoutVars>
          <dgm:dir/>
          <dgm:animLvl val="lvl"/>
          <dgm:resizeHandles val="exact"/>
        </dgm:presLayoutVars>
      </dgm:prSet>
      <dgm:spPr/>
    </dgm:pt>
    <dgm:pt modelId="{3F483C67-2FB0-4E33-B768-2779F561E7BF}" type="pres">
      <dgm:prSet presAssocID="{BE10774C-1281-49E6-BC0D-69988627FB67}" presName="dummy" presStyleCnt="0"/>
      <dgm:spPr/>
    </dgm:pt>
    <dgm:pt modelId="{0A22F790-1E92-4E39-85D6-4D0BFA6EF4AD}" type="pres">
      <dgm:prSet presAssocID="{BE10774C-1281-49E6-BC0D-69988627FB67}" presName="linH" presStyleCnt="0"/>
      <dgm:spPr/>
    </dgm:pt>
    <dgm:pt modelId="{71C0DD97-81FA-4F3A-969F-20FBE63184F3}" type="pres">
      <dgm:prSet presAssocID="{BE10774C-1281-49E6-BC0D-69988627FB67}" presName="padding1" presStyleCnt="0"/>
      <dgm:spPr/>
    </dgm:pt>
    <dgm:pt modelId="{BB9995AA-CD74-49FD-86F4-4438BD9E9375}" type="pres">
      <dgm:prSet presAssocID="{663EF648-A604-4609-B3AF-F3538D9EA625}" presName="linV" presStyleCnt="0"/>
      <dgm:spPr/>
    </dgm:pt>
    <dgm:pt modelId="{D2CF3ABE-4E4B-4970-9926-77277BFF1832}" type="pres">
      <dgm:prSet presAssocID="{663EF648-A604-4609-B3AF-F3538D9EA625}" presName="spVertical1" presStyleCnt="0"/>
      <dgm:spPr/>
    </dgm:pt>
    <dgm:pt modelId="{4E9DBE8C-3DDC-4B36-A698-5266DEDF15CD}" type="pres">
      <dgm:prSet presAssocID="{663EF648-A604-4609-B3AF-F3538D9EA625}" presName="parTx" presStyleLbl="revTx" presStyleIdx="0" presStyleCnt="3">
        <dgm:presLayoutVars>
          <dgm:chMax val="0"/>
          <dgm:chPref val="0"/>
          <dgm:bulletEnabled val="1"/>
        </dgm:presLayoutVars>
      </dgm:prSet>
      <dgm:spPr/>
    </dgm:pt>
    <dgm:pt modelId="{3CCDFB51-72B2-416D-911C-C8A8A5C08823}" type="pres">
      <dgm:prSet presAssocID="{663EF648-A604-4609-B3AF-F3538D9EA625}" presName="spVertical2" presStyleCnt="0"/>
      <dgm:spPr/>
    </dgm:pt>
    <dgm:pt modelId="{DE9F0CC5-AFD5-47C9-AAA1-020B09281B4B}" type="pres">
      <dgm:prSet presAssocID="{663EF648-A604-4609-B3AF-F3538D9EA625}" presName="spVertical3" presStyleCnt="0"/>
      <dgm:spPr/>
    </dgm:pt>
    <dgm:pt modelId="{43F20DBA-5D4B-4189-84B0-2694D098387A}" type="pres">
      <dgm:prSet presAssocID="{0DC40BFB-239E-4946-9930-778C6AC89FD0}" presName="space" presStyleCnt="0"/>
      <dgm:spPr/>
    </dgm:pt>
    <dgm:pt modelId="{B7F1FDCE-F13B-4F12-A0AF-5022D888FA54}" type="pres">
      <dgm:prSet presAssocID="{2CFAFD3B-6A96-4BF8-AD84-B6A0859A8259}" presName="linV" presStyleCnt="0"/>
      <dgm:spPr/>
    </dgm:pt>
    <dgm:pt modelId="{7FE02F05-C4FC-4910-B3D8-86CA7B813ABF}" type="pres">
      <dgm:prSet presAssocID="{2CFAFD3B-6A96-4BF8-AD84-B6A0859A8259}" presName="spVertical1" presStyleCnt="0"/>
      <dgm:spPr/>
    </dgm:pt>
    <dgm:pt modelId="{4D9C2EE0-A959-4E3C-BEAC-1ACDABB24019}" type="pres">
      <dgm:prSet presAssocID="{2CFAFD3B-6A96-4BF8-AD84-B6A0859A8259}" presName="parTx" presStyleLbl="revTx" presStyleIdx="1" presStyleCnt="3">
        <dgm:presLayoutVars>
          <dgm:chMax val="0"/>
          <dgm:chPref val="0"/>
          <dgm:bulletEnabled val="1"/>
        </dgm:presLayoutVars>
      </dgm:prSet>
      <dgm:spPr/>
    </dgm:pt>
    <dgm:pt modelId="{C55E97E1-1BEF-4BAF-81DF-2390693D31B3}" type="pres">
      <dgm:prSet presAssocID="{2CFAFD3B-6A96-4BF8-AD84-B6A0859A8259}" presName="spVertical2" presStyleCnt="0"/>
      <dgm:spPr/>
    </dgm:pt>
    <dgm:pt modelId="{87D5700E-518E-41AE-B1E5-885F9939825C}" type="pres">
      <dgm:prSet presAssocID="{2CFAFD3B-6A96-4BF8-AD84-B6A0859A8259}" presName="spVertical3" presStyleCnt="0"/>
      <dgm:spPr/>
    </dgm:pt>
    <dgm:pt modelId="{3C81C0D3-5D1D-4864-AE12-28F09D3A1EA4}" type="pres">
      <dgm:prSet presAssocID="{CF5BAE2F-6EEE-4A4B-8F9B-11D3C44C6189}" presName="space" presStyleCnt="0"/>
      <dgm:spPr/>
    </dgm:pt>
    <dgm:pt modelId="{45BD5E08-E755-4150-A76C-05862E63E875}" type="pres">
      <dgm:prSet presAssocID="{32BC5BD7-CC9C-4C04-BFE4-67AEACA3F2AA}" presName="linV" presStyleCnt="0"/>
      <dgm:spPr/>
    </dgm:pt>
    <dgm:pt modelId="{076416E4-6E4F-4087-8B93-E09BEB84C365}" type="pres">
      <dgm:prSet presAssocID="{32BC5BD7-CC9C-4C04-BFE4-67AEACA3F2AA}" presName="spVertical1" presStyleCnt="0"/>
      <dgm:spPr/>
    </dgm:pt>
    <dgm:pt modelId="{73051926-8ED5-4EC6-ABD0-6973E5DB6BC1}" type="pres">
      <dgm:prSet presAssocID="{32BC5BD7-CC9C-4C04-BFE4-67AEACA3F2AA}" presName="parTx" presStyleLbl="revTx" presStyleIdx="2" presStyleCnt="3">
        <dgm:presLayoutVars>
          <dgm:chMax val="0"/>
          <dgm:chPref val="0"/>
          <dgm:bulletEnabled val="1"/>
        </dgm:presLayoutVars>
      </dgm:prSet>
      <dgm:spPr/>
    </dgm:pt>
    <dgm:pt modelId="{CB61A22F-1E59-469A-948A-B5E72AB249C9}" type="pres">
      <dgm:prSet presAssocID="{32BC5BD7-CC9C-4C04-BFE4-67AEACA3F2AA}" presName="spVertical2" presStyleCnt="0"/>
      <dgm:spPr/>
    </dgm:pt>
    <dgm:pt modelId="{DA5421EB-BB39-4BA9-BD95-FA854494882C}" type="pres">
      <dgm:prSet presAssocID="{32BC5BD7-CC9C-4C04-BFE4-67AEACA3F2AA}" presName="spVertical3" presStyleCnt="0"/>
      <dgm:spPr/>
    </dgm:pt>
    <dgm:pt modelId="{BA1C2CDA-4395-4229-B295-43983B11533C}" type="pres">
      <dgm:prSet presAssocID="{BE10774C-1281-49E6-BC0D-69988627FB67}" presName="padding2" presStyleCnt="0"/>
      <dgm:spPr/>
    </dgm:pt>
    <dgm:pt modelId="{745F0694-740B-4CF7-932B-D3E8A7C70BC2}" type="pres">
      <dgm:prSet presAssocID="{BE10774C-1281-49E6-BC0D-69988627FB67}" presName="negArrow" presStyleCnt="0"/>
      <dgm:spPr/>
    </dgm:pt>
    <dgm:pt modelId="{66BF0F99-8E8D-4D78-B33C-43ACD45AF983}" type="pres">
      <dgm:prSet presAssocID="{BE10774C-1281-49E6-BC0D-69988627FB67}" presName="backgroundArrow" presStyleLbl="node1" presStyleIdx="0" presStyleCnt="1" custLinFactNeighborX="3535" custLinFactNeighborY="683"/>
      <dgm:spPr/>
    </dgm:pt>
  </dgm:ptLst>
  <dgm:cxnLst>
    <dgm:cxn modelId="{04D78D1F-C9D1-4DBF-8B8A-7BB2E3766FF9}" srcId="{BE10774C-1281-49E6-BC0D-69988627FB67}" destId="{663EF648-A604-4609-B3AF-F3538D9EA625}" srcOrd="0" destOrd="0" parTransId="{6BF631F0-4DA9-4E31-BD3D-020F0B8B1553}" sibTransId="{0DC40BFB-239E-4946-9930-778C6AC89FD0}"/>
    <dgm:cxn modelId="{C24B1D5D-FC45-41E7-8E97-F7472074DFD2}" type="presOf" srcId="{32BC5BD7-CC9C-4C04-BFE4-67AEACA3F2AA}" destId="{73051926-8ED5-4EC6-ABD0-6973E5DB6BC1}" srcOrd="0" destOrd="0" presId="urn:microsoft.com/office/officeart/2005/8/layout/hProcess3"/>
    <dgm:cxn modelId="{7776D5BA-97F4-482A-8DF6-35CB6998F731}" srcId="{BE10774C-1281-49E6-BC0D-69988627FB67}" destId="{32BC5BD7-CC9C-4C04-BFE4-67AEACA3F2AA}" srcOrd="2" destOrd="0" parTransId="{F408EDBF-097A-4F5D-82ED-A21C918CA90D}" sibTransId="{6633C3C7-4AC2-4201-A755-AFB029645F13}"/>
    <dgm:cxn modelId="{4849C8E0-84E3-41E0-A80D-533F2AC03C27}" type="presOf" srcId="{2CFAFD3B-6A96-4BF8-AD84-B6A0859A8259}" destId="{4D9C2EE0-A959-4E3C-BEAC-1ACDABB24019}" srcOrd="0" destOrd="0" presId="urn:microsoft.com/office/officeart/2005/8/layout/hProcess3"/>
    <dgm:cxn modelId="{496E55E1-BBCD-4782-A743-60F916798D2E}" srcId="{BE10774C-1281-49E6-BC0D-69988627FB67}" destId="{2CFAFD3B-6A96-4BF8-AD84-B6A0859A8259}" srcOrd="1" destOrd="0" parTransId="{65A76E93-E2D2-4CD8-88C8-A9BC0A2FAD14}" sibTransId="{CF5BAE2F-6EEE-4A4B-8F9B-11D3C44C6189}"/>
    <dgm:cxn modelId="{9F5F51F3-1DF4-4A22-BC8B-D98FB1D12B40}" type="presOf" srcId="{663EF648-A604-4609-B3AF-F3538D9EA625}" destId="{4E9DBE8C-3DDC-4B36-A698-5266DEDF15CD}" srcOrd="0" destOrd="0" presId="urn:microsoft.com/office/officeart/2005/8/layout/hProcess3"/>
    <dgm:cxn modelId="{F8007EF8-48C2-48FC-BCEC-237D299F1A7A}" type="presOf" srcId="{BE10774C-1281-49E6-BC0D-69988627FB67}" destId="{1481D08B-19C0-4C30-B2CA-F1EB17E4D437}" srcOrd="0" destOrd="0" presId="urn:microsoft.com/office/officeart/2005/8/layout/hProcess3"/>
    <dgm:cxn modelId="{2A38C0D5-602F-4A46-8864-802CBF8AF3E6}" type="presParOf" srcId="{1481D08B-19C0-4C30-B2CA-F1EB17E4D437}" destId="{3F483C67-2FB0-4E33-B768-2779F561E7BF}" srcOrd="0" destOrd="0" presId="urn:microsoft.com/office/officeart/2005/8/layout/hProcess3"/>
    <dgm:cxn modelId="{216AB6B4-8C5A-4B8C-97FA-12DC9143DAA4}" type="presParOf" srcId="{1481D08B-19C0-4C30-B2CA-F1EB17E4D437}" destId="{0A22F790-1E92-4E39-85D6-4D0BFA6EF4AD}" srcOrd="1" destOrd="0" presId="urn:microsoft.com/office/officeart/2005/8/layout/hProcess3"/>
    <dgm:cxn modelId="{A2B1C61D-CE5E-4909-85B1-A30D39FC3450}" type="presParOf" srcId="{0A22F790-1E92-4E39-85D6-4D0BFA6EF4AD}" destId="{71C0DD97-81FA-4F3A-969F-20FBE63184F3}" srcOrd="0" destOrd="0" presId="urn:microsoft.com/office/officeart/2005/8/layout/hProcess3"/>
    <dgm:cxn modelId="{65DBF8FD-7BCF-40A1-9B5D-642C4A31206D}" type="presParOf" srcId="{0A22F790-1E92-4E39-85D6-4D0BFA6EF4AD}" destId="{BB9995AA-CD74-49FD-86F4-4438BD9E9375}" srcOrd="1" destOrd="0" presId="urn:microsoft.com/office/officeart/2005/8/layout/hProcess3"/>
    <dgm:cxn modelId="{56117204-36B5-44BE-81FE-D61C2DF6204C}" type="presParOf" srcId="{BB9995AA-CD74-49FD-86F4-4438BD9E9375}" destId="{D2CF3ABE-4E4B-4970-9926-77277BFF1832}" srcOrd="0" destOrd="0" presId="urn:microsoft.com/office/officeart/2005/8/layout/hProcess3"/>
    <dgm:cxn modelId="{42BF3247-F599-4F02-8472-9EBB96996536}" type="presParOf" srcId="{BB9995AA-CD74-49FD-86F4-4438BD9E9375}" destId="{4E9DBE8C-3DDC-4B36-A698-5266DEDF15CD}" srcOrd="1" destOrd="0" presId="urn:microsoft.com/office/officeart/2005/8/layout/hProcess3"/>
    <dgm:cxn modelId="{DD586394-E425-4673-AD61-3DE0F8758540}" type="presParOf" srcId="{BB9995AA-CD74-49FD-86F4-4438BD9E9375}" destId="{3CCDFB51-72B2-416D-911C-C8A8A5C08823}" srcOrd="2" destOrd="0" presId="urn:microsoft.com/office/officeart/2005/8/layout/hProcess3"/>
    <dgm:cxn modelId="{ECEE8BE1-AB77-4143-93B3-A9A842C0D069}" type="presParOf" srcId="{BB9995AA-CD74-49FD-86F4-4438BD9E9375}" destId="{DE9F0CC5-AFD5-47C9-AAA1-020B09281B4B}" srcOrd="3" destOrd="0" presId="urn:microsoft.com/office/officeart/2005/8/layout/hProcess3"/>
    <dgm:cxn modelId="{A838576D-9E63-46AB-A741-E7A6F5DC0332}" type="presParOf" srcId="{0A22F790-1E92-4E39-85D6-4D0BFA6EF4AD}" destId="{43F20DBA-5D4B-4189-84B0-2694D098387A}" srcOrd="2" destOrd="0" presId="urn:microsoft.com/office/officeart/2005/8/layout/hProcess3"/>
    <dgm:cxn modelId="{E082B563-561F-4B76-9281-F33D81EF5104}" type="presParOf" srcId="{0A22F790-1E92-4E39-85D6-4D0BFA6EF4AD}" destId="{B7F1FDCE-F13B-4F12-A0AF-5022D888FA54}" srcOrd="3" destOrd="0" presId="urn:microsoft.com/office/officeart/2005/8/layout/hProcess3"/>
    <dgm:cxn modelId="{665F9220-9761-4371-AC3F-B2851B985028}" type="presParOf" srcId="{B7F1FDCE-F13B-4F12-A0AF-5022D888FA54}" destId="{7FE02F05-C4FC-4910-B3D8-86CA7B813ABF}" srcOrd="0" destOrd="0" presId="urn:microsoft.com/office/officeart/2005/8/layout/hProcess3"/>
    <dgm:cxn modelId="{C68F7016-2285-4E8D-ABB0-365968398B05}" type="presParOf" srcId="{B7F1FDCE-F13B-4F12-A0AF-5022D888FA54}" destId="{4D9C2EE0-A959-4E3C-BEAC-1ACDABB24019}" srcOrd="1" destOrd="0" presId="urn:microsoft.com/office/officeart/2005/8/layout/hProcess3"/>
    <dgm:cxn modelId="{348378B8-B33D-4070-995F-545C7D69D382}" type="presParOf" srcId="{B7F1FDCE-F13B-4F12-A0AF-5022D888FA54}" destId="{C55E97E1-1BEF-4BAF-81DF-2390693D31B3}" srcOrd="2" destOrd="0" presId="urn:microsoft.com/office/officeart/2005/8/layout/hProcess3"/>
    <dgm:cxn modelId="{41A9E584-FAE3-43A9-BC96-16DAA895EFE5}" type="presParOf" srcId="{B7F1FDCE-F13B-4F12-A0AF-5022D888FA54}" destId="{87D5700E-518E-41AE-B1E5-885F9939825C}" srcOrd="3" destOrd="0" presId="urn:microsoft.com/office/officeart/2005/8/layout/hProcess3"/>
    <dgm:cxn modelId="{DA59AD1C-62FF-4B99-890A-CAD506DA7A10}" type="presParOf" srcId="{0A22F790-1E92-4E39-85D6-4D0BFA6EF4AD}" destId="{3C81C0D3-5D1D-4864-AE12-28F09D3A1EA4}" srcOrd="4" destOrd="0" presId="urn:microsoft.com/office/officeart/2005/8/layout/hProcess3"/>
    <dgm:cxn modelId="{ABCAA409-EFFE-422A-A5A5-C6AA10F22261}" type="presParOf" srcId="{0A22F790-1E92-4E39-85D6-4D0BFA6EF4AD}" destId="{45BD5E08-E755-4150-A76C-05862E63E875}" srcOrd="5" destOrd="0" presId="urn:microsoft.com/office/officeart/2005/8/layout/hProcess3"/>
    <dgm:cxn modelId="{393BC0DC-46DA-4484-8EA8-209876D5E138}" type="presParOf" srcId="{45BD5E08-E755-4150-A76C-05862E63E875}" destId="{076416E4-6E4F-4087-8B93-E09BEB84C365}" srcOrd="0" destOrd="0" presId="urn:microsoft.com/office/officeart/2005/8/layout/hProcess3"/>
    <dgm:cxn modelId="{702162A9-1D20-4AAA-8B95-D5CECF4709B6}" type="presParOf" srcId="{45BD5E08-E755-4150-A76C-05862E63E875}" destId="{73051926-8ED5-4EC6-ABD0-6973E5DB6BC1}" srcOrd="1" destOrd="0" presId="urn:microsoft.com/office/officeart/2005/8/layout/hProcess3"/>
    <dgm:cxn modelId="{1C5A5F54-71C1-471E-B0B4-55978315DC6B}" type="presParOf" srcId="{45BD5E08-E755-4150-A76C-05862E63E875}" destId="{CB61A22F-1E59-469A-948A-B5E72AB249C9}" srcOrd="2" destOrd="0" presId="urn:microsoft.com/office/officeart/2005/8/layout/hProcess3"/>
    <dgm:cxn modelId="{019EF3EC-9B72-44B0-B949-8C33A93BAF93}" type="presParOf" srcId="{45BD5E08-E755-4150-A76C-05862E63E875}" destId="{DA5421EB-BB39-4BA9-BD95-FA854494882C}" srcOrd="3" destOrd="0" presId="urn:microsoft.com/office/officeart/2005/8/layout/hProcess3"/>
    <dgm:cxn modelId="{AE644361-CE1E-4113-9265-C758B0E6A02A}" type="presParOf" srcId="{0A22F790-1E92-4E39-85D6-4D0BFA6EF4AD}" destId="{BA1C2CDA-4395-4229-B295-43983B11533C}" srcOrd="6" destOrd="0" presId="urn:microsoft.com/office/officeart/2005/8/layout/hProcess3"/>
    <dgm:cxn modelId="{FA81CB54-B24C-43F2-89BE-0EF3363FC83A}" type="presParOf" srcId="{0A22F790-1E92-4E39-85D6-4D0BFA6EF4AD}" destId="{745F0694-740B-4CF7-932B-D3E8A7C70BC2}" srcOrd="7" destOrd="0" presId="urn:microsoft.com/office/officeart/2005/8/layout/hProcess3"/>
    <dgm:cxn modelId="{0E5EFEC8-0CCC-4400-8B1C-D18A941F9781}" type="presParOf" srcId="{0A22F790-1E92-4E39-85D6-4D0BFA6EF4AD}" destId="{66BF0F99-8E8D-4D78-B33C-43ACD45AF983}" srcOrd="8" destOrd="0" presId="urn:microsoft.com/office/officeart/2005/8/layout/hProcess3"/>
  </dgm:cxnLst>
  <dgm:bg/>
  <dgm:whole>
    <a:ln w="76200">
      <a:solidFill>
        <a:schemeClr val="tx1"/>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6F5B75-BCBA-41CF-9463-008D12B3A0D0}">
      <dsp:nvSpPr>
        <dsp:cNvPr id="0" name=""/>
        <dsp:cNvSpPr/>
      </dsp:nvSpPr>
      <dsp:spPr>
        <a:xfrm>
          <a:off x="9354480" y="1658087"/>
          <a:ext cx="2132973" cy="2133322"/>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099C69C-73AB-4D6A-9552-9CD45A2BDECD}">
      <dsp:nvSpPr>
        <dsp:cNvPr id="0" name=""/>
        <dsp:cNvSpPr/>
      </dsp:nvSpPr>
      <dsp:spPr>
        <a:xfrm>
          <a:off x="9424860" y="1729211"/>
          <a:ext cx="1991077" cy="1991076"/>
        </a:xfrm>
        <a:prstGeom prst="ellipse">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Addiction</a:t>
          </a:r>
        </a:p>
      </dsp:txBody>
      <dsp:txXfrm>
        <a:off x="9709786" y="2013704"/>
        <a:ext cx="1422360" cy="1422090"/>
      </dsp:txXfrm>
    </dsp:sp>
    <dsp:sp modelId="{9F39651B-8663-47E4-AE02-F9CFB30AD883}">
      <dsp:nvSpPr>
        <dsp:cNvPr id="0" name=""/>
        <dsp:cNvSpPr/>
      </dsp:nvSpPr>
      <dsp:spPr>
        <a:xfrm rot="2700000">
          <a:off x="7148979" y="1658198"/>
          <a:ext cx="2132726" cy="2132726"/>
        </a:xfrm>
        <a:prstGeom prst="teardrop">
          <a:avLst>
            <a:gd name="adj" fmla="val 10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671B075-6BE7-464D-A930-83FBA87688B9}">
      <dsp:nvSpPr>
        <dsp:cNvPr id="0" name=""/>
        <dsp:cNvSpPr/>
      </dsp:nvSpPr>
      <dsp:spPr>
        <a:xfrm>
          <a:off x="7221506" y="1729211"/>
          <a:ext cx="1991077" cy="1991076"/>
        </a:xfrm>
        <a:prstGeom prst="ellipse">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Risky Use</a:t>
          </a:r>
        </a:p>
      </dsp:txBody>
      <dsp:txXfrm>
        <a:off x="7505297" y="2013704"/>
        <a:ext cx="1422360" cy="1422090"/>
      </dsp:txXfrm>
    </dsp:sp>
    <dsp:sp modelId="{03098F95-EB9E-4D13-9365-299D56D20AA4}">
      <dsp:nvSpPr>
        <dsp:cNvPr id="0" name=""/>
        <dsp:cNvSpPr/>
      </dsp:nvSpPr>
      <dsp:spPr>
        <a:xfrm rot="2700000">
          <a:off x="4945626" y="1658198"/>
          <a:ext cx="2132726" cy="2132726"/>
        </a:xfrm>
        <a:prstGeom prst="teardrop">
          <a:avLst>
            <a:gd name="adj" fmla="val 10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7B28FC1-3BD5-43B2-8B41-06F55CEF922F}">
      <dsp:nvSpPr>
        <dsp:cNvPr id="0" name=""/>
        <dsp:cNvSpPr/>
      </dsp:nvSpPr>
      <dsp:spPr>
        <a:xfrm>
          <a:off x="5017018" y="1729211"/>
          <a:ext cx="1991077" cy="1991076"/>
        </a:xfrm>
        <a:prstGeom prst="ellipse">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Non-Risky Use</a:t>
          </a:r>
        </a:p>
      </dsp:txBody>
      <dsp:txXfrm>
        <a:off x="5300809" y="2013704"/>
        <a:ext cx="1422360" cy="1422090"/>
      </dsp:txXfrm>
    </dsp:sp>
    <dsp:sp modelId="{36B47E59-4F6C-4599-B3B6-C5D799890F3D}">
      <dsp:nvSpPr>
        <dsp:cNvPr id="0" name=""/>
        <dsp:cNvSpPr/>
      </dsp:nvSpPr>
      <dsp:spPr>
        <a:xfrm rot="2700000">
          <a:off x="2741137" y="1658198"/>
          <a:ext cx="2132726" cy="2132726"/>
        </a:xfrm>
        <a:prstGeom prst="teardrop">
          <a:avLst>
            <a:gd name="adj" fmla="val 10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BF5CB91-2F89-43F0-BBE8-9A202E62873B}">
      <dsp:nvSpPr>
        <dsp:cNvPr id="0" name=""/>
        <dsp:cNvSpPr/>
      </dsp:nvSpPr>
      <dsp:spPr>
        <a:xfrm>
          <a:off x="2812529" y="1729211"/>
          <a:ext cx="1991077" cy="1991076"/>
        </a:xfrm>
        <a:prstGeom prst="ellipse">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No Current Use</a:t>
          </a:r>
        </a:p>
      </dsp:txBody>
      <dsp:txXfrm>
        <a:off x="3097455" y="2013704"/>
        <a:ext cx="1422360" cy="1422090"/>
      </dsp:txXfrm>
    </dsp:sp>
    <dsp:sp modelId="{801CD605-120F-497D-A8B2-BB893A3BEC18}">
      <dsp:nvSpPr>
        <dsp:cNvPr id="0" name=""/>
        <dsp:cNvSpPr/>
      </dsp:nvSpPr>
      <dsp:spPr>
        <a:xfrm rot="2700000">
          <a:off x="536648" y="1658198"/>
          <a:ext cx="2132726" cy="2132726"/>
        </a:xfrm>
        <a:prstGeom prst="teardrop">
          <a:avLst>
            <a:gd name="adj" fmla="val 10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ABA55C9-5974-42D6-84B5-C357DE06190C}">
      <dsp:nvSpPr>
        <dsp:cNvPr id="0" name=""/>
        <dsp:cNvSpPr/>
      </dsp:nvSpPr>
      <dsp:spPr>
        <a:xfrm>
          <a:off x="608040" y="1729211"/>
          <a:ext cx="1991077" cy="1991076"/>
        </a:xfrm>
        <a:prstGeom prst="ellipse">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Never Used</a:t>
          </a:r>
        </a:p>
      </dsp:txBody>
      <dsp:txXfrm>
        <a:off x="892966" y="2013704"/>
        <a:ext cx="1422360" cy="14220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6F5B75-BCBA-41CF-9463-008D12B3A0D0}">
      <dsp:nvSpPr>
        <dsp:cNvPr id="0" name=""/>
        <dsp:cNvSpPr/>
      </dsp:nvSpPr>
      <dsp:spPr>
        <a:xfrm>
          <a:off x="9354480" y="1658087"/>
          <a:ext cx="2132973" cy="2133322"/>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099C69C-73AB-4D6A-9552-9CD45A2BDECD}">
      <dsp:nvSpPr>
        <dsp:cNvPr id="0" name=""/>
        <dsp:cNvSpPr/>
      </dsp:nvSpPr>
      <dsp:spPr>
        <a:xfrm>
          <a:off x="9424860" y="1729211"/>
          <a:ext cx="1991077" cy="1991076"/>
        </a:xfrm>
        <a:prstGeom prst="ellipse">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Addiction</a:t>
          </a:r>
        </a:p>
        <a:p>
          <a:pPr marL="0" lvl="0" indent="0" algn="ctr" defTabSz="1022350">
            <a:lnSpc>
              <a:spcPct val="90000"/>
            </a:lnSpc>
            <a:spcBef>
              <a:spcPct val="0"/>
            </a:spcBef>
            <a:spcAft>
              <a:spcPct val="35000"/>
            </a:spcAft>
            <a:buNone/>
          </a:pPr>
          <a:r>
            <a:rPr lang="en-US" sz="2300" kern="1200" dirty="0"/>
            <a:t>15.9%</a:t>
          </a:r>
        </a:p>
      </dsp:txBody>
      <dsp:txXfrm>
        <a:off x="9709786" y="2013704"/>
        <a:ext cx="1422360" cy="1422090"/>
      </dsp:txXfrm>
    </dsp:sp>
    <dsp:sp modelId="{9F39651B-8663-47E4-AE02-F9CFB30AD883}">
      <dsp:nvSpPr>
        <dsp:cNvPr id="0" name=""/>
        <dsp:cNvSpPr/>
      </dsp:nvSpPr>
      <dsp:spPr>
        <a:xfrm rot="2700000">
          <a:off x="7148979" y="1658198"/>
          <a:ext cx="2132726" cy="2132726"/>
        </a:xfrm>
        <a:prstGeom prst="teardrop">
          <a:avLst>
            <a:gd name="adj" fmla="val 10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671B075-6BE7-464D-A930-83FBA87688B9}">
      <dsp:nvSpPr>
        <dsp:cNvPr id="0" name=""/>
        <dsp:cNvSpPr/>
      </dsp:nvSpPr>
      <dsp:spPr>
        <a:xfrm>
          <a:off x="7221506" y="1729211"/>
          <a:ext cx="1991077" cy="1991076"/>
        </a:xfrm>
        <a:prstGeom prst="ellipse">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Risky Use</a:t>
          </a:r>
        </a:p>
        <a:p>
          <a:pPr marL="0" lvl="0" indent="0" algn="ctr" defTabSz="1022350">
            <a:lnSpc>
              <a:spcPct val="90000"/>
            </a:lnSpc>
            <a:spcBef>
              <a:spcPct val="0"/>
            </a:spcBef>
            <a:spcAft>
              <a:spcPct val="35000"/>
            </a:spcAft>
            <a:buNone/>
          </a:pPr>
          <a:r>
            <a:rPr lang="en-US" sz="2300" kern="1200" dirty="0"/>
            <a:t>31.7%</a:t>
          </a:r>
        </a:p>
      </dsp:txBody>
      <dsp:txXfrm>
        <a:off x="7505297" y="2013704"/>
        <a:ext cx="1422360" cy="1422090"/>
      </dsp:txXfrm>
    </dsp:sp>
    <dsp:sp modelId="{03098F95-EB9E-4D13-9365-299D56D20AA4}">
      <dsp:nvSpPr>
        <dsp:cNvPr id="0" name=""/>
        <dsp:cNvSpPr/>
      </dsp:nvSpPr>
      <dsp:spPr>
        <a:xfrm rot="2700000">
          <a:off x="4945626" y="1658198"/>
          <a:ext cx="2132726" cy="2132726"/>
        </a:xfrm>
        <a:prstGeom prst="teardrop">
          <a:avLst>
            <a:gd name="adj" fmla="val 10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7B28FC1-3BD5-43B2-8B41-06F55CEF922F}">
      <dsp:nvSpPr>
        <dsp:cNvPr id="0" name=""/>
        <dsp:cNvSpPr/>
      </dsp:nvSpPr>
      <dsp:spPr>
        <a:xfrm>
          <a:off x="5017018" y="1729211"/>
          <a:ext cx="1991077" cy="1991076"/>
        </a:xfrm>
        <a:prstGeom prst="ellipse">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Non-Risky Use</a:t>
          </a:r>
        </a:p>
        <a:p>
          <a:pPr marL="0" lvl="0" indent="0" algn="ctr" defTabSz="1022350">
            <a:lnSpc>
              <a:spcPct val="90000"/>
            </a:lnSpc>
            <a:spcBef>
              <a:spcPct val="0"/>
            </a:spcBef>
            <a:spcAft>
              <a:spcPct val="35000"/>
            </a:spcAft>
            <a:buNone/>
          </a:pPr>
          <a:r>
            <a:rPr lang="en-US" sz="2300" kern="1200" dirty="0"/>
            <a:t>14.5%</a:t>
          </a:r>
        </a:p>
      </dsp:txBody>
      <dsp:txXfrm>
        <a:off x="5300809" y="2013704"/>
        <a:ext cx="1422360" cy="1422090"/>
      </dsp:txXfrm>
    </dsp:sp>
    <dsp:sp modelId="{36B47E59-4F6C-4599-B3B6-C5D799890F3D}">
      <dsp:nvSpPr>
        <dsp:cNvPr id="0" name=""/>
        <dsp:cNvSpPr/>
      </dsp:nvSpPr>
      <dsp:spPr>
        <a:xfrm rot="2700000">
          <a:off x="2741137" y="1658198"/>
          <a:ext cx="2132726" cy="2132726"/>
        </a:xfrm>
        <a:prstGeom prst="teardrop">
          <a:avLst>
            <a:gd name="adj" fmla="val 10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BF5CB91-2F89-43F0-BBE8-9A202E62873B}">
      <dsp:nvSpPr>
        <dsp:cNvPr id="0" name=""/>
        <dsp:cNvSpPr/>
      </dsp:nvSpPr>
      <dsp:spPr>
        <a:xfrm>
          <a:off x="2812529" y="1729211"/>
          <a:ext cx="1991077" cy="1991076"/>
        </a:xfrm>
        <a:prstGeom prst="ellipse">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No Current Use</a:t>
          </a:r>
        </a:p>
        <a:p>
          <a:pPr marL="0" lvl="0" indent="0" algn="ctr" defTabSz="1022350">
            <a:lnSpc>
              <a:spcPct val="90000"/>
            </a:lnSpc>
            <a:spcBef>
              <a:spcPct val="0"/>
            </a:spcBef>
            <a:spcAft>
              <a:spcPct val="35000"/>
            </a:spcAft>
            <a:buNone/>
          </a:pPr>
          <a:r>
            <a:rPr lang="en-US" sz="2300" kern="1200" dirty="0"/>
            <a:t>25.2%</a:t>
          </a:r>
        </a:p>
      </dsp:txBody>
      <dsp:txXfrm>
        <a:off x="3097455" y="2013704"/>
        <a:ext cx="1422360" cy="1422090"/>
      </dsp:txXfrm>
    </dsp:sp>
    <dsp:sp modelId="{801CD605-120F-497D-A8B2-BB893A3BEC18}">
      <dsp:nvSpPr>
        <dsp:cNvPr id="0" name=""/>
        <dsp:cNvSpPr/>
      </dsp:nvSpPr>
      <dsp:spPr>
        <a:xfrm rot="2700000">
          <a:off x="536648" y="1658198"/>
          <a:ext cx="2132726" cy="2132726"/>
        </a:xfrm>
        <a:prstGeom prst="teardrop">
          <a:avLst>
            <a:gd name="adj" fmla="val 10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ABA55C9-5974-42D6-84B5-C357DE06190C}">
      <dsp:nvSpPr>
        <dsp:cNvPr id="0" name=""/>
        <dsp:cNvSpPr/>
      </dsp:nvSpPr>
      <dsp:spPr>
        <a:xfrm>
          <a:off x="608040" y="1729211"/>
          <a:ext cx="1991077" cy="1991076"/>
        </a:xfrm>
        <a:prstGeom prst="ellipse">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Never Used</a:t>
          </a:r>
        </a:p>
        <a:p>
          <a:pPr marL="0" lvl="0" indent="0" algn="ctr" defTabSz="1022350">
            <a:lnSpc>
              <a:spcPct val="90000"/>
            </a:lnSpc>
            <a:spcBef>
              <a:spcPct val="0"/>
            </a:spcBef>
            <a:spcAft>
              <a:spcPct val="35000"/>
            </a:spcAft>
            <a:buNone/>
          </a:pPr>
          <a:r>
            <a:rPr lang="en-US" sz="2300" kern="1200" dirty="0"/>
            <a:t>12.7%</a:t>
          </a:r>
        </a:p>
      </dsp:txBody>
      <dsp:txXfrm>
        <a:off x="892966" y="2013704"/>
        <a:ext cx="1422360" cy="14220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BF0F99-8E8D-4D78-B33C-43ACD45AF983}">
      <dsp:nvSpPr>
        <dsp:cNvPr id="0" name=""/>
        <dsp:cNvSpPr/>
      </dsp:nvSpPr>
      <dsp:spPr>
        <a:xfrm>
          <a:off x="0" y="11824"/>
          <a:ext cx="5260587" cy="4248000"/>
        </a:xfrm>
        <a:prstGeom prst="right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051926-8ED5-4EC6-ABD0-6973E5DB6BC1}">
      <dsp:nvSpPr>
        <dsp:cNvPr id="0" name=""/>
        <dsp:cNvSpPr/>
      </dsp:nvSpPr>
      <dsp:spPr>
        <a:xfrm>
          <a:off x="3466901" y="1067912"/>
          <a:ext cx="1267626" cy="212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43840" rIns="0" bIns="2438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1"/>
              </a:solidFill>
            </a:rPr>
            <a:t>Genetic factors</a:t>
          </a:r>
        </a:p>
      </dsp:txBody>
      <dsp:txXfrm>
        <a:off x="3466901" y="1067912"/>
        <a:ext cx="1267626" cy="2124000"/>
      </dsp:txXfrm>
    </dsp:sp>
    <dsp:sp modelId="{4D9C2EE0-A959-4E3C-BEAC-1ACDABB24019}">
      <dsp:nvSpPr>
        <dsp:cNvPr id="0" name=""/>
        <dsp:cNvSpPr/>
      </dsp:nvSpPr>
      <dsp:spPr>
        <a:xfrm>
          <a:off x="1945749" y="1067912"/>
          <a:ext cx="1267626" cy="212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43840" rIns="0" bIns="2438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1"/>
              </a:solidFill>
            </a:rPr>
            <a:t>Reward potential</a:t>
          </a:r>
        </a:p>
      </dsp:txBody>
      <dsp:txXfrm>
        <a:off x="1945749" y="1067912"/>
        <a:ext cx="1267626" cy="2124000"/>
      </dsp:txXfrm>
    </dsp:sp>
    <dsp:sp modelId="{4E9DBE8C-3DDC-4B36-A698-5266DEDF15CD}">
      <dsp:nvSpPr>
        <dsp:cNvPr id="0" name=""/>
        <dsp:cNvSpPr/>
      </dsp:nvSpPr>
      <dsp:spPr>
        <a:xfrm>
          <a:off x="424597" y="1067912"/>
          <a:ext cx="1267626" cy="212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0" rIns="0" bIns="203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rPr>
            <a:t>Age onset, frequency,</a:t>
          </a:r>
        </a:p>
        <a:p>
          <a:pPr marL="0" lvl="0" indent="0" algn="ctr" defTabSz="889000">
            <a:lnSpc>
              <a:spcPct val="90000"/>
            </a:lnSpc>
            <a:spcBef>
              <a:spcPct val="0"/>
            </a:spcBef>
            <a:spcAft>
              <a:spcPct val="35000"/>
            </a:spcAft>
            <a:buNone/>
          </a:pPr>
          <a:r>
            <a:rPr lang="en-US" sz="2000" b="1" kern="1200" dirty="0">
              <a:solidFill>
                <a:schemeClr val="bg1"/>
              </a:solidFill>
            </a:rPr>
            <a:t>Drug specific</a:t>
          </a:r>
        </a:p>
      </dsp:txBody>
      <dsp:txXfrm>
        <a:off x="424597" y="1067912"/>
        <a:ext cx="1267626" cy="2124000"/>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19ADEE-9A8D-4919-831B-5194C844A71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5608F93A-340D-415F-852B-803C10F93FE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291B16F-55E6-430C-AB30-17C25C4EA659}" type="datetimeFigureOut">
              <a:rPr lang="en-US" smtClean="0"/>
              <a:t>6/6/2024</a:t>
            </a:fld>
            <a:endParaRPr lang="en-US" dirty="0"/>
          </a:p>
        </p:txBody>
      </p:sp>
      <p:sp>
        <p:nvSpPr>
          <p:cNvPr id="4" name="Footer Placeholder 3">
            <a:extLst>
              <a:ext uri="{FF2B5EF4-FFF2-40B4-BE49-F238E27FC236}">
                <a16:creationId xmlns:a16="http://schemas.microsoft.com/office/drawing/2014/main" id="{B5A6BAFE-7037-48D1-8EED-070938FF37C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01CE63F2-3B6C-400C-BE2E-FE44831827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EBA922F-E2C8-47F7-97CB-FF276BDB54EA}" type="slidenum">
              <a:rPr lang="en-US" smtClean="0"/>
              <a:t>‹#›</a:t>
            </a:fld>
            <a:endParaRPr lang="en-US" dirty="0"/>
          </a:p>
        </p:txBody>
      </p:sp>
    </p:spTree>
    <p:extLst>
      <p:ext uri="{BB962C8B-B14F-4D97-AF65-F5344CB8AC3E}">
        <p14:creationId xmlns:p14="http://schemas.microsoft.com/office/powerpoint/2010/main" val="61129811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2AF3CB-FFA4-45FF-AB82-3D7D905D83AD}" type="datetimeFigureOut">
              <a:rPr lang="en-US" smtClean="0"/>
              <a:t>6/6/2024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CC4558-486A-4702-839B-BF75252BFA41}" type="slidenum">
              <a:rPr lang="en-US" smtClean="0"/>
              <a:t>‹#›</a:t>
            </a:fld>
            <a:endParaRPr lang="en-US" dirty="0"/>
          </a:p>
        </p:txBody>
      </p:sp>
    </p:spTree>
    <p:extLst>
      <p:ext uri="{BB962C8B-B14F-4D97-AF65-F5344CB8AC3E}">
        <p14:creationId xmlns:p14="http://schemas.microsoft.com/office/powerpoint/2010/main" val="300956915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5EBAD0-9076-4ABA-8792-E4842E91701D}" type="slidenum">
              <a:rPr lang="en-US" smtClean="0"/>
              <a:t>2</a:t>
            </a:fld>
            <a:endParaRPr lang="en-US" dirty="0"/>
          </a:p>
        </p:txBody>
      </p:sp>
    </p:spTree>
    <p:extLst>
      <p:ext uri="{BB962C8B-B14F-4D97-AF65-F5344CB8AC3E}">
        <p14:creationId xmlns:p14="http://schemas.microsoft.com/office/powerpoint/2010/main" val="788683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p>
          <a:p>
            <a:pPr marL="228600" indent="-228600">
              <a:buFont typeface="+mj-lt"/>
              <a:buAutoNum type="arabicPeriod"/>
            </a:pPr>
            <a:r>
              <a:rPr lang="en-US" dirty="0"/>
              <a:t>9.6% of workforce suffers from SUD: </a:t>
            </a:r>
            <a:r>
              <a:rPr lang="en-US" b="0" i="0" dirty="0">
                <a:solidFill>
                  <a:srgbClr val="444444"/>
                </a:solidFill>
                <a:effectLst/>
                <a:latin typeface="Calibri" panose="020F0502020204030204" pitchFamily="34" charset="0"/>
              </a:rPr>
              <a:t>SAMHSA. The NSDUH Report, 10.8 Million Full-Time Workers Have a Substance Use Disorder. https://www.samhsa.gov/data/sites/default/files/NSDUH-SP132-FullTime-2014/NSDUH-SP132-FullTime-2014.pdf </a:t>
            </a:r>
          </a:p>
          <a:p>
            <a:pPr marL="228600" indent="-228600">
              <a:buFont typeface="+mj-lt"/>
              <a:buAutoNum type="arabicPeriod"/>
            </a:pPr>
            <a:r>
              <a:rPr lang="en-US" b="0" i="0" dirty="0">
                <a:solidFill>
                  <a:srgbClr val="444444"/>
                </a:solidFill>
                <a:effectLst/>
                <a:latin typeface="Calibri" panose="020F0502020204030204" pitchFamily="34" charset="0"/>
              </a:rPr>
              <a:t>46% of Americans either struggle with SUD or have a relationship with someone who does: Pew Research Center: https://www.pewresearch.org/politics/2017/10/24/10-financial-well-being-personal-characteristics-and-lifestyles-of-the-political-typology/#drug-addiction-has-impacted-gop-and-democratic-groups-alike.</a:t>
            </a:r>
          </a:p>
          <a:p>
            <a:pPr marL="228600" indent="-228600">
              <a:buFont typeface="+mj-lt"/>
              <a:buAutoNum type="arabicPeriod"/>
            </a:pPr>
            <a:r>
              <a:rPr lang="en-US" b="0" i="0" dirty="0">
                <a:solidFill>
                  <a:srgbClr val="444444"/>
                </a:solidFill>
                <a:effectLst/>
                <a:latin typeface="Calibri" panose="020F0502020204030204" pitchFamily="34" charset="0"/>
              </a:rPr>
              <a:t>1 in 7 Americans has SUD: SAMHSA: https://www.samhsa.gov/data/sites/default/files/reports/rpt35325/NSDUHFFRPDFWHTMLFiles2020/2020NSDUHFFR1PDFW102121.pdf</a:t>
            </a:r>
          </a:p>
          <a:p>
            <a:pPr marL="228600" indent="-228600">
              <a:buFont typeface="+mj-lt"/>
              <a:buAutoNum type="arabicPeriod"/>
            </a:pPr>
            <a:r>
              <a:rPr lang="en-US" b="0" i="0" dirty="0">
                <a:solidFill>
                  <a:srgbClr val="444444"/>
                </a:solidFill>
                <a:effectLst/>
                <a:latin typeface="Calibri" panose="020F0502020204030204" pitchFamily="34" charset="0"/>
              </a:rPr>
              <a:t>90% of suicides are carried out by someone with depression, substance misuse, or a combination: Addiction Center: https://www.addictioncenter.com/addiction/addiction-and-suicide/#:~:text=More%20than%2090%25%20of%20people,too%20often%20leads%20to%20suicide.</a:t>
            </a:r>
          </a:p>
          <a:p>
            <a:pPr marL="228600" indent="-228600">
              <a:buFont typeface="+mj-lt"/>
              <a:buAutoNum type="arabicPeriod"/>
            </a:pPr>
            <a:r>
              <a:rPr lang="en-US" b="0" i="0" dirty="0">
                <a:solidFill>
                  <a:srgbClr val="444444"/>
                </a:solidFill>
                <a:effectLst/>
                <a:latin typeface="Calibri" panose="020F0502020204030204" pitchFamily="34" charset="0"/>
              </a:rPr>
              <a:t>26% of employees go home to addiction: Addiction Center: https://www.addictioncenter.com/addiction/workplace</a:t>
            </a:r>
          </a:p>
          <a:p>
            <a:pPr marL="228600" indent="-228600">
              <a:buFont typeface="+mj-lt"/>
              <a:buAutoNum type="arabicPeriod"/>
            </a:pPr>
            <a:endParaRPr lang="en-US" b="0" i="0" dirty="0">
              <a:solidFill>
                <a:srgbClr val="444444"/>
              </a:solidFill>
              <a:effectLst/>
              <a:latin typeface="Calibri" panose="020F0502020204030204" pitchFamily="34" charset="0"/>
            </a:endParaRPr>
          </a:p>
          <a:p>
            <a:pPr marL="228600" indent="-228600">
              <a:buFont typeface="+mj-lt"/>
              <a:buAutoNum type="arabicPeriod"/>
            </a:pPr>
            <a:endParaRPr lang="en-US" b="0" i="0" dirty="0">
              <a:solidFill>
                <a:srgbClr val="444444"/>
              </a:solidFill>
              <a:effectLst/>
              <a:latin typeface="Calibri" panose="020F0502020204030204" pitchFamily="34" charset="0"/>
            </a:endParaRPr>
          </a:p>
          <a:p>
            <a:pPr marL="228600" indent="-228600">
              <a:buFont typeface="+mj-lt"/>
              <a:buAutoNum type="arabicPeriod"/>
            </a:pPr>
            <a:endParaRPr lang="en-US" dirty="0"/>
          </a:p>
          <a:p>
            <a:endParaRPr lang="en-US" dirty="0"/>
          </a:p>
        </p:txBody>
      </p:sp>
    </p:spTree>
    <p:extLst>
      <p:ext uri="{BB962C8B-B14F-4D97-AF65-F5344CB8AC3E}">
        <p14:creationId xmlns:p14="http://schemas.microsoft.com/office/powerpoint/2010/main" val="2424684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C4558-486A-4702-839B-BF75252BFA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0064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9541AE-3E27-2D41-B486-B8CB9B2BA831}" type="slidenum">
              <a:rPr lang="en-US" smtClean="0"/>
              <a:t>20</a:t>
            </a:fld>
            <a:endParaRPr lang="en-US" dirty="0"/>
          </a:p>
        </p:txBody>
      </p:sp>
    </p:spTree>
    <p:extLst>
      <p:ext uri="{BB962C8B-B14F-4D97-AF65-F5344CB8AC3E}">
        <p14:creationId xmlns:p14="http://schemas.microsoft.com/office/powerpoint/2010/main" val="3183031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average, per employee annually.</a:t>
            </a:r>
          </a:p>
          <a:p>
            <a:pPr marL="171450" indent="-171450">
              <a:lnSpc>
                <a:spcPct val="108000"/>
              </a:lnSpc>
              <a:spcBef>
                <a:spcPts val="600"/>
              </a:spcBef>
              <a:spcAft>
                <a:spcPts val="600"/>
              </a:spcAft>
              <a:buFont typeface="Arial" panose="020B0604020202020204" pitchFamily="34" charset="0"/>
              <a:buChar char="•"/>
            </a:pPr>
            <a:r>
              <a:rPr lang="en-US" sz="1200" dirty="0">
                <a:latin typeface="Roboto" panose="02000000000000000000" pitchFamily="2" charset="0"/>
                <a:ea typeface="Roboto" panose="02000000000000000000" pitchFamily="2" charset="0"/>
              </a:rPr>
              <a:t>Low prevalence occupations include executive/administrative/managerial/financial, protective services and construction.</a:t>
            </a:r>
          </a:p>
          <a:p>
            <a:pPr marL="171450" indent="-171450">
              <a:lnSpc>
                <a:spcPct val="108000"/>
              </a:lnSpc>
              <a:spcBef>
                <a:spcPts val="600"/>
              </a:spcBef>
              <a:spcAft>
                <a:spcPts val="600"/>
              </a:spcAft>
              <a:buFont typeface="Arial" panose="020B0604020202020204" pitchFamily="34" charset="0"/>
              <a:buChar char="•"/>
            </a:pPr>
            <a:r>
              <a:rPr lang="en-US" sz="1200" dirty="0">
                <a:latin typeface="Roboto" panose="02000000000000000000" pitchFamily="2" charset="0"/>
                <a:ea typeface="Roboto" panose="02000000000000000000" pitchFamily="2" charset="0"/>
              </a:rPr>
              <a:t>Occupations with high levels of distress include: entertainment, sports, media and communications, and technicians and related support occupations.</a:t>
            </a:r>
          </a:p>
          <a:p>
            <a:pPr marL="171450" indent="-171450">
              <a:lnSpc>
                <a:spcPct val="108000"/>
              </a:lnSpc>
              <a:spcBef>
                <a:spcPts val="600"/>
              </a:spcBef>
              <a:spcAft>
                <a:spcPts val="600"/>
              </a:spcAft>
              <a:buFont typeface="Arial" panose="020B0604020202020204" pitchFamily="34" charset="0"/>
              <a:buChar char="•"/>
            </a:pPr>
            <a:r>
              <a:rPr lang="en-US" sz="1200" dirty="0">
                <a:latin typeface="Roboto" panose="02000000000000000000" pitchFamily="2" charset="0"/>
                <a:ea typeface="Roboto" panose="02000000000000000000" pitchFamily="2" charset="0"/>
              </a:rPr>
              <a:t>E</a:t>
            </a:r>
            <a:r>
              <a:rPr lang="en-US" dirty="0"/>
              <a:t>mployees who have experienced mental distress in the past year are more likely to have reported driving under the influence of alcohol or other drugs</a:t>
            </a:r>
          </a:p>
          <a:p>
            <a:endParaRPr lang="en-US" dirty="0"/>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888587-F463-754C-9C0A-0EE027AAF6C4}"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6/6/2024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148324-B2FD-2C41-BAC2-646858B14A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7475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888587-F463-754C-9C0A-0EE027AAF6C4}"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6/6/2024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148324-B2FD-2C41-BAC2-646858B14A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1145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888587-F463-754C-9C0A-0EE027AAF6C4}"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6/6/2024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148324-B2FD-2C41-BAC2-646858B14A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0638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604368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descr="A black and grey logo&#10;&#10;Description automatically generated">
            <a:extLst>
              <a:ext uri="{FF2B5EF4-FFF2-40B4-BE49-F238E27FC236}">
                <a16:creationId xmlns:a16="http://schemas.microsoft.com/office/drawing/2014/main" id="{4F690D81-D2A8-1F7B-AAAA-41454F0C63A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22421" y="429342"/>
            <a:ext cx="2416096" cy="749759"/>
          </a:xfrm>
          <a:prstGeom prst="rect">
            <a:avLst/>
          </a:prstGeom>
        </p:spPr>
      </p:pic>
      <p:sp>
        <p:nvSpPr>
          <p:cNvPr id="2" name="Title 1">
            <a:extLst>
              <a:ext uri="{FF2B5EF4-FFF2-40B4-BE49-F238E27FC236}">
                <a16:creationId xmlns:a16="http://schemas.microsoft.com/office/drawing/2014/main" id="{3B64D943-060A-15D6-78D5-BE8E8C45678E}"/>
              </a:ext>
            </a:extLst>
          </p:cNvPr>
          <p:cNvSpPr>
            <a:spLocks noGrp="1"/>
          </p:cNvSpPr>
          <p:nvPr>
            <p:ph type="ctrTitle"/>
          </p:nvPr>
        </p:nvSpPr>
        <p:spPr>
          <a:xfrm>
            <a:off x="586036" y="429343"/>
            <a:ext cx="7379208" cy="2387600"/>
          </a:xfrm>
        </p:spPr>
        <p:txBody>
          <a:bodyPr lIns="91440" tIns="45720" rIns="91440" bIns="45720" anchor="b">
            <a:normAutofit/>
          </a:bodyPr>
          <a:lstStyle>
            <a:lvl1pPr algn="l">
              <a:defRPr sz="5400" b="1">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D9AB1464-74C1-D252-E8F8-67350CCF7BBD}"/>
              </a:ext>
            </a:extLst>
          </p:cNvPr>
          <p:cNvSpPr>
            <a:spLocks noGrp="1"/>
          </p:cNvSpPr>
          <p:nvPr>
            <p:ph type="subTitle" idx="1"/>
          </p:nvPr>
        </p:nvSpPr>
        <p:spPr>
          <a:xfrm>
            <a:off x="586036" y="3046794"/>
            <a:ext cx="7379208" cy="1655762"/>
          </a:xfrm>
        </p:spPr>
        <p:txBody>
          <a:bodyPr lIns="91440" tIns="45720" rIns="91440" bIns="45720">
            <a:normAutofit/>
          </a:bodyPr>
          <a:lstStyle>
            <a:lvl1pPr marL="0" indent="0" algn="l">
              <a:buNone/>
              <a:defRPr sz="320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5037545-73CF-1AFA-7D80-6DDA37FC4E1E}"/>
              </a:ext>
            </a:extLst>
          </p:cNvPr>
          <p:cNvSpPr>
            <a:spLocks noGrp="1"/>
          </p:cNvSpPr>
          <p:nvPr>
            <p:ph type="dt" sz="half" idx="10"/>
          </p:nvPr>
        </p:nvSpPr>
        <p:spPr>
          <a:xfrm>
            <a:off x="586035" y="4932407"/>
            <a:ext cx="7379207" cy="515356"/>
          </a:xfrm>
        </p:spPr>
        <p:txBody>
          <a:bodyPr lIns="91440" tIns="45720" rIns="91440" bIns="45720" anchor="t" anchorCtr="0"/>
          <a:lstStyle>
            <a:lvl1pPr>
              <a:defRPr sz="1600">
                <a:solidFill>
                  <a:schemeClr val="tx1"/>
                </a:solidFill>
                <a:latin typeface="Calibri" panose="020F0502020204030204" pitchFamily="34" charset="0"/>
                <a:cs typeface="Calibri" panose="020F0502020204030204" pitchFamily="34" charset="0"/>
              </a:defRPr>
            </a:lvl1pPr>
          </a:lstStyle>
          <a:p>
            <a:fld id="{85387983-71EA-9B45-9AD7-A43FCD1276C7}" type="datetimeFigureOut">
              <a:rPr lang="en-US" smtClean="0"/>
              <a:pPr/>
              <a:t>6/6/2024</a:t>
            </a:fld>
            <a:endParaRPr lang="en-US" dirty="0"/>
          </a:p>
        </p:txBody>
      </p:sp>
      <p:sp>
        <p:nvSpPr>
          <p:cNvPr id="5" name="Footer Placeholder 4">
            <a:extLst>
              <a:ext uri="{FF2B5EF4-FFF2-40B4-BE49-F238E27FC236}">
                <a16:creationId xmlns:a16="http://schemas.microsoft.com/office/drawing/2014/main" id="{F4B1FA76-5865-8BFE-0AAD-D0F6A7C2424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F6BC047-A562-D36D-39CE-68AB95014007}"/>
              </a:ext>
            </a:extLst>
          </p:cNvPr>
          <p:cNvSpPr>
            <a:spLocks noGrp="1"/>
          </p:cNvSpPr>
          <p:nvPr>
            <p:ph type="sldNum" sz="quarter" idx="12"/>
          </p:nvPr>
        </p:nvSpPr>
        <p:spPr/>
        <p:txBody>
          <a:bodyPr/>
          <a:lstStyle/>
          <a:p>
            <a:fld id="{2A745CB9-ABD5-2A4C-8CC4-BD5C920CF6F1}" type="slidenum">
              <a:rPr lang="en-US" smtClean="0"/>
              <a:t>‹#›</a:t>
            </a:fld>
            <a:endParaRPr lang="en-US" dirty="0"/>
          </a:p>
        </p:txBody>
      </p:sp>
      <p:sp>
        <p:nvSpPr>
          <p:cNvPr id="7" name="Footer Placeholder 7">
            <a:extLst>
              <a:ext uri="{FF2B5EF4-FFF2-40B4-BE49-F238E27FC236}">
                <a16:creationId xmlns:a16="http://schemas.microsoft.com/office/drawing/2014/main" id="{86EF8B19-932F-94E1-CF3F-727E705DCDCA}"/>
              </a:ext>
            </a:extLst>
          </p:cNvPr>
          <p:cNvSpPr txBox="1">
            <a:spLocks/>
          </p:cNvSpPr>
          <p:nvPr userDrawn="1"/>
        </p:nvSpPr>
        <p:spPr>
          <a:xfrm>
            <a:off x="586035" y="6524862"/>
            <a:ext cx="7100871" cy="40918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dirty="0">
                <a:solidFill>
                  <a:schemeClr val="bg1">
                    <a:lumMod val="65000"/>
                  </a:schemeClr>
                </a:solidFill>
                <a:latin typeface="Yu Gothic UI" panose="020B0500000000000000" pitchFamily="34" charset="-128"/>
                <a:ea typeface="Yu Gothic UI" panose="020B0500000000000000" pitchFamily="34" charset="-128"/>
              </a:rPr>
              <a:t>This presentation contains confidential and proprietary information and may not be shared or distributed without the written consent of Youturn Health. Confidential  © 2024 Youturn Health, Inc. All rights reserved.  </a:t>
            </a:r>
          </a:p>
        </p:txBody>
      </p:sp>
    </p:spTree>
    <p:extLst>
      <p:ext uri="{BB962C8B-B14F-4D97-AF65-F5344CB8AC3E}">
        <p14:creationId xmlns:p14="http://schemas.microsoft.com/office/powerpoint/2010/main" val="25264035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5C1E3-6653-B5CF-E732-057EFCE646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952272-4F12-C0D7-9FD5-ED9D5E51882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687747-512F-C0DF-3BE3-76D65692D07C}"/>
              </a:ext>
            </a:extLst>
          </p:cNvPr>
          <p:cNvSpPr>
            <a:spLocks noGrp="1"/>
          </p:cNvSpPr>
          <p:nvPr>
            <p:ph type="dt" sz="half" idx="10"/>
          </p:nvPr>
        </p:nvSpPr>
        <p:spPr/>
        <p:txBody>
          <a:bodyPr/>
          <a:lstStyle/>
          <a:p>
            <a:fld id="{85387983-71EA-9B45-9AD7-A43FCD1276C7}" type="datetimeFigureOut">
              <a:rPr lang="en-US" smtClean="0"/>
              <a:t>6/6/2024</a:t>
            </a:fld>
            <a:endParaRPr lang="en-US" dirty="0"/>
          </a:p>
        </p:txBody>
      </p:sp>
      <p:sp>
        <p:nvSpPr>
          <p:cNvPr id="5" name="Footer Placeholder 4">
            <a:extLst>
              <a:ext uri="{FF2B5EF4-FFF2-40B4-BE49-F238E27FC236}">
                <a16:creationId xmlns:a16="http://schemas.microsoft.com/office/drawing/2014/main" id="{40BF6C71-FD55-E650-749B-0C7A8252C2A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E1B23DF-48BF-E883-4086-4F1AAC7A6399}"/>
              </a:ext>
            </a:extLst>
          </p:cNvPr>
          <p:cNvSpPr>
            <a:spLocks noGrp="1"/>
          </p:cNvSpPr>
          <p:nvPr>
            <p:ph type="sldNum" sz="quarter" idx="12"/>
          </p:nvPr>
        </p:nvSpPr>
        <p:spPr/>
        <p:txBody>
          <a:bodyPr/>
          <a:lstStyle/>
          <a:p>
            <a:fld id="{2A745CB9-ABD5-2A4C-8CC4-BD5C920CF6F1}" type="slidenum">
              <a:rPr lang="en-US" smtClean="0"/>
              <a:t>‹#›</a:t>
            </a:fld>
            <a:endParaRPr lang="en-US" dirty="0"/>
          </a:p>
        </p:txBody>
      </p:sp>
      <p:sp>
        <p:nvSpPr>
          <p:cNvPr id="7" name="Footer Placeholder 7">
            <a:extLst>
              <a:ext uri="{FF2B5EF4-FFF2-40B4-BE49-F238E27FC236}">
                <a16:creationId xmlns:a16="http://schemas.microsoft.com/office/drawing/2014/main" id="{F8FC26CF-5281-22C4-CD1E-6221EC6B9F1C}"/>
              </a:ext>
            </a:extLst>
          </p:cNvPr>
          <p:cNvSpPr txBox="1">
            <a:spLocks/>
          </p:cNvSpPr>
          <p:nvPr userDrawn="1"/>
        </p:nvSpPr>
        <p:spPr>
          <a:xfrm>
            <a:off x="1" y="6610834"/>
            <a:ext cx="12191999" cy="40918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dirty="0">
                <a:solidFill>
                  <a:schemeClr val="bg1">
                    <a:lumMod val="65000"/>
                  </a:schemeClr>
                </a:solidFill>
                <a:latin typeface="Yu Gothic UI" panose="020B0500000000000000" pitchFamily="34" charset="-128"/>
                <a:ea typeface="Yu Gothic UI" panose="020B0500000000000000" pitchFamily="34" charset="-128"/>
              </a:rPr>
              <a:t>This presentation contains confidential and proprietary information and may not be shared or distributed without the written consent of Youturn Health. Confidential  © 2024 Youturn Health, Inc. All rights reserved.  </a:t>
            </a:r>
          </a:p>
        </p:txBody>
      </p:sp>
    </p:spTree>
    <p:extLst>
      <p:ext uri="{BB962C8B-B14F-4D97-AF65-F5344CB8AC3E}">
        <p14:creationId xmlns:p14="http://schemas.microsoft.com/office/powerpoint/2010/main" val="2318985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93404C-5CC9-ACC7-625C-9E00A2F5C3FE}"/>
              </a:ext>
            </a:extLst>
          </p:cNvPr>
          <p:cNvSpPr>
            <a:spLocks noGrp="1"/>
          </p:cNvSpPr>
          <p:nvPr>
            <p:ph type="title" orient="vert"/>
          </p:nvPr>
        </p:nvSpPr>
        <p:spPr>
          <a:xfrm>
            <a:off x="8596301" y="1173891"/>
            <a:ext cx="2969624" cy="5003071"/>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9E4475DD-BEA8-C83E-C369-1ABABEB932C8}"/>
              </a:ext>
            </a:extLst>
          </p:cNvPr>
          <p:cNvSpPr>
            <a:spLocks noGrp="1"/>
          </p:cNvSpPr>
          <p:nvPr>
            <p:ph type="body" orient="vert" idx="1"/>
          </p:nvPr>
        </p:nvSpPr>
        <p:spPr>
          <a:xfrm>
            <a:off x="437752" y="1173891"/>
            <a:ext cx="7984555" cy="50030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98F40F-A722-8C46-FA61-C2DF1DB87E81}"/>
              </a:ext>
            </a:extLst>
          </p:cNvPr>
          <p:cNvSpPr>
            <a:spLocks noGrp="1"/>
          </p:cNvSpPr>
          <p:nvPr>
            <p:ph type="dt" sz="half" idx="10"/>
          </p:nvPr>
        </p:nvSpPr>
        <p:spPr/>
        <p:txBody>
          <a:bodyPr/>
          <a:lstStyle/>
          <a:p>
            <a:fld id="{85387983-71EA-9B45-9AD7-A43FCD1276C7}" type="datetimeFigureOut">
              <a:rPr lang="en-US" smtClean="0"/>
              <a:t>6/6/2024</a:t>
            </a:fld>
            <a:endParaRPr lang="en-US" dirty="0"/>
          </a:p>
        </p:txBody>
      </p:sp>
      <p:sp>
        <p:nvSpPr>
          <p:cNvPr id="5" name="Footer Placeholder 4">
            <a:extLst>
              <a:ext uri="{FF2B5EF4-FFF2-40B4-BE49-F238E27FC236}">
                <a16:creationId xmlns:a16="http://schemas.microsoft.com/office/drawing/2014/main" id="{7291AB62-7C59-1718-890F-D7DCB030A49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BD4679B-545B-D554-BC21-B83C1E3B8386}"/>
              </a:ext>
            </a:extLst>
          </p:cNvPr>
          <p:cNvSpPr>
            <a:spLocks noGrp="1"/>
          </p:cNvSpPr>
          <p:nvPr>
            <p:ph type="sldNum" sz="quarter" idx="12"/>
          </p:nvPr>
        </p:nvSpPr>
        <p:spPr/>
        <p:txBody>
          <a:bodyPr/>
          <a:lstStyle/>
          <a:p>
            <a:fld id="{2A745CB9-ABD5-2A4C-8CC4-BD5C920CF6F1}" type="slidenum">
              <a:rPr lang="en-US" smtClean="0"/>
              <a:t>‹#›</a:t>
            </a:fld>
            <a:endParaRPr lang="en-US" dirty="0"/>
          </a:p>
        </p:txBody>
      </p:sp>
      <p:sp>
        <p:nvSpPr>
          <p:cNvPr id="7" name="Footer Placeholder 7">
            <a:extLst>
              <a:ext uri="{FF2B5EF4-FFF2-40B4-BE49-F238E27FC236}">
                <a16:creationId xmlns:a16="http://schemas.microsoft.com/office/drawing/2014/main" id="{2861CE31-24AB-AB6F-F1BD-F581CA4AEACA}"/>
              </a:ext>
            </a:extLst>
          </p:cNvPr>
          <p:cNvSpPr txBox="1">
            <a:spLocks/>
          </p:cNvSpPr>
          <p:nvPr userDrawn="1"/>
        </p:nvSpPr>
        <p:spPr>
          <a:xfrm>
            <a:off x="1" y="6610834"/>
            <a:ext cx="12191999" cy="40918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dirty="0">
                <a:solidFill>
                  <a:schemeClr val="bg1">
                    <a:lumMod val="65000"/>
                  </a:schemeClr>
                </a:solidFill>
                <a:latin typeface="Yu Gothic UI" panose="020B0500000000000000" pitchFamily="34" charset="-128"/>
                <a:ea typeface="Yu Gothic UI" panose="020B0500000000000000" pitchFamily="34" charset="-128"/>
              </a:rPr>
              <a:t>This presentation contains confidential and proprietary information and may not be shared or distributed without the written consent of Youturn Health. Confidential  © 2024 Youturn Health, Inc. All rights reserved.  </a:t>
            </a:r>
          </a:p>
        </p:txBody>
      </p:sp>
    </p:spTree>
    <p:extLst>
      <p:ext uri="{BB962C8B-B14F-4D97-AF65-F5344CB8AC3E}">
        <p14:creationId xmlns:p14="http://schemas.microsoft.com/office/powerpoint/2010/main" val="1592273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AEBEB-C371-8FCD-B1A0-CA6F0248924C}"/>
              </a:ext>
            </a:extLst>
          </p:cNvPr>
          <p:cNvSpPr>
            <a:spLocks noGrp="1"/>
          </p:cNvSpPr>
          <p:nvPr>
            <p:ph type="title"/>
          </p:nvPr>
        </p:nvSpPr>
        <p:spPr>
          <a:xfrm>
            <a:off x="597371" y="2515393"/>
            <a:ext cx="7772400" cy="1325563"/>
          </a:xfrm>
        </p:spPr>
        <p:txBody>
          <a:bodyPr lIns="91440" tIns="45720" rIns="91440" bIns="45720"/>
          <a:lstStyle/>
          <a:p>
            <a:r>
              <a:rPr lang="en-US" dirty="0"/>
              <a:t>Click to edit Master title style</a:t>
            </a:r>
          </a:p>
        </p:txBody>
      </p:sp>
      <p:sp>
        <p:nvSpPr>
          <p:cNvPr id="3" name="Date Placeholder 2">
            <a:extLst>
              <a:ext uri="{FF2B5EF4-FFF2-40B4-BE49-F238E27FC236}">
                <a16:creationId xmlns:a16="http://schemas.microsoft.com/office/drawing/2014/main" id="{2BB214FD-A735-C66F-8BF8-9CF12228645B}"/>
              </a:ext>
            </a:extLst>
          </p:cNvPr>
          <p:cNvSpPr>
            <a:spLocks noGrp="1"/>
          </p:cNvSpPr>
          <p:nvPr>
            <p:ph type="dt" sz="half" idx="10"/>
          </p:nvPr>
        </p:nvSpPr>
        <p:spPr>
          <a:xfrm>
            <a:off x="597371" y="6301145"/>
            <a:ext cx="1642252" cy="365125"/>
          </a:xfrm>
        </p:spPr>
        <p:txBody>
          <a:bodyPr/>
          <a:lstStyle/>
          <a:p>
            <a:fld id="{85387983-71EA-9B45-9AD7-A43FCD1276C7}" type="datetimeFigureOut">
              <a:rPr lang="en-US" smtClean="0"/>
              <a:t>6/6/2024</a:t>
            </a:fld>
            <a:endParaRPr lang="en-US" dirty="0"/>
          </a:p>
        </p:txBody>
      </p:sp>
      <p:sp>
        <p:nvSpPr>
          <p:cNvPr id="4" name="Footer Placeholder 3">
            <a:extLst>
              <a:ext uri="{FF2B5EF4-FFF2-40B4-BE49-F238E27FC236}">
                <a16:creationId xmlns:a16="http://schemas.microsoft.com/office/drawing/2014/main" id="{4116B043-8135-FE50-9DE2-2B4A3E8BD176}"/>
              </a:ext>
            </a:extLst>
          </p:cNvPr>
          <p:cNvSpPr>
            <a:spLocks noGrp="1"/>
          </p:cNvSpPr>
          <p:nvPr>
            <p:ph type="ftr" sz="quarter" idx="11"/>
          </p:nvPr>
        </p:nvSpPr>
        <p:spPr>
          <a:xfrm>
            <a:off x="2594919" y="6301145"/>
            <a:ext cx="5774852" cy="365125"/>
          </a:xfrm>
        </p:spPr>
        <p:txBody>
          <a:bodyPr/>
          <a:lstStyle/>
          <a:p>
            <a:endParaRPr lang="en-US" dirty="0"/>
          </a:p>
        </p:txBody>
      </p:sp>
      <p:sp>
        <p:nvSpPr>
          <p:cNvPr id="5" name="Slide Number Placeholder 4">
            <a:extLst>
              <a:ext uri="{FF2B5EF4-FFF2-40B4-BE49-F238E27FC236}">
                <a16:creationId xmlns:a16="http://schemas.microsoft.com/office/drawing/2014/main" id="{DACD9506-2AA3-4E56-1657-E296DD43C3B0}"/>
              </a:ext>
            </a:extLst>
          </p:cNvPr>
          <p:cNvSpPr>
            <a:spLocks noGrp="1"/>
          </p:cNvSpPr>
          <p:nvPr>
            <p:ph type="sldNum" sz="quarter" idx="12"/>
          </p:nvPr>
        </p:nvSpPr>
        <p:spPr/>
        <p:txBody>
          <a:bodyPr/>
          <a:lstStyle/>
          <a:p>
            <a:fld id="{2A745CB9-ABD5-2A4C-8CC4-BD5C920CF6F1}" type="slidenum">
              <a:rPr lang="en-US" smtClean="0"/>
              <a:t>‹#›</a:t>
            </a:fld>
            <a:endParaRPr lang="en-US" dirty="0"/>
          </a:p>
        </p:txBody>
      </p:sp>
      <p:pic>
        <p:nvPicPr>
          <p:cNvPr id="7" name="Picture 6" descr="Logo&#10;&#10;Description automatically generated">
            <a:extLst>
              <a:ext uri="{FF2B5EF4-FFF2-40B4-BE49-F238E27FC236}">
                <a16:creationId xmlns:a16="http://schemas.microsoft.com/office/drawing/2014/main" id="{5DDAEFFD-50D6-CA8F-F886-58A786FB5548}"/>
              </a:ext>
            </a:extLst>
          </p:cNvPr>
          <p:cNvPicPr>
            <a:picLocks noChangeAspect="1"/>
          </p:cNvPicPr>
          <p:nvPr userDrawn="1"/>
        </p:nvPicPr>
        <p:blipFill>
          <a:blip r:embed="rId3"/>
          <a:stretch>
            <a:fillRect/>
          </a:stretch>
        </p:blipFill>
        <p:spPr>
          <a:xfrm>
            <a:off x="9028090" y="110767"/>
            <a:ext cx="2945334" cy="1331667"/>
          </a:xfrm>
          <a:prstGeom prst="rect">
            <a:avLst/>
          </a:prstGeom>
        </p:spPr>
      </p:pic>
    </p:spTree>
    <p:extLst>
      <p:ext uri="{BB962C8B-B14F-4D97-AF65-F5344CB8AC3E}">
        <p14:creationId xmlns:p14="http://schemas.microsoft.com/office/powerpoint/2010/main" val="741032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Session">
    <p:spTree>
      <p:nvGrpSpPr>
        <p:cNvPr id="1" name=""/>
        <p:cNvGrpSpPr/>
        <p:nvPr/>
      </p:nvGrpSpPr>
      <p:grpSpPr>
        <a:xfrm>
          <a:off x="0" y="0"/>
          <a:ext cx="0" cy="0"/>
          <a:chOff x="0" y="0"/>
          <a:chExt cx="0" cy="0"/>
        </a:xfrm>
      </p:grpSpPr>
      <p:sp>
        <p:nvSpPr>
          <p:cNvPr id="2" name="Footer Placeholder 7">
            <a:extLst>
              <a:ext uri="{FF2B5EF4-FFF2-40B4-BE49-F238E27FC236}">
                <a16:creationId xmlns:a16="http://schemas.microsoft.com/office/drawing/2014/main" id="{E4460D9F-1D63-34A1-6C89-DC140AC2C200}"/>
              </a:ext>
            </a:extLst>
          </p:cNvPr>
          <p:cNvSpPr txBox="1">
            <a:spLocks/>
          </p:cNvSpPr>
          <p:nvPr userDrawn="1"/>
        </p:nvSpPr>
        <p:spPr>
          <a:xfrm>
            <a:off x="1" y="6610834"/>
            <a:ext cx="12191999" cy="40918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dirty="0">
                <a:solidFill>
                  <a:schemeClr val="bg1">
                    <a:lumMod val="65000"/>
                  </a:schemeClr>
                </a:solidFill>
                <a:latin typeface="Yu Gothic UI" panose="020B0500000000000000" pitchFamily="34" charset="-128"/>
                <a:ea typeface="Yu Gothic UI" panose="020B0500000000000000" pitchFamily="34" charset="-128"/>
              </a:rPr>
              <a:t>This presentation contains confidential and proprietary information and may not be shared or distributed without the written consent of Youturn Health. Confidential  © 2024 Youturn Health, Inc. All rights reserved.  </a:t>
            </a:r>
          </a:p>
        </p:txBody>
      </p:sp>
    </p:spTree>
    <p:extLst>
      <p:ext uri="{BB962C8B-B14F-4D97-AF65-F5344CB8AC3E}">
        <p14:creationId xmlns:p14="http://schemas.microsoft.com/office/powerpoint/2010/main" val="32495220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A477-477C-C62C-0D89-41399DA4A392}"/>
              </a:ext>
            </a:extLst>
          </p:cNvPr>
          <p:cNvSpPr>
            <a:spLocks noGrp="1"/>
          </p:cNvSpPr>
          <p:nvPr>
            <p:ph type="title"/>
          </p:nvPr>
        </p:nvSpPr>
        <p:spPr>
          <a:xfrm>
            <a:off x="437753" y="933536"/>
            <a:ext cx="11015414" cy="1122277"/>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4D4E4940-98BD-29C4-FE68-973B74CACB82}"/>
              </a:ext>
            </a:extLst>
          </p:cNvPr>
          <p:cNvSpPr>
            <a:spLocks noGrp="1"/>
          </p:cNvSpPr>
          <p:nvPr>
            <p:ph type="body" idx="1"/>
          </p:nvPr>
        </p:nvSpPr>
        <p:spPr>
          <a:xfrm>
            <a:off x="437753" y="2046288"/>
            <a:ext cx="531239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3C20FD-2377-950A-A8D2-A543EF2AC479}"/>
              </a:ext>
            </a:extLst>
          </p:cNvPr>
          <p:cNvSpPr>
            <a:spLocks noGrp="1"/>
          </p:cNvSpPr>
          <p:nvPr>
            <p:ph sz="half" idx="2"/>
          </p:nvPr>
        </p:nvSpPr>
        <p:spPr>
          <a:xfrm>
            <a:off x="437753" y="2870200"/>
            <a:ext cx="5312396" cy="33273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A5C0D3-3992-946E-1673-55B22D29A3A9}"/>
              </a:ext>
            </a:extLst>
          </p:cNvPr>
          <p:cNvSpPr>
            <a:spLocks noGrp="1"/>
          </p:cNvSpPr>
          <p:nvPr>
            <p:ph type="body" sz="quarter" idx="3"/>
          </p:nvPr>
        </p:nvSpPr>
        <p:spPr>
          <a:xfrm>
            <a:off x="6114609" y="2046288"/>
            <a:ext cx="533855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303372-DF3F-EDC6-196B-D1BD3F1735A5}"/>
              </a:ext>
            </a:extLst>
          </p:cNvPr>
          <p:cNvSpPr>
            <a:spLocks noGrp="1"/>
          </p:cNvSpPr>
          <p:nvPr>
            <p:ph sz="quarter" idx="4"/>
          </p:nvPr>
        </p:nvSpPr>
        <p:spPr>
          <a:xfrm>
            <a:off x="6114609" y="2870200"/>
            <a:ext cx="5338558" cy="33273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250DE6F-377A-B7E0-2C3B-2D5ABDAB2015}"/>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7FC0768E-3851-0E01-2F64-92529A55996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34FC13B-13FC-E36D-3222-1705FD440042}"/>
              </a:ext>
            </a:extLst>
          </p:cNvPr>
          <p:cNvSpPr>
            <a:spLocks noGrp="1"/>
          </p:cNvSpPr>
          <p:nvPr>
            <p:ph type="sldNum" sz="quarter" idx="12"/>
          </p:nvPr>
        </p:nvSpPr>
        <p:spPr/>
        <p:txBody>
          <a:bodyPr/>
          <a:lstStyle/>
          <a:p>
            <a:fld id="{2A745CB9-ABD5-2A4C-8CC4-BD5C920CF6F1}" type="slidenum">
              <a:rPr lang="en-US" smtClean="0"/>
              <a:t>‹#›</a:t>
            </a:fld>
            <a:endParaRPr lang="en-US" dirty="0"/>
          </a:p>
        </p:txBody>
      </p:sp>
      <p:sp>
        <p:nvSpPr>
          <p:cNvPr id="10" name="Footer Placeholder 7">
            <a:extLst>
              <a:ext uri="{FF2B5EF4-FFF2-40B4-BE49-F238E27FC236}">
                <a16:creationId xmlns:a16="http://schemas.microsoft.com/office/drawing/2014/main" id="{1837330E-2588-BA30-C1D5-65AAE1448D87}"/>
              </a:ext>
            </a:extLst>
          </p:cNvPr>
          <p:cNvSpPr txBox="1">
            <a:spLocks/>
          </p:cNvSpPr>
          <p:nvPr userDrawn="1"/>
        </p:nvSpPr>
        <p:spPr>
          <a:xfrm>
            <a:off x="1" y="6610834"/>
            <a:ext cx="12191999" cy="40918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dirty="0">
                <a:solidFill>
                  <a:schemeClr val="bg1">
                    <a:lumMod val="65000"/>
                  </a:schemeClr>
                </a:solidFill>
                <a:latin typeface="Yu Gothic UI" panose="020B0500000000000000" pitchFamily="34" charset="-128"/>
                <a:ea typeface="Yu Gothic UI" panose="020B0500000000000000" pitchFamily="34" charset="-128"/>
              </a:rPr>
              <a:t>This presentation contains confidential and proprietary information and may not be shared or distributed without the written consent of Youturn Health. Confidential  © 2024 Youturn Health, Inc. All rights reserved.  </a:t>
            </a:r>
          </a:p>
        </p:txBody>
      </p:sp>
    </p:spTree>
    <p:extLst>
      <p:ext uri="{BB962C8B-B14F-4D97-AF65-F5344CB8AC3E}">
        <p14:creationId xmlns:p14="http://schemas.microsoft.com/office/powerpoint/2010/main" val="15710006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E3B6F-4926-68C7-DCF6-FE686C8A5126}"/>
              </a:ext>
            </a:extLst>
          </p:cNvPr>
          <p:cNvSpPr>
            <a:spLocks noGrp="1"/>
          </p:cNvSpPr>
          <p:nvPr>
            <p:ph type="title"/>
          </p:nvPr>
        </p:nvSpPr>
        <p:spPr>
          <a:xfrm>
            <a:off x="437753" y="1049209"/>
            <a:ext cx="4185989" cy="1377778"/>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4E1E9A39-B0E1-7344-F5EE-92D118634D07}"/>
              </a:ext>
            </a:extLst>
          </p:cNvPr>
          <p:cNvSpPr>
            <a:spLocks noGrp="1"/>
          </p:cNvSpPr>
          <p:nvPr>
            <p:ph type="pic" idx="1"/>
          </p:nvPr>
        </p:nvSpPr>
        <p:spPr>
          <a:xfrm>
            <a:off x="4880919" y="1198605"/>
            <a:ext cx="6720530" cy="46624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B8D21F8-DFA5-5522-F91E-9F4C852FA0CC}"/>
              </a:ext>
            </a:extLst>
          </p:cNvPr>
          <p:cNvSpPr>
            <a:spLocks noGrp="1"/>
          </p:cNvSpPr>
          <p:nvPr>
            <p:ph type="body" sz="half" idx="2"/>
          </p:nvPr>
        </p:nvSpPr>
        <p:spPr>
          <a:xfrm>
            <a:off x="437753" y="2587196"/>
            <a:ext cx="4185989" cy="32817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6E8368-A8F9-8707-3F53-B36EE7A22B6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506A25A9-ED9A-BF2D-8D64-E1D95132FBA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0D163B6-577D-B317-EAD6-7CD8129C90E6}"/>
              </a:ext>
            </a:extLst>
          </p:cNvPr>
          <p:cNvSpPr>
            <a:spLocks noGrp="1"/>
          </p:cNvSpPr>
          <p:nvPr>
            <p:ph type="sldNum" sz="quarter" idx="12"/>
          </p:nvPr>
        </p:nvSpPr>
        <p:spPr/>
        <p:txBody>
          <a:bodyPr/>
          <a:lstStyle/>
          <a:p>
            <a:fld id="{2A745CB9-ABD5-2A4C-8CC4-BD5C920CF6F1}" type="slidenum">
              <a:rPr lang="en-US" smtClean="0"/>
              <a:t>‹#›</a:t>
            </a:fld>
            <a:endParaRPr lang="en-US" dirty="0"/>
          </a:p>
        </p:txBody>
      </p:sp>
      <p:sp>
        <p:nvSpPr>
          <p:cNvPr id="8" name="Footer Placeholder 7">
            <a:extLst>
              <a:ext uri="{FF2B5EF4-FFF2-40B4-BE49-F238E27FC236}">
                <a16:creationId xmlns:a16="http://schemas.microsoft.com/office/drawing/2014/main" id="{FCA65F10-2248-8154-A11F-F0FA44C31E75}"/>
              </a:ext>
            </a:extLst>
          </p:cNvPr>
          <p:cNvSpPr txBox="1">
            <a:spLocks/>
          </p:cNvSpPr>
          <p:nvPr userDrawn="1"/>
        </p:nvSpPr>
        <p:spPr>
          <a:xfrm>
            <a:off x="1" y="6610834"/>
            <a:ext cx="12191999" cy="40918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dirty="0">
                <a:solidFill>
                  <a:schemeClr val="bg1">
                    <a:lumMod val="65000"/>
                  </a:schemeClr>
                </a:solidFill>
                <a:latin typeface="Yu Gothic UI" panose="020B0500000000000000" pitchFamily="34" charset="-128"/>
                <a:ea typeface="Yu Gothic UI" panose="020B0500000000000000" pitchFamily="34" charset="-128"/>
              </a:rPr>
              <a:t>This presentation contains confidential and proprietary information and may not be shared or distributed without the written consent of Youturn Health. Confidential  © 2024 Youturn Health, Inc. All rights reserved.  </a:t>
            </a:r>
          </a:p>
        </p:txBody>
      </p:sp>
    </p:spTree>
    <p:extLst>
      <p:ext uri="{BB962C8B-B14F-4D97-AF65-F5344CB8AC3E}">
        <p14:creationId xmlns:p14="http://schemas.microsoft.com/office/powerpoint/2010/main" val="7179099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AEBEB-C371-8FCD-B1A0-CA6F0248924C}"/>
              </a:ext>
            </a:extLst>
          </p:cNvPr>
          <p:cNvSpPr>
            <a:spLocks noGrp="1"/>
          </p:cNvSpPr>
          <p:nvPr>
            <p:ph type="title"/>
          </p:nvPr>
        </p:nvSpPr>
        <p:spPr>
          <a:xfrm>
            <a:off x="597371" y="2515393"/>
            <a:ext cx="7772400" cy="1325563"/>
          </a:xfrm>
        </p:spPr>
        <p:txBody>
          <a:bodyPr lIns="91440" tIns="45720" rIns="91440" bIns="45720"/>
          <a:lstStyle/>
          <a:p>
            <a:r>
              <a:rPr lang="en-US" dirty="0"/>
              <a:t>Click to edit Master title style</a:t>
            </a:r>
          </a:p>
        </p:txBody>
      </p:sp>
      <p:sp>
        <p:nvSpPr>
          <p:cNvPr id="3" name="Date Placeholder 2">
            <a:extLst>
              <a:ext uri="{FF2B5EF4-FFF2-40B4-BE49-F238E27FC236}">
                <a16:creationId xmlns:a16="http://schemas.microsoft.com/office/drawing/2014/main" id="{2BB214FD-A735-C66F-8BF8-9CF12228645B}"/>
              </a:ext>
            </a:extLst>
          </p:cNvPr>
          <p:cNvSpPr>
            <a:spLocks noGrp="1"/>
          </p:cNvSpPr>
          <p:nvPr>
            <p:ph type="dt" sz="half" idx="10"/>
          </p:nvPr>
        </p:nvSpPr>
        <p:spPr>
          <a:xfrm>
            <a:off x="597371" y="6301145"/>
            <a:ext cx="1642252" cy="365125"/>
          </a:xfrm>
        </p:spPr>
        <p:txBody>
          <a:bodyPr/>
          <a:lstStyle/>
          <a:p>
            <a:endParaRPr lang="en-US" dirty="0"/>
          </a:p>
        </p:txBody>
      </p:sp>
      <p:sp>
        <p:nvSpPr>
          <p:cNvPr id="4" name="Footer Placeholder 3">
            <a:extLst>
              <a:ext uri="{FF2B5EF4-FFF2-40B4-BE49-F238E27FC236}">
                <a16:creationId xmlns:a16="http://schemas.microsoft.com/office/drawing/2014/main" id="{4116B043-8135-FE50-9DE2-2B4A3E8BD176}"/>
              </a:ext>
            </a:extLst>
          </p:cNvPr>
          <p:cNvSpPr>
            <a:spLocks noGrp="1"/>
          </p:cNvSpPr>
          <p:nvPr>
            <p:ph type="ftr" sz="quarter" idx="11"/>
          </p:nvPr>
        </p:nvSpPr>
        <p:spPr>
          <a:xfrm>
            <a:off x="2594919" y="6301145"/>
            <a:ext cx="5774852" cy="365125"/>
          </a:xfrm>
        </p:spPr>
        <p:txBody>
          <a:bodyPr/>
          <a:lstStyle/>
          <a:p>
            <a:endParaRPr lang="en-US" dirty="0"/>
          </a:p>
        </p:txBody>
      </p:sp>
      <p:sp>
        <p:nvSpPr>
          <p:cNvPr id="5" name="Slide Number Placeholder 4">
            <a:extLst>
              <a:ext uri="{FF2B5EF4-FFF2-40B4-BE49-F238E27FC236}">
                <a16:creationId xmlns:a16="http://schemas.microsoft.com/office/drawing/2014/main" id="{DACD9506-2AA3-4E56-1657-E296DD43C3B0}"/>
              </a:ext>
            </a:extLst>
          </p:cNvPr>
          <p:cNvSpPr>
            <a:spLocks noGrp="1"/>
          </p:cNvSpPr>
          <p:nvPr>
            <p:ph type="sldNum" sz="quarter" idx="12"/>
          </p:nvPr>
        </p:nvSpPr>
        <p:spPr/>
        <p:txBody>
          <a:bodyPr/>
          <a:lstStyle/>
          <a:p>
            <a:fld id="{2A745CB9-ABD5-2A4C-8CC4-BD5C920CF6F1}" type="slidenum">
              <a:rPr lang="en-US" smtClean="0"/>
              <a:t>‹#›</a:t>
            </a:fld>
            <a:endParaRPr lang="en-US" dirty="0"/>
          </a:p>
        </p:txBody>
      </p:sp>
      <p:pic>
        <p:nvPicPr>
          <p:cNvPr id="7" name="Picture 6" descr="Logo&#10;&#10;Description automatically generated">
            <a:extLst>
              <a:ext uri="{FF2B5EF4-FFF2-40B4-BE49-F238E27FC236}">
                <a16:creationId xmlns:a16="http://schemas.microsoft.com/office/drawing/2014/main" id="{5DDAEFFD-50D6-CA8F-F886-58A786FB5548}"/>
              </a:ext>
            </a:extLst>
          </p:cNvPr>
          <p:cNvPicPr>
            <a:picLocks noChangeAspect="1"/>
          </p:cNvPicPr>
          <p:nvPr userDrawn="1"/>
        </p:nvPicPr>
        <p:blipFill>
          <a:blip r:embed="rId3"/>
          <a:stretch>
            <a:fillRect/>
          </a:stretch>
        </p:blipFill>
        <p:spPr>
          <a:xfrm>
            <a:off x="9028090" y="110767"/>
            <a:ext cx="2945334" cy="1331667"/>
          </a:xfrm>
          <a:prstGeom prst="rect">
            <a:avLst/>
          </a:prstGeom>
        </p:spPr>
      </p:pic>
    </p:spTree>
    <p:extLst>
      <p:ext uri="{BB962C8B-B14F-4D97-AF65-F5344CB8AC3E}">
        <p14:creationId xmlns:p14="http://schemas.microsoft.com/office/powerpoint/2010/main" val="13322606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Break Layout Slide">
    <p:spTree>
      <p:nvGrpSpPr>
        <p:cNvPr id="1" name=""/>
        <p:cNvGrpSpPr/>
        <p:nvPr/>
      </p:nvGrpSpPr>
      <p:grpSpPr>
        <a:xfrm>
          <a:off x="0" y="0"/>
          <a:ext cx="0" cy="0"/>
          <a:chOff x="0" y="0"/>
          <a:chExt cx="0" cy="0"/>
        </a:xfrm>
      </p:grpSpPr>
      <p:sp>
        <p:nvSpPr>
          <p:cNvPr id="2" name="Footer Placeholder 7">
            <a:extLst>
              <a:ext uri="{FF2B5EF4-FFF2-40B4-BE49-F238E27FC236}">
                <a16:creationId xmlns:a16="http://schemas.microsoft.com/office/drawing/2014/main" id="{DF391E31-ECDE-EB3D-C039-6246D4E7E62C}"/>
              </a:ext>
            </a:extLst>
          </p:cNvPr>
          <p:cNvSpPr txBox="1">
            <a:spLocks/>
          </p:cNvSpPr>
          <p:nvPr userDrawn="1"/>
        </p:nvSpPr>
        <p:spPr>
          <a:xfrm>
            <a:off x="1" y="6610834"/>
            <a:ext cx="12191999" cy="40918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dirty="0">
                <a:solidFill>
                  <a:schemeClr val="bg1">
                    <a:lumMod val="65000"/>
                  </a:schemeClr>
                </a:solidFill>
                <a:latin typeface="Yu Gothic UI" panose="020B0500000000000000" pitchFamily="34" charset="-128"/>
                <a:ea typeface="Yu Gothic UI" panose="020B0500000000000000" pitchFamily="34" charset="-128"/>
              </a:rPr>
              <a:t>This presentation contains confidential and proprietary information and may not be shared or distributed without the written consent of Youturn Health. Confidential  © 2024 Youturn Health, Inc. All rights reserved.  </a:t>
            </a:r>
          </a:p>
        </p:txBody>
      </p:sp>
    </p:spTree>
    <p:extLst>
      <p:ext uri="{BB962C8B-B14F-4D97-AF65-F5344CB8AC3E}">
        <p14:creationId xmlns:p14="http://schemas.microsoft.com/office/powerpoint/2010/main" val="270262623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52521-A925-B84A-9560-CD10CA8B1121}"/>
              </a:ext>
            </a:extLst>
          </p:cNvPr>
          <p:cNvSpPr>
            <a:spLocks noGrp="1"/>
          </p:cNvSpPr>
          <p:nvPr>
            <p:ph type="title"/>
          </p:nvPr>
        </p:nvSpPr>
        <p:spPr>
          <a:xfrm>
            <a:off x="838201" y="366186"/>
            <a:ext cx="10594009" cy="1325033"/>
          </a:xfrm>
          <a:prstGeom prst="rect">
            <a:avLst/>
          </a:prstGeom>
        </p:spPr>
        <p:txBody>
          <a:bodyPr anchor="ctr"/>
          <a:lstStyle>
            <a:lvl1pPr>
              <a:defRPr sz="5333" b="1" i="0">
                <a:solidFill>
                  <a:schemeClr val="accent1"/>
                </a:solidFill>
                <a:latin typeface="Roboto Condensed" panose="02000000000000000000" pitchFamily="2" charset="0"/>
                <a:ea typeface="Roboto Condensed" panose="02000000000000000000"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9DC44684-9759-FD46-A618-8429D8FB3CD4}"/>
              </a:ext>
            </a:extLst>
          </p:cNvPr>
          <p:cNvSpPr>
            <a:spLocks noGrp="1"/>
          </p:cNvSpPr>
          <p:nvPr>
            <p:ph idx="1"/>
          </p:nvPr>
        </p:nvSpPr>
        <p:spPr>
          <a:xfrm>
            <a:off x="838200" y="1826685"/>
            <a:ext cx="10515600" cy="4349749"/>
          </a:xfrm>
          <a:prstGeom prst="rect">
            <a:avLst/>
          </a:prstGeom>
        </p:spPr>
        <p:txBody>
          <a:bodyPr/>
          <a:lstStyle>
            <a:lvl1pPr>
              <a:defRPr>
                <a:solidFill>
                  <a:schemeClr val="accent5">
                    <a:lumMod val="10000"/>
                  </a:schemeClr>
                </a:solidFill>
              </a:defRPr>
            </a:lvl1pPr>
            <a:lvl2pPr>
              <a:defRPr>
                <a:solidFill>
                  <a:schemeClr val="accent5">
                    <a:lumMod val="10000"/>
                  </a:schemeClr>
                </a:solidFill>
              </a:defRPr>
            </a:lvl2pPr>
            <a:lvl3pPr>
              <a:defRPr>
                <a:solidFill>
                  <a:schemeClr val="accent5">
                    <a:lumMod val="10000"/>
                  </a:schemeClr>
                </a:solidFill>
              </a:defRPr>
            </a:lvl3pPr>
            <a:lvl4pPr>
              <a:defRPr>
                <a:solidFill>
                  <a:schemeClr val="accent5">
                    <a:lumMod val="10000"/>
                  </a:schemeClr>
                </a:solidFill>
              </a:defRPr>
            </a:lvl4pPr>
            <a:lvl5pPr>
              <a:defRPr>
                <a:solidFill>
                  <a:schemeClr val="accent5">
                    <a:lumMod val="1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7">
            <a:extLst>
              <a:ext uri="{FF2B5EF4-FFF2-40B4-BE49-F238E27FC236}">
                <a16:creationId xmlns:a16="http://schemas.microsoft.com/office/drawing/2014/main" id="{2BA0CAED-FF60-35B2-ECCB-88F7D7349734}"/>
              </a:ext>
            </a:extLst>
          </p:cNvPr>
          <p:cNvSpPr txBox="1">
            <a:spLocks/>
          </p:cNvSpPr>
          <p:nvPr userDrawn="1"/>
        </p:nvSpPr>
        <p:spPr>
          <a:xfrm>
            <a:off x="1" y="6610834"/>
            <a:ext cx="12191999" cy="40918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dirty="0">
                <a:solidFill>
                  <a:schemeClr val="bg1">
                    <a:lumMod val="65000"/>
                  </a:schemeClr>
                </a:solidFill>
                <a:latin typeface="Yu Gothic UI" panose="020B0500000000000000" pitchFamily="34" charset="-128"/>
                <a:ea typeface="Yu Gothic UI" panose="020B0500000000000000" pitchFamily="34" charset="-128"/>
              </a:rPr>
              <a:t>This presentation contains confidential and proprietary information and may not be shared or distributed without the written consent of Youturn Health. Confidential  © 2024 Youturn Health, Inc. All rights reserved.  </a:t>
            </a:r>
          </a:p>
        </p:txBody>
      </p:sp>
    </p:spTree>
    <p:extLst>
      <p:ext uri="{BB962C8B-B14F-4D97-AF65-F5344CB8AC3E}">
        <p14:creationId xmlns:p14="http://schemas.microsoft.com/office/powerpoint/2010/main" val="15514351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About-us-slidefusion">
    <p:spTree>
      <p:nvGrpSpPr>
        <p:cNvPr id="1" name=""/>
        <p:cNvGrpSpPr/>
        <p:nvPr/>
      </p:nvGrpSpPr>
      <p:grpSpPr>
        <a:xfrm>
          <a:off x="0" y="0"/>
          <a:ext cx="0" cy="0"/>
          <a:chOff x="0" y="0"/>
          <a:chExt cx="0" cy="0"/>
        </a:xfrm>
      </p:grpSpPr>
      <p:sp>
        <p:nvSpPr>
          <p:cNvPr id="5" name="Picture Placeholder 13"/>
          <p:cNvSpPr>
            <a:spLocks noGrp="1"/>
          </p:cNvSpPr>
          <p:nvPr>
            <p:ph type="pic" sz="quarter" idx="60"/>
          </p:nvPr>
        </p:nvSpPr>
        <p:spPr>
          <a:xfrm>
            <a:off x="6096001" y="0"/>
            <a:ext cx="6095999" cy="6858000"/>
          </a:xfrm>
          <a:prstGeom prst="rect">
            <a:avLst/>
          </a:prstGeom>
          <a:solidFill>
            <a:schemeClr val="bg1">
              <a:lumMod val="95000"/>
            </a:schemeClr>
          </a:solidFill>
          <a:effectLst/>
        </p:spPr>
        <p:txBody>
          <a:bodyPr>
            <a:normAutofit/>
          </a:bodyPr>
          <a:lstStyle>
            <a:lvl1pPr marL="0" indent="0">
              <a:buNone/>
              <a:defRPr sz="1300" b="1" i="0">
                <a:ln>
                  <a:noFill/>
                </a:ln>
                <a:solidFill>
                  <a:schemeClr val="bg1">
                    <a:lumMod val="85000"/>
                  </a:schemeClr>
                </a:solidFill>
                <a:latin typeface="Open Sans Semibold" charset="0"/>
                <a:ea typeface="Open Sans Semibold" charset="0"/>
                <a:cs typeface="Open Sans Semibold" charset="0"/>
              </a:defRPr>
            </a:lvl1pPr>
          </a:lstStyle>
          <a:p>
            <a:endParaRPr lang="en-US" dirty="0"/>
          </a:p>
        </p:txBody>
      </p:sp>
    </p:spTree>
    <p:extLst>
      <p:ext uri="{BB962C8B-B14F-4D97-AF65-F5344CB8AC3E}">
        <p14:creationId xmlns:p14="http://schemas.microsoft.com/office/powerpoint/2010/main" val="127979494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2D95A-49DC-99FD-020F-82FC7FD5330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92DCB40-00A7-274B-8A87-E99B6CBE47F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600719-4F7B-2FCC-6791-D33BEFCFB08A}"/>
              </a:ext>
            </a:extLst>
          </p:cNvPr>
          <p:cNvSpPr>
            <a:spLocks noGrp="1"/>
          </p:cNvSpPr>
          <p:nvPr>
            <p:ph type="dt" sz="half" idx="10"/>
          </p:nvPr>
        </p:nvSpPr>
        <p:spPr/>
        <p:txBody>
          <a:bodyPr/>
          <a:lstStyle/>
          <a:p>
            <a:fld id="{85387983-71EA-9B45-9AD7-A43FCD1276C7}" type="datetimeFigureOut">
              <a:rPr lang="en-US" smtClean="0"/>
              <a:t>6/6/2024</a:t>
            </a:fld>
            <a:endParaRPr lang="en-US" dirty="0"/>
          </a:p>
        </p:txBody>
      </p:sp>
      <p:sp>
        <p:nvSpPr>
          <p:cNvPr id="5" name="Footer Placeholder 4">
            <a:extLst>
              <a:ext uri="{FF2B5EF4-FFF2-40B4-BE49-F238E27FC236}">
                <a16:creationId xmlns:a16="http://schemas.microsoft.com/office/drawing/2014/main" id="{C0C6FC63-9EA0-BC5A-D821-65C77140DB0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9C7BCA1-5C2B-1BE8-9846-EF79823298FA}"/>
              </a:ext>
            </a:extLst>
          </p:cNvPr>
          <p:cNvSpPr>
            <a:spLocks noGrp="1"/>
          </p:cNvSpPr>
          <p:nvPr>
            <p:ph type="sldNum" sz="quarter" idx="12"/>
          </p:nvPr>
        </p:nvSpPr>
        <p:spPr/>
        <p:txBody>
          <a:bodyPr/>
          <a:lstStyle/>
          <a:p>
            <a:fld id="{2A745CB9-ABD5-2A4C-8CC4-BD5C920CF6F1}" type="slidenum">
              <a:rPr lang="en-US" smtClean="0"/>
              <a:t>‹#›</a:t>
            </a:fld>
            <a:endParaRPr lang="en-US" dirty="0"/>
          </a:p>
        </p:txBody>
      </p:sp>
      <p:sp>
        <p:nvSpPr>
          <p:cNvPr id="10" name="Footer Placeholder 7">
            <a:extLst>
              <a:ext uri="{FF2B5EF4-FFF2-40B4-BE49-F238E27FC236}">
                <a16:creationId xmlns:a16="http://schemas.microsoft.com/office/drawing/2014/main" id="{F3BAF19D-9ABB-C091-FDE9-0B845649E4D6}"/>
              </a:ext>
            </a:extLst>
          </p:cNvPr>
          <p:cNvSpPr txBox="1">
            <a:spLocks/>
          </p:cNvSpPr>
          <p:nvPr userDrawn="1"/>
        </p:nvSpPr>
        <p:spPr>
          <a:xfrm>
            <a:off x="1" y="6610834"/>
            <a:ext cx="12191999" cy="40918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dirty="0">
                <a:solidFill>
                  <a:schemeClr val="bg1">
                    <a:lumMod val="65000"/>
                  </a:schemeClr>
                </a:solidFill>
                <a:latin typeface="Yu Gothic UI" panose="020B0500000000000000" pitchFamily="34" charset="-128"/>
                <a:ea typeface="Yu Gothic UI" panose="020B0500000000000000" pitchFamily="34" charset="-128"/>
              </a:rPr>
              <a:t>This presentation contains confidential and proprietary information and may not be shared or distributed without the written consent of Youturn Health. Confidential  © 2024 Youturn Health, Inc. All rights reserved.  </a:t>
            </a:r>
          </a:p>
        </p:txBody>
      </p:sp>
    </p:spTree>
    <p:extLst>
      <p:ext uri="{BB962C8B-B14F-4D97-AF65-F5344CB8AC3E}">
        <p14:creationId xmlns:p14="http://schemas.microsoft.com/office/powerpoint/2010/main" val="30408176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mpany Purpose">
    <p:spTree>
      <p:nvGrpSpPr>
        <p:cNvPr id="1" name=""/>
        <p:cNvGrpSpPr/>
        <p:nvPr/>
      </p:nvGrpSpPr>
      <p:grpSpPr>
        <a:xfrm>
          <a:off x="0" y="0"/>
          <a:ext cx="0" cy="0"/>
          <a:chOff x="0" y="0"/>
          <a:chExt cx="0" cy="0"/>
        </a:xfrm>
      </p:grpSpPr>
      <p:sp>
        <p:nvSpPr>
          <p:cNvPr id="6" name="Picture Placeholder 5"/>
          <p:cNvSpPr>
            <a:spLocks noGrp="1"/>
          </p:cNvSpPr>
          <p:nvPr>
            <p:ph type="pic" sz="quarter" idx="26"/>
          </p:nvPr>
        </p:nvSpPr>
        <p:spPr>
          <a:xfrm>
            <a:off x="4104717" y="0"/>
            <a:ext cx="8087282" cy="6858000"/>
          </a:xfrm>
          <a:custGeom>
            <a:avLst/>
            <a:gdLst>
              <a:gd name="connsiteX0" fmla="*/ 0 w 16170352"/>
              <a:gd name="connsiteY0" fmla="*/ 0 h 13716000"/>
              <a:gd name="connsiteX1" fmla="*/ 7097554 w 16170352"/>
              <a:gd name="connsiteY1" fmla="*/ 0 h 13716000"/>
              <a:gd name="connsiteX2" fmla="*/ 7194481 w 16170352"/>
              <a:gd name="connsiteY2" fmla="*/ 0 h 13716000"/>
              <a:gd name="connsiteX3" fmla="*/ 16170352 w 16170352"/>
              <a:gd name="connsiteY3" fmla="*/ 0 h 13716000"/>
              <a:gd name="connsiteX4" fmla="*/ 16170352 w 16170352"/>
              <a:gd name="connsiteY4" fmla="*/ 13716000 h 13716000"/>
              <a:gd name="connsiteX5" fmla="*/ 14195106 w 16170352"/>
              <a:gd name="connsiteY5" fmla="*/ 13716000 h 13716000"/>
              <a:gd name="connsiteX6" fmla="*/ 7097554 w 16170352"/>
              <a:gd name="connsiteY6" fmla="*/ 13716000 h 13716000"/>
              <a:gd name="connsiteX7" fmla="*/ 7000628 w 16170352"/>
              <a:gd name="connsiteY7" fmla="*/ 1371600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70352" h="13716000">
                <a:moveTo>
                  <a:pt x="0" y="0"/>
                </a:moveTo>
                <a:lnTo>
                  <a:pt x="7097554" y="0"/>
                </a:lnTo>
                <a:lnTo>
                  <a:pt x="7194481" y="0"/>
                </a:lnTo>
                <a:lnTo>
                  <a:pt x="16170352" y="0"/>
                </a:lnTo>
                <a:lnTo>
                  <a:pt x="16170352" y="13716000"/>
                </a:lnTo>
                <a:lnTo>
                  <a:pt x="14195106" y="13716000"/>
                </a:lnTo>
                <a:lnTo>
                  <a:pt x="7097554" y="13716000"/>
                </a:lnTo>
                <a:lnTo>
                  <a:pt x="7000628" y="13716000"/>
                </a:lnTo>
                <a:close/>
              </a:path>
            </a:pathLst>
          </a:custGeom>
          <a:effectLst/>
        </p:spPr>
        <p:txBody>
          <a:bodyPr wrap="square">
            <a:noAutofit/>
          </a:bodyPr>
          <a:lstStyle>
            <a:lvl1pPr marL="0" indent="0">
              <a:buNone/>
              <a:defRPr sz="2100" b="1" i="0">
                <a:ln>
                  <a:noFill/>
                </a:ln>
                <a:solidFill>
                  <a:schemeClr val="bg1">
                    <a:lumMod val="85000"/>
                  </a:schemeClr>
                </a:solidFill>
                <a:latin typeface="Open Sans Semibold" charset="0"/>
                <a:ea typeface="Open Sans Semibold" charset="0"/>
                <a:cs typeface="Open Sans Semibold" charset="0"/>
              </a:defRPr>
            </a:lvl1pPr>
          </a:lstStyle>
          <a:p>
            <a:endParaRPr lang="en-US" dirty="0"/>
          </a:p>
        </p:txBody>
      </p:sp>
    </p:spTree>
    <p:extLst>
      <p:ext uri="{BB962C8B-B14F-4D97-AF65-F5344CB8AC3E}">
        <p14:creationId xmlns:p14="http://schemas.microsoft.com/office/powerpoint/2010/main" val="1473247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17C3D-8522-23DE-4C61-02722BE0A3A9}"/>
              </a:ext>
            </a:extLst>
          </p:cNvPr>
          <p:cNvSpPr>
            <a:spLocks noGrp="1"/>
          </p:cNvSpPr>
          <p:nvPr>
            <p:ph type="title"/>
          </p:nvPr>
        </p:nvSpPr>
        <p:spPr>
          <a:xfrm>
            <a:off x="586036" y="1709738"/>
            <a:ext cx="7597775" cy="2852737"/>
          </a:xfrm>
        </p:spPr>
        <p:txBody>
          <a:bodyPr anchor="b"/>
          <a:lstStyle>
            <a:lvl1pPr>
              <a:defRPr sz="6000" b="1">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6FB07DA0-CAAD-AB83-3EAC-983E192E1EEF}"/>
              </a:ext>
            </a:extLst>
          </p:cNvPr>
          <p:cNvSpPr>
            <a:spLocks noGrp="1"/>
          </p:cNvSpPr>
          <p:nvPr>
            <p:ph type="body" idx="1"/>
          </p:nvPr>
        </p:nvSpPr>
        <p:spPr>
          <a:xfrm>
            <a:off x="586036" y="4589463"/>
            <a:ext cx="759777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14F288-B046-F200-7961-C99CB229A3F9}"/>
              </a:ext>
            </a:extLst>
          </p:cNvPr>
          <p:cNvSpPr>
            <a:spLocks noGrp="1"/>
          </p:cNvSpPr>
          <p:nvPr>
            <p:ph type="dt" sz="half" idx="10"/>
          </p:nvPr>
        </p:nvSpPr>
        <p:spPr/>
        <p:txBody>
          <a:bodyPr/>
          <a:lstStyle/>
          <a:p>
            <a:fld id="{85387983-71EA-9B45-9AD7-A43FCD1276C7}" type="datetimeFigureOut">
              <a:rPr lang="en-US" smtClean="0"/>
              <a:t>6/6/2024</a:t>
            </a:fld>
            <a:endParaRPr lang="en-US" dirty="0"/>
          </a:p>
        </p:txBody>
      </p:sp>
      <p:sp>
        <p:nvSpPr>
          <p:cNvPr id="5" name="Footer Placeholder 4">
            <a:extLst>
              <a:ext uri="{FF2B5EF4-FFF2-40B4-BE49-F238E27FC236}">
                <a16:creationId xmlns:a16="http://schemas.microsoft.com/office/drawing/2014/main" id="{C5702102-A8A1-5AEA-47BC-81851D65318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54AAD48-7DCC-654E-734E-6B7D6A315CEA}"/>
              </a:ext>
            </a:extLst>
          </p:cNvPr>
          <p:cNvSpPr>
            <a:spLocks noGrp="1"/>
          </p:cNvSpPr>
          <p:nvPr>
            <p:ph type="sldNum" sz="quarter" idx="12"/>
          </p:nvPr>
        </p:nvSpPr>
        <p:spPr/>
        <p:txBody>
          <a:bodyPr/>
          <a:lstStyle/>
          <a:p>
            <a:fld id="{2A745CB9-ABD5-2A4C-8CC4-BD5C920CF6F1}" type="slidenum">
              <a:rPr lang="en-US" smtClean="0"/>
              <a:t>‹#›</a:t>
            </a:fld>
            <a:endParaRPr lang="en-US" dirty="0"/>
          </a:p>
        </p:txBody>
      </p:sp>
      <p:sp>
        <p:nvSpPr>
          <p:cNvPr id="7" name="Footer Placeholder 7">
            <a:extLst>
              <a:ext uri="{FF2B5EF4-FFF2-40B4-BE49-F238E27FC236}">
                <a16:creationId xmlns:a16="http://schemas.microsoft.com/office/drawing/2014/main" id="{622113F6-5E89-2288-40EE-F281ADF3FE7D}"/>
              </a:ext>
            </a:extLst>
          </p:cNvPr>
          <p:cNvSpPr txBox="1">
            <a:spLocks/>
          </p:cNvSpPr>
          <p:nvPr userDrawn="1"/>
        </p:nvSpPr>
        <p:spPr>
          <a:xfrm>
            <a:off x="586035" y="6524862"/>
            <a:ext cx="7100871" cy="40918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dirty="0">
                <a:solidFill>
                  <a:schemeClr val="bg1">
                    <a:lumMod val="65000"/>
                  </a:schemeClr>
                </a:solidFill>
                <a:latin typeface="Yu Gothic UI" panose="020B0500000000000000" pitchFamily="34" charset="-128"/>
                <a:ea typeface="Yu Gothic UI" panose="020B0500000000000000" pitchFamily="34" charset="-128"/>
              </a:rPr>
              <a:t>This presentation contains confidential and proprietary information and may not be shared or distributed without the written consent of Youturn Health. Confidential  © 2024 Youturn Health, Inc. All rights reserved.  </a:t>
            </a:r>
          </a:p>
        </p:txBody>
      </p:sp>
    </p:spTree>
    <p:extLst>
      <p:ext uri="{BB962C8B-B14F-4D97-AF65-F5344CB8AC3E}">
        <p14:creationId xmlns:p14="http://schemas.microsoft.com/office/powerpoint/2010/main" val="3853277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30738-95A2-E11E-5B5D-BF533D6D4B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7B36A8-AE81-4F44-935F-25EEF4F96B2B}"/>
              </a:ext>
            </a:extLst>
          </p:cNvPr>
          <p:cNvSpPr>
            <a:spLocks noGrp="1"/>
          </p:cNvSpPr>
          <p:nvPr>
            <p:ph sz="half" idx="1"/>
          </p:nvPr>
        </p:nvSpPr>
        <p:spPr>
          <a:xfrm>
            <a:off x="437753" y="2386941"/>
            <a:ext cx="5361684" cy="3790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07683C-5C41-F133-2DB2-D6DAB052C345}"/>
              </a:ext>
            </a:extLst>
          </p:cNvPr>
          <p:cNvSpPr>
            <a:spLocks noGrp="1"/>
          </p:cNvSpPr>
          <p:nvPr>
            <p:ph sz="half" idx="2"/>
          </p:nvPr>
        </p:nvSpPr>
        <p:spPr>
          <a:xfrm>
            <a:off x="6096000" y="2386941"/>
            <a:ext cx="5361684" cy="3790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EC3643-3748-5046-9167-FD5A82107316}"/>
              </a:ext>
            </a:extLst>
          </p:cNvPr>
          <p:cNvSpPr>
            <a:spLocks noGrp="1"/>
          </p:cNvSpPr>
          <p:nvPr>
            <p:ph type="dt" sz="half" idx="10"/>
          </p:nvPr>
        </p:nvSpPr>
        <p:spPr/>
        <p:txBody>
          <a:bodyPr/>
          <a:lstStyle/>
          <a:p>
            <a:fld id="{85387983-71EA-9B45-9AD7-A43FCD1276C7}" type="datetimeFigureOut">
              <a:rPr lang="en-US" smtClean="0"/>
              <a:t>6/6/2024</a:t>
            </a:fld>
            <a:endParaRPr lang="en-US" dirty="0"/>
          </a:p>
        </p:txBody>
      </p:sp>
      <p:sp>
        <p:nvSpPr>
          <p:cNvPr id="6" name="Footer Placeholder 5">
            <a:extLst>
              <a:ext uri="{FF2B5EF4-FFF2-40B4-BE49-F238E27FC236}">
                <a16:creationId xmlns:a16="http://schemas.microsoft.com/office/drawing/2014/main" id="{B14E5475-CD4B-E609-BBDB-878392CFA2B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CA61210-3FAC-F568-FEA4-5F792014699D}"/>
              </a:ext>
            </a:extLst>
          </p:cNvPr>
          <p:cNvSpPr>
            <a:spLocks noGrp="1"/>
          </p:cNvSpPr>
          <p:nvPr>
            <p:ph type="sldNum" sz="quarter" idx="12"/>
          </p:nvPr>
        </p:nvSpPr>
        <p:spPr/>
        <p:txBody>
          <a:bodyPr/>
          <a:lstStyle/>
          <a:p>
            <a:fld id="{2A745CB9-ABD5-2A4C-8CC4-BD5C920CF6F1}" type="slidenum">
              <a:rPr lang="en-US" smtClean="0"/>
              <a:t>‹#›</a:t>
            </a:fld>
            <a:endParaRPr lang="en-US" dirty="0"/>
          </a:p>
        </p:txBody>
      </p:sp>
      <p:sp>
        <p:nvSpPr>
          <p:cNvPr id="8" name="Footer Placeholder 7">
            <a:extLst>
              <a:ext uri="{FF2B5EF4-FFF2-40B4-BE49-F238E27FC236}">
                <a16:creationId xmlns:a16="http://schemas.microsoft.com/office/drawing/2014/main" id="{B7B8D491-BF4D-846C-A595-E2A596977983}"/>
              </a:ext>
            </a:extLst>
          </p:cNvPr>
          <p:cNvSpPr txBox="1">
            <a:spLocks/>
          </p:cNvSpPr>
          <p:nvPr userDrawn="1"/>
        </p:nvSpPr>
        <p:spPr>
          <a:xfrm>
            <a:off x="1" y="6610834"/>
            <a:ext cx="12191999" cy="40918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dirty="0">
                <a:solidFill>
                  <a:schemeClr val="bg1">
                    <a:lumMod val="65000"/>
                  </a:schemeClr>
                </a:solidFill>
                <a:latin typeface="Yu Gothic UI" panose="020B0500000000000000" pitchFamily="34" charset="-128"/>
                <a:ea typeface="Yu Gothic UI" panose="020B0500000000000000" pitchFamily="34" charset="-128"/>
              </a:rPr>
              <a:t>This presentation contains confidential and proprietary information and may not be shared or distributed without the written consent of Youturn Health. Confidential  © 2024 Youturn Health, Inc. All rights reserved.  </a:t>
            </a:r>
          </a:p>
        </p:txBody>
      </p:sp>
    </p:spTree>
    <p:extLst>
      <p:ext uri="{BB962C8B-B14F-4D97-AF65-F5344CB8AC3E}">
        <p14:creationId xmlns:p14="http://schemas.microsoft.com/office/powerpoint/2010/main" val="3826309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A477-477C-C62C-0D89-41399DA4A392}"/>
              </a:ext>
            </a:extLst>
          </p:cNvPr>
          <p:cNvSpPr>
            <a:spLocks noGrp="1"/>
          </p:cNvSpPr>
          <p:nvPr>
            <p:ph type="title"/>
          </p:nvPr>
        </p:nvSpPr>
        <p:spPr>
          <a:xfrm>
            <a:off x="437753" y="933536"/>
            <a:ext cx="11015414" cy="1122277"/>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4D4E4940-98BD-29C4-FE68-973B74CACB82}"/>
              </a:ext>
            </a:extLst>
          </p:cNvPr>
          <p:cNvSpPr>
            <a:spLocks noGrp="1"/>
          </p:cNvSpPr>
          <p:nvPr>
            <p:ph type="body" idx="1"/>
          </p:nvPr>
        </p:nvSpPr>
        <p:spPr>
          <a:xfrm>
            <a:off x="437753" y="2046288"/>
            <a:ext cx="531239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3C20FD-2377-950A-A8D2-A543EF2AC479}"/>
              </a:ext>
            </a:extLst>
          </p:cNvPr>
          <p:cNvSpPr>
            <a:spLocks noGrp="1"/>
          </p:cNvSpPr>
          <p:nvPr>
            <p:ph sz="half" idx="2"/>
          </p:nvPr>
        </p:nvSpPr>
        <p:spPr>
          <a:xfrm>
            <a:off x="437753" y="2870200"/>
            <a:ext cx="5312396" cy="33273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A5C0D3-3992-946E-1673-55B22D29A3A9}"/>
              </a:ext>
            </a:extLst>
          </p:cNvPr>
          <p:cNvSpPr>
            <a:spLocks noGrp="1"/>
          </p:cNvSpPr>
          <p:nvPr>
            <p:ph type="body" sz="quarter" idx="3"/>
          </p:nvPr>
        </p:nvSpPr>
        <p:spPr>
          <a:xfrm>
            <a:off x="6114609" y="2046288"/>
            <a:ext cx="533855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303372-DF3F-EDC6-196B-D1BD3F1735A5}"/>
              </a:ext>
            </a:extLst>
          </p:cNvPr>
          <p:cNvSpPr>
            <a:spLocks noGrp="1"/>
          </p:cNvSpPr>
          <p:nvPr>
            <p:ph sz="quarter" idx="4"/>
          </p:nvPr>
        </p:nvSpPr>
        <p:spPr>
          <a:xfrm>
            <a:off x="6114609" y="2870200"/>
            <a:ext cx="5338558" cy="33273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250DE6F-377A-B7E0-2C3B-2D5ABDAB2015}"/>
              </a:ext>
            </a:extLst>
          </p:cNvPr>
          <p:cNvSpPr>
            <a:spLocks noGrp="1"/>
          </p:cNvSpPr>
          <p:nvPr>
            <p:ph type="dt" sz="half" idx="10"/>
          </p:nvPr>
        </p:nvSpPr>
        <p:spPr/>
        <p:txBody>
          <a:bodyPr/>
          <a:lstStyle/>
          <a:p>
            <a:fld id="{85387983-71EA-9B45-9AD7-A43FCD1276C7}" type="datetimeFigureOut">
              <a:rPr lang="en-US" smtClean="0"/>
              <a:t>6/6/2024</a:t>
            </a:fld>
            <a:endParaRPr lang="en-US" dirty="0"/>
          </a:p>
        </p:txBody>
      </p:sp>
      <p:sp>
        <p:nvSpPr>
          <p:cNvPr id="8" name="Footer Placeholder 7">
            <a:extLst>
              <a:ext uri="{FF2B5EF4-FFF2-40B4-BE49-F238E27FC236}">
                <a16:creationId xmlns:a16="http://schemas.microsoft.com/office/drawing/2014/main" id="{7FC0768E-3851-0E01-2F64-92529A55996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34FC13B-13FC-E36D-3222-1705FD440042}"/>
              </a:ext>
            </a:extLst>
          </p:cNvPr>
          <p:cNvSpPr>
            <a:spLocks noGrp="1"/>
          </p:cNvSpPr>
          <p:nvPr>
            <p:ph type="sldNum" sz="quarter" idx="12"/>
          </p:nvPr>
        </p:nvSpPr>
        <p:spPr/>
        <p:txBody>
          <a:bodyPr/>
          <a:lstStyle/>
          <a:p>
            <a:fld id="{2A745CB9-ABD5-2A4C-8CC4-BD5C920CF6F1}" type="slidenum">
              <a:rPr lang="en-US" smtClean="0"/>
              <a:t>‹#›</a:t>
            </a:fld>
            <a:endParaRPr lang="en-US" dirty="0"/>
          </a:p>
        </p:txBody>
      </p:sp>
      <p:sp>
        <p:nvSpPr>
          <p:cNvPr id="10" name="Footer Placeholder 7">
            <a:extLst>
              <a:ext uri="{FF2B5EF4-FFF2-40B4-BE49-F238E27FC236}">
                <a16:creationId xmlns:a16="http://schemas.microsoft.com/office/drawing/2014/main" id="{EFFCA6E1-8842-6CE2-04B1-0FB2DBCB954E}"/>
              </a:ext>
            </a:extLst>
          </p:cNvPr>
          <p:cNvSpPr txBox="1">
            <a:spLocks/>
          </p:cNvSpPr>
          <p:nvPr userDrawn="1"/>
        </p:nvSpPr>
        <p:spPr>
          <a:xfrm>
            <a:off x="1" y="6610834"/>
            <a:ext cx="12191999" cy="40918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dirty="0">
                <a:solidFill>
                  <a:schemeClr val="bg1">
                    <a:lumMod val="65000"/>
                  </a:schemeClr>
                </a:solidFill>
                <a:latin typeface="Yu Gothic UI" panose="020B0500000000000000" pitchFamily="34" charset="-128"/>
                <a:ea typeface="Yu Gothic UI" panose="020B0500000000000000" pitchFamily="34" charset="-128"/>
              </a:rPr>
              <a:t>This presentation contains confidential and proprietary information and may not be shared or distributed without the written consent of Youturn Health. Confidential  © 2024 Youturn Health, Inc. All rights reserved.  </a:t>
            </a:r>
          </a:p>
        </p:txBody>
      </p:sp>
    </p:spTree>
    <p:extLst>
      <p:ext uri="{BB962C8B-B14F-4D97-AF65-F5344CB8AC3E}">
        <p14:creationId xmlns:p14="http://schemas.microsoft.com/office/powerpoint/2010/main" val="561359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AEBEB-C371-8FCD-B1A0-CA6F0248924C}"/>
              </a:ext>
            </a:extLst>
          </p:cNvPr>
          <p:cNvSpPr>
            <a:spLocks noGrp="1"/>
          </p:cNvSpPr>
          <p:nvPr>
            <p:ph type="title"/>
          </p:nvPr>
        </p:nvSpPr>
        <p:spPr>
          <a:xfrm>
            <a:off x="586036" y="2515393"/>
            <a:ext cx="7772400" cy="1325563"/>
          </a:xfrm>
        </p:spPr>
        <p:txBody>
          <a:bodyPr lIns="91440" tIns="45720" rIns="91440" bIns="45720"/>
          <a:lstStyle/>
          <a:p>
            <a:r>
              <a:rPr lang="en-US" dirty="0"/>
              <a:t>Click to edit Master title style</a:t>
            </a:r>
          </a:p>
        </p:txBody>
      </p:sp>
      <p:sp>
        <p:nvSpPr>
          <p:cNvPr id="3" name="Date Placeholder 2">
            <a:extLst>
              <a:ext uri="{FF2B5EF4-FFF2-40B4-BE49-F238E27FC236}">
                <a16:creationId xmlns:a16="http://schemas.microsoft.com/office/drawing/2014/main" id="{2BB214FD-A735-C66F-8BF8-9CF12228645B}"/>
              </a:ext>
            </a:extLst>
          </p:cNvPr>
          <p:cNvSpPr>
            <a:spLocks noGrp="1"/>
          </p:cNvSpPr>
          <p:nvPr>
            <p:ph type="dt" sz="half" idx="10"/>
          </p:nvPr>
        </p:nvSpPr>
        <p:spPr/>
        <p:txBody>
          <a:bodyPr/>
          <a:lstStyle/>
          <a:p>
            <a:fld id="{85387983-71EA-9B45-9AD7-A43FCD1276C7}" type="datetimeFigureOut">
              <a:rPr lang="en-US" smtClean="0"/>
              <a:t>6/6/2024</a:t>
            </a:fld>
            <a:endParaRPr lang="en-US" dirty="0"/>
          </a:p>
        </p:txBody>
      </p:sp>
      <p:sp>
        <p:nvSpPr>
          <p:cNvPr id="4" name="Footer Placeholder 3">
            <a:extLst>
              <a:ext uri="{FF2B5EF4-FFF2-40B4-BE49-F238E27FC236}">
                <a16:creationId xmlns:a16="http://schemas.microsoft.com/office/drawing/2014/main" id="{4116B043-8135-FE50-9DE2-2B4A3E8BD17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ACD9506-2AA3-4E56-1657-E296DD43C3B0}"/>
              </a:ext>
            </a:extLst>
          </p:cNvPr>
          <p:cNvSpPr>
            <a:spLocks noGrp="1"/>
          </p:cNvSpPr>
          <p:nvPr>
            <p:ph type="sldNum" sz="quarter" idx="12"/>
          </p:nvPr>
        </p:nvSpPr>
        <p:spPr/>
        <p:txBody>
          <a:bodyPr/>
          <a:lstStyle/>
          <a:p>
            <a:fld id="{2A745CB9-ABD5-2A4C-8CC4-BD5C920CF6F1}" type="slidenum">
              <a:rPr lang="en-US" smtClean="0"/>
              <a:t>‹#›</a:t>
            </a:fld>
            <a:endParaRPr lang="en-US" dirty="0"/>
          </a:p>
        </p:txBody>
      </p:sp>
      <p:sp>
        <p:nvSpPr>
          <p:cNvPr id="6" name="Footer Placeholder 7">
            <a:extLst>
              <a:ext uri="{FF2B5EF4-FFF2-40B4-BE49-F238E27FC236}">
                <a16:creationId xmlns:a16="http://schemas.microsoft.com/office/drawing/2014/main" id="{EEC550DE-25E9-4079-BCEF-185B10014626}"/>
              </a:ext>
            </a:extLst>
          </p:cNvPr>
          <p:cNvSpPr txBox="1">
            <a:spLocks/>
          </p:cNvSpPr>
          <p:nvPr userDrawn="1"/>
        </p:nvSpPr>
        <p:spPr>
          <a:xfrm>
            <a:off x="586035" y="6524862"/>
            <a:ext cx="7100871" cy="40918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dirty="0">
                <a:solidFill>
                  <a:schemeClr val="bg1">
                    <a:lumMod val="65000"/>
                  </a:schemeClr>
                </a:solidFill>
                <a:latin typeface="Yu Gothic UI" panose="020B0500000000000000" pitchFamily="34" charset="-128"/>
                <a:ea typeface="Yu Gothic UI" panose="020B0500000000000000" pitchFamily="34" charset="-128"/>
              </a:rPr>
              <a:t>This presentation contains confidential and proprietary information and may not be shared or distributed without the written consent of Youturn Health. Confidential  © 2024 Youturn Health, Inc. All rights reserved.  </a:t>
            </a:r>
          </a:p>
        </p:txBody>
      </p:sp>
    </p:spTree>
    <p:extLst>
      <p:ext uri="{BB962C8B-B14F-4D97-AF65-F5344CB8AC3E}">
        <p14:creationId xmlns:p14="http://schemas.microsoft.com/office/powerpoint/2010/main" val="309464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C91796-7AF1-A460-ED1E-AF6887E75EC5}"/>
              </a:ext>
            </a:extLst>
          </p:cNvPr>
          <p:cNvSpPr>
            <a:spLocks noGrp="1"/>
          </p:cNvSpPr>
          <p:nvPr>
            <p:ph type="dt" sz="half" idx="10"/>
          </p:nvPr>
        </p:nvSpPr>
        <p:spPr/>
        <p:txBody>
          <a:bodyPr/>
          <a:lstStyle/>
          <a:p>
            <a:fld id="{85387983-71EA-9B45-9AD7-A43FCD1276C7}" type="datetimeFigureOut">
              <a:rPr lang="en-US" smtClean="0"/>
              <a:t>6/6/2024</a:t>
            </a:fld>
            <a:endParaRPr lang="en-US" dirty="0"/>
          </a:p>
        </p:txBody>
      </p:sp>
      <p:sp>
        <p:nvSpPr>
          <p:cNvPr id="3" name="Footer Placeholder 2">
            <a:extLst>
              <a:ext uri="{FF2B5EF4-FFF2-40B4-BE49-F238E27FC236}">
                <a16:creationId xmlns:a16="http://schemas.microsoft.com/office/drawing/2014/main" id="{27449211-7863-8EF7-38AE-E16F6A51146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3494A0F-3B26-634B-FC39-F01A2848D07E}"/>
              </a:ext>
            </a:extLst>
          </p:cNvPr>
          <p:cNvSpPr>
            <a:spLocks noGrp="1"/>
          </p:cNvSpPr>
          <p:nvPr>
            <p:ph type="sldNum" sz="quarter" idx="12"/>
          </p:nvPr>
        </p:nvSpPr>
        <p:spPr/>
        <p:txBody>
          <a:bodyPr/>
          <a:lstStyle/>
          <a:p>
            <a:fld id="{2A745CB9-ABD5-2A4C-8CC4-BD5C920CF6F1}" type="slidenum">
              <a:rPr lang="en-US" smtClean="0"/>
              <a:t>‹#›</a:t>
            </a:fld>
            <a:endParaRPr lang="en-US" dirty="0"/>
          </a:p>
        </p:txBody>
      </p:sp>
      <p:sp>
        <p:nvSpPr>
          <p:cNvPr id="5" name="Footer Placeholder 7">
            <a:extLst>
              <a:ext uri="{FF2B5EF4-FFF2-40B4-BE49-F238E27FC236}">
                <a16:creationId xmlns:a16="http://schemas.microsoft.com/office/drawing/2014/main" id="{305D7265-3DD7-F4A2-5839-63B836FFEC6F}"/>
              </a:ext>
            </a:extLst>
          </p:cNvPr>
          <p:cNvSpPr txBox="1">
            <a:spLocks/>
          </p:cNvSpPr>
          <p:nvPr userDrawn="1"/>
        </p:nvSpPr>
        <p:spPr>
          <a:xfrm>
            <a:off x="1" y="6610834"/>
            <a:ext cx="12191999" cy="40918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dirty="0">
                <a:solidFill>
                  <a:schemeClr val="bg1">
                    <a:lumMod val="65000"/>
                  </a:schemeClr>
                </a:solidFill>
                <a:latin typeface="Yu Gothic UI" panose="020B0500000000000000" pitchFamily="34" charset="-128"/>
                <a:ea typeface="Yu Gothic UI" panose="020B0500000000000000" pitchFamily="34" charset="-128"/>
              </a:rPr>
              <a:t>This presentation contains confidential and proprietary information and may not be shared or distributed without the written consent of Youturn Health. Confidential  © 2024 Youturn Health, Inc. All rights reserved.  </a:t>
            </a:r>
          </a:p>
        </p:txBody>
      </p:sp>
    </p:spTree>
    <p:extLst>
      <p:ext uri="{BB962C8B-B14F-4D97-AF65-F5344CB8AC3E}">
        <p14:creationId xmlns:p14="http://schemas.microsoft.com/office/powerpoint/2010/main" val="4161151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F503C-1F6D-DEF8-1B12-E8B8B7227D2A}"/>
              </a:ext>
            </a:extLst>
          </p:cNvPr>
          <p:cNvSpPr>
            <a:spLocks noGrp="1"/>
          </p:cNvSpPr>
          <p:nvPr>
            <p:ph type="title"/>
          </p:nvPr>
        </p:nvSpPr>
        <p:spPr>
          <a:xfrm>
            <a:off x="437753" y="987425"/>
            <a:ext cx="3932237" cy="1501346"/>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82352311-E98D-F9B6-72B3-B353D7A68274}"/>
              </a:ext>
            </a:extLst>
          </p:cNvPr>
          <p:cNvSpPr>
            <a:spLocks noGrp="1"/>
          </p:cNvSpPr>
          <p:nvPr>
            <p:ph idx="1"/>
          </p:nvPr>
        </p:nvSpPr>
        <p:spPr>
          <a:xfrm>
            <a:off x="4929435" y="1421027"/>
            <a:ext cx="6672013" cy="444002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3914EA-8A82-A268-311A-5DBFEF0FFDE5}"/>
              </a:ext>
            </a:extLst>
          </p:cNvPr>
          <p:cNvSpPr>
            <a:spLocks noGrp="1"/>
          </p:cNvSpPr>
          <p:nvPr>
            <p:ph type="body" sz="half" idx="2"/>
          </p:nvPr>
        </p:nvSpPr>
        <p:spPr>
          <a:xfrm>
            <a:off x="437753" y="2594919"/>
            <a:ext cx="3932237" cy="327406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014C8C-D00E-6E92-00E2-B61584857447}"/>
              </a:ext>
            </a:extLst>
          </p:cNvPr>
          <p:cNvSpPr>
            <a:spLocks noGrp="1"/>
          </p:cNvSpPr>
          <p:nvPr>
            <p:ph type="dt" sz="half" idx="10"/>
          </p:nvPr>
        </p:nvSpPr>
        <p:spPr/>
        <p:txBody>
          <a:bodyPr/>
          <a:lstStyle/>
          <a:p>
            <a:fld id="{85387983-71EA-9B45-9AD7-A43FCD1276C7}" type="datetimeFigureOut">
              <a:rPr lang="en-US" smtClean="0"/>
              <a:t>6/6/2024</a:t>
            </a:fld>
            <a:endParaRPr lang="en-US" dirty="0"/>
          </a:p>
        </p:txBody>
      </p:sp>
      <p:sp>
        <p:nvSpPr>
          <p:cNvPr id="6" name="Footer Placeholder 5">
            <a:extLst>
              <a:ext uri="{FF2B5EF4-FFF2-40B4-BE49-F238E27FC236}">
                <a16:creationId xmlns:a16="http://schemas.microsoft.com/office/drawing/2014/main" id="{AAA5FBDE-7595-D0C8-7044-AD9F2F7F973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0FE6FD2-E453-20DC-8FCD-4DEFEDEAE59F}"/>
              </a:ext>
            </a:extLst>
          </p:cNvPr>
          <p:cNvSpPr>
            <a:spLocks noGrp="1"/>
          </p:cNvSpPr>
          <p:nvPr>
            <p:ph type="sldNum" sz="quarter" idx="12"/>
          </p:nvPr>
        </p:nvSpPr>
        <p:spPr/>
        <p:txBody>
          <a:bodyPr/>
          <a:lstStyle/>
          <a:p>
            <a:fld id="{2A745CB9-ABD5-2A4C-8CC4-BD5C920CF6F1}" type="slidenum">
              <a:rPr lang="en-US" smtClean="0"/>
              <a:t>‹#›</a:t>
            </a:fld>
            <a:endParaRPr lang="en-US" dirty="0"/>
          </a:p>
        </p:txBody>
      </p:sp>
      <p:sp>
        <p:nvSpPr>
          <p:cNvPr id="8" name="Footer Placeholder 7">
            <a:extLst>
              <a:ext uri="{FF2B5EF4-FFF2-40B4-BE49-F238E27FC236}">
                <a16:creationId xmlns:a16="http://schemas.microsoft.com/office/drawing/2014/main" id="{8ADD0C6D-018C-DD96-D88D-D00CDC255BDB}"/>
              </a:ext>
            </a:extLst>
          </p:cNvPr>
          <p:cNvSpPr txBox="1">
            <a:spLocks/>
          </p:cNvSpPr>
          <p:nvPr userDrawn="1"/>
        </p:nvSpPr>
        <p:spPr>
          <a:xfrm>
            <a:off x="1" y="6610834"/>
            <a:ext cx="12191999" cy="40918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dirty="0">
                <a:solidFill>
                  <a:schemeClr val="bg1">
                    <a:lumMod val="65000"/>
                  </a:schemeClr>
                </a:solidFill>
                <a:latin typeface="Yu Gothic UI" panose="020B0500000000000000" pitchFamily="34" charset="-128"/>
                <a:ea typeface="Yu Gothic UI" panose="020B0500000000000000" pitchFamily="34" charset="-128"/>
              </a:rPr>
              <a:t>This presentation contains confidential and proprietary information and may not be shared or distributed without the written consent of Youturn Health. Confidential  © 2024 Youturn Health, Inc. All rights reserved.  </a:t>
            </a:r>
          </a:p>
        </p:txBody>
      </p:sp>
    </p:spTree>
    <p:extLst>
      <p:ext uri="{BB962C8B-B14F-4D97-AF65-F5344CB8AC3E}">
        <p14:creationId xmlns:p14="http://schemas.microsoft.com/office/powerpoint/2010/main" val="2792107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E3B6F-4926-68C7-DCF6-FE686C8A5126}"/>
              </a:ext>
            </a:extLst>
          </p:cNvPr>
          <p:cNvSpPr>
            <a:spLocks noGrp="1"/>
          </p:cNvSpPr>
          <p:nvPr>
            <p:ph type="title"/>
          </p:nvPr>
        </p:nvSpPr>
        <p:spPr>
          <a:xfrm>
            <a:off x="437753" y="1049209"/>
            <a:ext cx="4185989" cy="1377778"/>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4E1E9A39-B0E1-7344-F5EE-92D118634D07}"/>
              </a:ext>
            </a:extLst>
          </p:cNvPr>
          <p:cNvSpPr>
            <a:spLocks noGrp="1"/>
          </p:cNvSpPr>
          <p:nvPr>
            <p:ph type="pic" idx="1"/>
          </p:nvPr>
        </p:nvSpPr>
        <p:spPr>
          <a:xfrm>
            <a:off x="4880919" y="1198605"/>
            <a:ext cx="6720530" cy="46624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B8D21F8-DFA5-5522-F91E-9F4C852FA0CC}"/>
              </a:ext>
            </a:extLst>
          </p:cNvPr>
          <p:cNvSpPr>
            <a:spLocks noGrp="1"/>
          </p:cNvSpPr>
          <p:nvPr>
            <p:ph type="body" sz="half" idx="2"/>
          </p:nvPr>
        </p:nvSpPr>
        <p:spPr>
          <a:xfrm>
            <a:off x="437753" y="2587196"/>
            <a:ext cx="4185989" cy="32817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6E8368-A8F9-8707-3F53-B36EE7A22B64}"/>
              </a:ext>
            </a:extLst>
          </p:cNvPr>
          <p:cNvSpPr>
            <a:spLocks noGrp="1"/>
          </p:cNvSpPr>
          <p:nvPr>
            <p:ph type="dt" sz="half" idx="10"/>
          </p:nvPr>
        </p:nvSpPr>
        <p:spPr/>
        <p:txBody>
          <a:bodyPr/>
          <a:lstStyle/>
          <a:p>
            <a:fld id="{85387983-71EA-9B45-9AD7-A43FCD1276C7}" type="datetimeFigureOut">
              <a:rPr lang="en-US" smtClean="0"/>
              <a:t>6/6/2024</a:t>
            </a:fld>
            <a:endParaRPr lang="en-US" dirty="0"/>
          </a:p>
        </p:txBody>
      </p:sp>
      <p:sp>
        <p:nvSpPr>
          <p:cNvPr id="6" name="Footer Placeholder 5">
            <a:extLst>
              <a:ext uri="{FF2B5EF4-FFF2-40B4-BE49-F238E27FC236}">
                <a16:creationId xmlns:a16="http://schemas.microsoft.com/office/drawing/2014/main" id="{506A25A9-ED9A-BF2D-8D64-E1D95132FBA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0D163B6-577D-B317-EAD6-7CD8129C90E6}"/>
              </a:ext>
            </a:extLst>
          </p:cNvPr>
          <p:cNvSpPr>
            <a:spLocks noGrp="1"/>
          </p:cNvSpPr>
          <p:nvPr>
            <p:ph type="sldNum" sz="quarter" idx="12"/>
          </p:nvPr>
        </p:nvSpPr>
        <p:spPr/>
        <p:txBody>
          <a:bodyPr/>
          <a:lstStyle/>
          <a:p>
            <a:fld id="{2A745CB9-ABD5-2A4C-8CC4-BD5C920CF6F1}" type="slidenum">
              <a:rPr lang="en-US" smtClean="0"/>
              <a:t>‹#›</a:t>
            </a:fld>
            <a:endParaRPr lang="en-US" dirty="0"/>
          </a:p>
        </p:txBody>
      </p:sp>
      <p:sp>
        <p:nvSpPr>
          <p:cNvPr id="8" name="Footer Placeholder 7">
            <a:extLst>
              <a:ext uri="{FF2B5EF4-FFF2-40B4-BE49-F238E27FC236}">
                <a16:creationId xmlns:a16="http://schemas.microsoft.com/office/drawing/2014/main" id="{72D390AF-0B11-AC7C-10D9-051D7B5F4C70}"/>
              </a:ext>
            </a:extLst>
          </p:cNvPr>
          <p:cNvSpPr txBox="1">
            <a:spLocks/>
          </p:cNvSpPr>
          <p:nvPr userDrawn="1"/>
        </p:nvSpPr>
        <p:spPr>
          <a:xfrm>
            <a:off x="1" y="6610834"/>
            <a:ext cx="12191999" cy="40918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dirty="0">
                <a:solidFill>
                  <a:schemeClr val="bg1">
                    <a:lumMod val="65000"/>
                  </a:schemeClr>
                </a:solidFill>
                <a:latin typeface="Yu Gothic UI" panose="020B0500000000000000" pitchFamily="34" charset="-128"/>
                <a:ea typeface="Yu Gothic UI" panose="020B0500000000000000" pitchFamily="34" charset="-128"/>
              </a:rPr>
              <a:t>This presentation contains confidential and proprietary information and may not be shared or distributed without the written consent of Youturn Health. Confidential  © 2024 Youturn Health, Inc. All rights reserved.  </a:t>
            </a:r>
          </a:p>
        </p:txBody>
      </p:sp>
    </p:spTree>
    <p:extLst>
      <p:ext uri="{BB962C8B-B14F-4D97-AF65-F5344CB8AC3E}">
        <p14:creationId xmlns:p14="http://schemas.microsoft.com/office/powerpoint/2010/main" val="991366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2">
            <a:lum/>
          </a:blip>
          <a:srcRect/>
          <a:stretch>
            <a:fillRect/>
          </a:stretch>
        </a:blipFill>
        <a:effectLst/>
      </p:bgPr>
    </p:bg>
    <p:spTree>
      <p:nvGrpSpPr>
        <p:cNvPr id="1" name=""/>
        <p:cNvGrpSpPr/>
        <p:nvPr/>
      </p:nvGrpSpPr>
      <p:grpSpPr>
        <a:xfrm>
          <a:off x="0" y="0"/>
          <a:ext cx="0" cy="0"/>
          <a:chOff x="0" y="0"/>
          <a:chExt cx="0" cy="0"/>
        </a:xfrm>
      </p:grpSpPr>
      <p:pic>
        <p:nvPicPr>
          <p:cNvPr id="9" name="Picture 8" descr="A black and grey logo&#10;&#10;Description automatically generated">
            <a:extLst>
              <a:ext uri="{FF2B5EF4-FFF2-40B4-BE49-F238E27FC236}">
                <a16:creationId xmlns:a16="http://schemas.microsoft.com/office/drawing/2014/main" id="{3D34406A-9A1C-8224-CD28-ABF5A63D9683}"/>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371709" y="246969"/>
            <a:ext cx="1432948" cy="444670"/>
          </a:xfrm>
          <a:prstGeom prst="rect">
            <a:avLst/>
          </a:prstGeom>
        </p:spPr>
      </p:pic>
      <p:sp>
        <p:nvSpPr>
          <p:cNvPr id="2" name="Title Placeholder 1">
            <a:extLst>
              <a:ext uri="{FF2B5EF4-FFF2-40B4-BE49-F238E27FC236}">
                <a16:creationId xmlns:a16="http://schemas.microsoft.com/office/drawing/2014/main" id="{CB487265-732A-0FFA-D1EB-459B3F760C8D}"/>
              </a:ext>
            </a:extLst>
          </p:cNvPr>
          <p:cNvSpPr>
            <a:spLocks noGrp="1"/>
          </p:cNvSpPr>
          <p:nvPr>
            <p:ph type="title"/>
          </p:nvPr>
        </p:nvSpPr>
        <p:spPr>
          <a:xfrm>
            <a:off x="437753" y="1107639"/>
            <a:ext cx="11015415" cy="107742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1EC4B66-A708-2684-A7CA-FA4A686173CC}"/>
              </a:ext>
            </a:extLst>
          </p:cNvPr>
          <p:cNvSpPr>
            <a:spLocks noGrp="1"/>
          </p:cNvSpPr>
          <p:nvPr>
            <p:ph type="body" idx="1"/>
          </p:nvPr>
        </p:nvSpPr>
        <p:spPr>
          <a:xfrm>
            <a:off x="437753" y="2438396"/>
            <a:ext cx="11015415" cy="368336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C674D7-116B-A889-402E-653054FE0237}"/>
              </a:ext>
            </a:extLst>
          </p:cNvPr>
          <p:cNvSpPr>
            <a:spLocks noGrp="1"/>
          </p:cNvSpPr>
          <p:nvPr>
            <p:ph type="dt" sz="half" idx="2"/>
          </p:nvPr>
        </p:nvSpPr>
        <p:spPr>
          <a:xfrm>
            <a:off x="437753" y="6301145"/>
            <a:ext cx="2058312"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85387983-71EA-9B45-9AD7-A43FCD1276C7}" type="datetimeFigureOut">
              <a:rPr lang="en-US" smtClean="0"/>
              <a:t>6/6/2024</a:t>
            </a:fld>
            <a:endParaRPr lang="en-US" dirty="0"/>
          </a:p>
        </p:txBody>
      </p:sp>
      <p:sp>
        <p:nvSpPr>
          <p:cNvPr id="5" name="Footer Placeholder 4">
            <a:extLst>
              <a:ext uri="{FF2B5EF4-FFF2-40B4-BE49-F238E27FC236}">
                <a16:creationId xmlns:a16="http://schemas.microsoft.com/office/drawing/2014/main" id="{043460DC-40CF-881D-6E71-D428713E5504}"/>
              </a:ext>
            </a:extLst>
          </p:cNvPr>
          <p:cNvSpPr>
            <a:spLocks noGrp="1"/>
          </p:cNvSpPr>
          <p:nvPr>
            <p:ph type="ftr" sz="quarter" idx="3"/>
          </p:nvPr>
        </p:nvSpPr>
        <p:spPr>
          <a:xfrm>
            <a:off x="2817341" y="6301145"/>
            <a:ext cx="6264875"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B893B26-3306-3169-6BE0-F08F68E2A353}"/>
              </a:ext>
            </a:extLst>
          </p:cNvPr>
          <p:cNvSpPr>
            <a:spLocks noGrp="1"/>
          </p:cNvSpPr>
          <p:nvPr>
            <p:ph type="sldNum" sz="quarter" idx="4"/>
          </p:nvPr>
        </p:nvSpPr>
        <p:spPr>
          <a:xfrm>
            <a:off x="9399372" y="6301145"/>
            <a:ext cx="2053795"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2A745CB9-ABD5-2A4C-8CC4-BD5C920CF6F1}" type="slidenum">
              <a:rPr lang="en-US" smtClean="0"/>
              <a:t>‹#›</a:t>
            </a:fld>
            <a:endParaRPr lang="en-US" dirty="0"/>
          </a:p>
        </p:txBody>
      </p:sp>
    </p:spTree>
    <p:extLst>
      <p:ext uri="{BB962C8B-B14F-4D97-AF65-F5344CB8AC3E}">
        <p14:creationId xmlns:p14="http://schemas.microsoft.com/office/powerpoint/2010/main" val="243137143"/>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815" r:id="rId13"/>
    <p:sldLayoutId id="2147483790" r:id="rId14"/>
    <p:sldLayoutId id="2147483794" r:id="rId15"/>
    <p:sldLayoutId id="2147483797" r:id="rId16"/>
    <p:sldLayoutId id="2147483798" r:id="rId17"/>
    <p:sldLayoutId id="2147483799" r:id="rId18"/>
    <p:sldLayoutId id="2147483800" r:id="rId19"/>
    <p:sldLayoutId id="2147483801" r:id="rId20"/>
  </p:sldLayoutIdLst>
  <p:txStyles>
    <p:titleStyle>
      <a:lvl1pPr algn="l" defTabSz="914400"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3.xml"/><Relationship Id="rId5" Type="http://schemas.openxmlformats.org/officeDocument/2006/relationships/image" Target="../media/image24.jpe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sv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1.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mailto:hbaiden@youturnhealth.com" TargetMode="External"/><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13.e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3FB3A6-2B84-47AA-959B-C8B8101D1858}"/>
              </a:ext>
            </a:extLst>
          </p:cNvPr>
          <p:cNvSpPr>
            <a:spLocks noGrp="1"/>
          </p:cNvSpPr>
          <p:nvPr>
            <p:ph type="ctrTitle"/>
          </p:nvPr>
        </p:nvSpPr>
        <p:spPr>
          <a:xfrm>
            <a:off x="629908" y="1361068"/>
            <a:ext cx="7379208" cy="2387600"/>
          </a:xfrm>
        </p:spPr>
        <p:txBody>
          <a:bodyPr>
            <a:noAutofit/>
          </a:bodyPr>
          <a:lstStyle/>
          <a:p>
            <a:r>
              <a:rPr lang="en-US" sz="5000" b="1" dirty="0">
                <a:solidFill>
                  <a:srgbClr val="363840"/>
                </a:solidFill>
                <a:effectLst/>
                <a:ea typeface="Times New Roman" panose="02020603050405020304" pitchFamily="18" charset="0"/>
              </a:rPr>
              <a:t>Emerging Trends </a:t>
            </a:r>
            <a:br>
              <a:rPr lang="en-US" sz="5000" b="1" dirty="0">
                <a:solidFill>
                  <a:srgbClr val="363840"/>
                </a:solidFill>
                <a:effectLst/>
                <a:ea typeface="Times New Roman" panose="02020603050405020304" pitchFamily="18" charset="0"/>
              </a:rPr>
            </a:br>
            <a:r>
              <a:rPr lang="en-US" sz="5000" b="1" dirty="0">
                <a:solidFill>
                  <a:srgbClr val="363840"/>
                </a:solidFill>
                <a:effectLst/>
                <a:ea typeface="Times New Roman" panose="02020603050405020304" pitchFamily="18" charset="0"/>
              </a:rPr>
              <a:t>of Substance Misuse.</a:t>
            </a:r>
            <a:br>
              <a:rPr lang="en-US" sz="5000" dirty="0">
                <a:solidFill>
                  <a:srgbClr val="363840"/>
                </a:solidFill>
                <a:ea typeface="Times New Roman" panose="02020603050405020304" pitchFamily="18" charset="0"/>
              </a:rPr>
            </a:br>
            <a:r>
              <a:rPr lang="en-US" sz="5000" b="1" dirty="0">
                <a:solidFill>
                  <a:srgbClr val="363840"/>
                </a:solidFill>
                <a:effectLst/>
                <a:ea typeface="Times New Roman" panose="02020603050405020304" pitchFamily="18" charset="0"/>
              </a:rPr>
              <a:t>Are You Prepared?</a:t>
            </a:r>
            <a:endParaRPr lang="en-US" sz="5000" dirty="0">
              <a:solidFill>
                <a:srgbClr val="363840"/>
              </a:solidFill>
            </a:endParaRPr>
          </a:p>
        </p:txBody>
      </p:sp>
      <p:sp>
        <p:nvSpPr>
          <p:cNvPr id="2" name="Subtitle 1">
            <a:extLst>
              <a:ext uri="{FF2B5EF4-FFF2-40B4-BE49-F238E27FC236}">
                <a16:creationId xmlns:a16="http://schemas.microsoft.com/office/drawing/2014/main" id="{580C0F6B-DAB4-EBCD-46CE-920B8239A785}"/>
              </a:ext>
            </a:extLst>
          </p:cNvPr>
          <p:cNvSpPr>
            <a:spLocks noGrp="1"/>
          </p:cNvSpPr>
          <p:nvPr>
            <p:ph type="subTitle" idx="1"/>
          </p:nvPr>
        </p:nvSpPr>
        <p:spPr>
          <a:xfrm>
            <a:off x="629908" y="4420283"/>
            <a:ext cx="8654608" cy="1655762"/>
          </a:xfrm>
        </p:spPr>
        <p:txBody>
          <a:bodyPr>
            <a:normAutofit/>
          </a:bodyPr>
          <a:lstStyle/>
          <a:p>
            <a:r>
              <a:rPr lang="en-US" sz="3000" dirty="0">
                <a:solidFill>
                  <a:srgbClr val="363840"/>
                </a:solidFill>
              </a:rPr>
              <a:t>Hamilton Baiden, CEO,  Youturn Health</a:t>
            </a:r>
          </a:p>
          <a:p>
            <a:r>
              <a:rPr lang="en-US" sz="3000" dirty="0"/>
              <a:t>June 13, 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Up 4">
            <a:extLst>
              <a:ext uri="{FF2B5EF4-FFF2-40B4-BE49-F238E27FC236}">
                <a16:creationId xmlns:a16="http://schemas.microsoft.com/office/drawing/2014/main" id="{B2013195-B308-4882-8D5A-B15B95269E78}"/>
              </a:ext>
            </a:extLst>
          </p:cNvPr>
          <p:cNvSpPr/>
          <p:nvPr/>
        </p:nvSpPr>
        <p:spPr>
          <a:xfrm>
            <a:off x="1072016" y="3775843"/>
            <a:ext cx="898536" cy="2658026"/>
          </a:xfrm>
          <a:prstGeom prst="up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dirty="0"/>
              <a:t>B</a:t>
            </a:r>
          </a:p>
          <a:p>
            <a:pPr algn="ctr"/>
            <a:r>
              <a:rPr lang="en-US" sz="1799" dirty="0"/>
              <a:t>A</a:t>
            </a:r>
          </a:p>
          <a:p>
            <a:pPr algn="ctr"/>
            <a:r>
              <a:rPr lang="en-US" sz="1799" dirty="0"/>
              <a:t>S</a:t>
            </a:r>
          </a:p>
          <a:p>
            <a:pPr algn="ctr"/>
            <a:r>
              <a:rPr lang="en-US" sz="1799" dirty="0"/>
              <a:t>E</a:t>
            </a:r>
          </a:p>
          <a:p>
            <a:pPr algn="ctr"/>
            <a:endParaRPr lang="en-US" sz="1799" dirty="0"/>
          </a:p>
          <a:p>
            <a:pPr algn="ctr"/>
            <a:endParaRPr lang="en-US" sz="1799" dirty="0"/>
          </a:p>
          <a:p>
            <a:pPr algn="ctr"/>
            <a:r>
              <a:rPr lang="en-US" sz="1799" b="1" u="sng" dirty="0"/>
              <a:t>8</a:t>
            </a:r>
          </a:p>
        </p:txBody>
      </p:sp>
      <p:cxnSp>
        <p:nvCxnSpPr>
          <p:cNvPr id="7" name="Straight Connector 6">
            <a:extLst>
              <a:ext uri="{FF2B5EF4-FFF2-40B4-BE49-F238E27FC236}">
                <a16:creationId xmlns:a16="http://schemas.microsoft.com/office/drawing/2014/main" id="{AD1F34A9-D570-499C-8AD7-2B01CD21FA23}"/>
              </a:ext>
            </a:extLst>
          </p:cNvPr>
          <p:cNvCxnSpPr>
            <a:cxnSpLocks/>
          </p:cNvCxnSpPr>
          <p:nvPr/>
        </p:nvCxnSpPr>
        <p:spPr>
          <a:xfrm>
            <a:off x="978256" y="3447683"/>
            <a:ext cx="10235488"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4DD171D-A3DE-4A45-A60A-643B93C6C900}"/>
              </a:ext>
            </a:extLst>
          </p:cNvPr>
          <p:cNvSpPr txBox="1"/>
          <p:nvPr/>
        </p:nvSpPr>
        <p:spPr>
          <a:xfrm>
            <a:off x="9317055" y="3006263"/>
            <a:ext cx="2445578" cy="369236"/>
          </a:xfrm>
          <a:prstGeom prst="rect">
            <a:avLst/>
          </a:prstGeom>
          <a:noFill/>
        </p:spPr>
        <p:txBody>
          <a:bodyPr wrap="square" rtlCol="0">
            <a:spAutoFit/>
          </a:bodyPr>
          <a:lstStyle/>
          <a:p>
            <a:r>
              <a:rPr lang="en-US" sz="1799" dirty="0"/>
              <a:t>“Normal Baseline”=10</a:t>
            </a:r>
          </a:p>
        </p:txBody>
      </p:sp>
      <p:sp>
        <p:nvSpPr>
          <p:cNvPr id="11" name="Arrow: Up 10">
            <a:extLst>
              <a:ext uri="{FF2B5EF4-FFF2-40B4-BE49-F238E27FC236}">
                <a16:creationId xmlns:a16="http://schemas.microsoft.com/office/drawing/2014/main" id="{7617682F-44E2-4101-A5D2-BB4991407558}"/>
              </a:ext>
            </a:extLst>
          </p:cNvPr>
          <p:cNvSpPr/>
          <p:nvPr/>
        </p:nvSpPr>
        <p:spPr>
          <a:xfrm>
            <a:off x="3720742" y="4299338"/>
            <a:ext cx="765708" cy="2134530"/>
          </a:xfrm>
          <a:prstGeom prst="up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dirty="0"/>
              <a:t>B</a:t>
            </a:r>
          </a:p>
          <a:p>
            <a:pPr algn="ctr"/>
            <a:r>
              <a:rPr lang="en-US" sz="1799" dirty="0"/>
              <a:t>A</a:t>
            </a:r>
          </a:p>
          <a:p>
            <a:pPr algn="ctr"/>
            <a:r>
              <a:rPr lang="en-US" sz="1799" dirty="0"/>
              <a:t>S</a:t>
            </a:r>
          </a:p>
          <a:p>
            <a:pPr algn="ctr"/>
            <a:r>
              <a:rPr lang="en-US" sz="1799" dirty="0"/>
              <a:t>E</a:t>
            </a:r>
          </a:p>
          <a:p>
            <a:pPr algn="ctr"/>
            <a:endParaRPr lang="en-US" sz="1799" dirty="0"/>
          </a:p>
          <a:p>
            <a:pPr algn="ctr"/>
            <a:r>
              <a:rPr lang="en-US" sz="1799" b="1" u="sng" dirty="0"/>
              <a:t>6</a:t>
            </a:r>
          </a:p>
        </p:txBody>
      </p:sp>
      <p:sp>
        <p:nvSpPr>
          <p:cNvPr id="12" name="Arrow: Up 11">
            <a:extLst>
              <a:ext uri="{FF2B5EF4-FFF2-40B4-BE49-F238E27FC236}">
                <a16:creationId xmlns:a16="http://schemas.microsoft.com/office/drawing/2014/main" id="{C2BB9234-B217-4151-AB62-2806AA3F32C3}"/>
              </a:ext>
            </a:extLst>
          </p:cNvPr>
          <p:cNvSpPr/>
          <p:nvPr/>
        </p:nvSpPr>
        <p:spPr>
          <a:xfrm>
            <a:off x="4810703" y="2135041"/>
            <a:ext cx="898536" cy="4298826"/>
          </a:xfrm>
          <a:prstGeom prst="up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a:p>
            <a:pPr algn="ctr"/>
            <a:r>
              <a:rPr lang="en-US" sz="1799" b="1" u="sng" dirty="0"/>
              <a:t>12</a:t>
            </a:r>
          </a:p>
          <a:p>
            <a:pPr algn="ctr"/>
            <a:endParaRPr lang="en-US" sz="1799" dirty="0"/>
          </a:p>
          <a:p>
            <a:pPr algn="ctr"/>
            <a:endParaRPr lang="en-US" sz="1799" dirty="0"/>
          </a:p>
          <a:p>
            <a:pPr algn="ctr"/>
            <a:endParaRPr lang="en-US" sz="1799" dirty="0"/>
          </a:p>
          <a:p>
            <a:pPr algn="ctr"/>
            <a:r>
              <a:rPr lang="en-US" sz="1799" dirty="0"/>
              <a:t>S</a:t>
            </a:r>
          </a:p>
          <a:p>
            <a:pPr algn="ctr"/>
            <a:r>
              <a:rPr lang="en-US" sz="1799" dirty="0"/>
              <a:t>U</a:t>
            </a:r>
          </a:p>
          <a:p>
            <a:pPr algn="ctr"/>
            <a:r>
              <a:rPr lang="en-US" sz="1799" dirty="0"/>
              <a:t>B</a:t>
            </a:r>
          </a:p>
          <a:p>
            <a:pPr algn="ctr"/>
            <a:r>
              <a:rPr lang="en-US" sz="1799" dirty="0"/>
              <a:t>S</a:t>
            </a:r>
          </a:p>
          <a:p>
            <a:pPr algn="ctr"/>
            <a:r>
              <a:rPr lang="en-US" sz="1799" dirty="0"/>
              <a:t>T</a:t>
            </a:r>
          </a:p>
          <a:p>
            <a:pPr algn="ctr"/>
            <a:r>
              <a:rPr lang="en-US" sz="1799" dirty="0"/>
              <a:t>A</a:t>
            </a:r>
          </a:p>
          <a:p>
            <a:pPr algn="ctr"/>
            <a:r>
              <a:rPr lang="en-US" sz="1799" dirty="0"/>
              <a:t>N</a:t>
            </a:r>
          </a:p>
          <a:p>
            <a:pPr algn="ctr"/>
            <a:r>
              <a:rPr lang="en-US" sz="1799" dirty="0"/>
              <a:t>C</a:t>
            </a:r>
          </a:p>
          <a:p>
            <a:pPr algn="ctr"/>
            <a:r>
              <a:rPr lang="en-US" sz="1799" dirty="0"/>
              <a:t>E</a:t>
            </a:r>
          </a:p>
        </p:txBody>
      </p:sp>
      <p:sp>
        <p:nvSpPr>
          <p:cNvPr id="13" name="Arrow: Up 12">
            <a:extLst>
              <a:ext uri="{FF2B5EF4-FFF2-40B4-BE49-F238E27FC236}">
                <a16:creationId xmlns:a16="http://schemas.microsoft.com/office/drawing/2014/main" id="{3D52DB64-0100-4B6A-B220-BD2B8FAFA09A}"/>
              </a:ext>
            </a:extLst>
          </p:cNvPr>
          <p:cNvSpPr/>
          <p:nvPr/>
        </p:nvSpPr>
        <p:spPr>
          <a:xfrm>
            <a:off x="5935824" y="4752515"/>
            <a:ext cx="765708" cy="1681353"/>
          </a:xfrm>
          <a:prstGeom prst="up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dirty="0"/>
              <a:t>B</a:t>
            </a:r>
          </a:p>
          <a:p>
            <a:pPr algn="ctr"/>
            <a:r>
              <a:rPr lang="en-US" sz="1799" dirty="0"/>
              <a:t>A</a:t>
            </a:r>
          </a:p>
          <a:p>
            <a:pPr algn="ctr"/>
            <a:r>
              <a:rPr lang="en-US" sz="1799" dirty="0"/>
              <a:t>S</a:t>
            </a:r>
          </a:p>
          <a:p>
            <a:pPr algn="ctr"/>
            <a:r>
              <a:rPr lang="en-US" sz="1799" dirty="0"/>
              <a:t>E</a:t>
            </a:r>
          </a:p>
          <a:p>
            <a:pPr algn="ctr"/>
            <a:r>
              <a:rPr lang="en-US" sz="1799" b="1" u="sng" dirty="0"/>
              <a:t>4</a:t>
            </a:r>
          </a:p>
        </p:txBody>
      </p:sp>
      <p:sp>
        <p:nvSpPr>
          <p:cNvPr id="14" name="Arrow: Up 13">
            <a:extLst>
              <a:ext uri="{FF2B5EF4-FFF2-40B4-BE49-F238E27FC236}">
                <a16:creationId xmlns:a16="http://schemas.microsoft.com/office/drawing/2014/main" id="{A04EB160-2F95-4416-825F-6EFC270D1AC5}"/>
              </a:ext>
            </a:extLst>
          </p:cNvPr>
          <p:cNvSpPr/>
          <p:nvPr/>
        </p:nvSpPr>
        <p:spPr>
          <a:xfrm>
            <a:off x="6807017" y="3775845"/>
            <a:ext cx="898536" cy="2658023"/>
          </a:xfrm>
          <a:prstGeom prst="up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b="1" u="sng" dirty="0"/>
              <a:t>8</a:t>
            </a:r>
          </a:p>
          <a:p>
            <a:pPr algn="ctr"/>
            <a:endParaRPr lang="en-US" sz="1400" dirty="0"/>
          </a:p>
          <a:p>
            <a:pPr algn="ctr"/>
            <a:r>
              <a:rPr lang="en-US" sz="1400" dirty="0"/>
              <a:t>S</a:t>
            </a:r>
          </a:p>
          <a:p>
            <a:pPr algn="ctr"/>
            <a:r>
              <a:rPr lang="en-US" sz="1400" dirty="0"/>
              <a:t>U</a:t>
            </a:r>
          </a:p>
          <a:p>
            <a:pPr algn="ctr"/>
            <a:r>
              <a:rPr lang="en-US" sz="1400" dirty="0"/>
              <a:t>B</a:t>
            </a:r>
          </a:p>
          <a:p>
            <a:pPr algn="ctr"/>
            <a:r>
              <a:rPr lang="en-US" sz="1400" dirty="0"/>
              <a:t>S</a:t>
            </a:r>
          </a:p>
          <a:p>
            <a:pPr algn="ctr"/>
            <a:r>
              <a:rPr lang="en-US" sz="1400" dirty="0"/>
              <a:t>T</a:t>
            </a:r>
          </a:p>
          <a:p>
            <a:pPr algn="ctr"/>
            <a:r>
              <a:rPr lang="en-US" sz="1400" dirty="0"/>
              <a:t>A</a:t>
            </a:r>
          </a:p>
          <a:p>
            <a:pPr algn="ctr"/>
            <a:r>
              <a:rPr lang="en-US" sz="1400" dirty="0"/>
              <a:t>N</a:t>
            </a:r>
          </a:p>
          <a:p>
            <a:pPr algn="ctr"/>
            <a:r>
              <a:rPr lang="en-US" sz="1400" dirty="0"/>
              <a:t>C</a:t>
            </a:r>
          </a:p>
          <a:p>
            <a:pPr algn="ctr"/>
            <a:r>
              <a:rPr lang="en-US" sz="1600" dirty="0"/>
              <a:t>E</a:t>
            </a:r>
          </a:p>
        </p:txBody>
      </p:sp>
      <p:sp>
        <p:nvSpPr>
          <p:cNvPr id="15" name="Arrow: Up 14">
            <a:extLst>
              <a:ext uri="{FF2B5EF4-FFF2-40B4-BE49-F238E27FC236}">
                <a16:creationId xmlns:a16="http://schemas.microsoft.com/office/drawing/2014/main" id="{77A029BC-AE9D-4D7E-B5D7-5AF9A38E3119}"/>
              </a:ext>
            </a:extLst>
          </p:cNvPr>
          <p:cNvSpPr/>
          <p:nvPr/>
        </p:nvSpPr>
        <p:spPr>
          <a:xfrm>
            <a:off x="7885255" y="5330705"/>
            <a:ext cx="765708" cy="1103163"/>
          </a:xfrm>
          <a:prstGeom prst="up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B</a:t>
            </a:r>
          </a:p>
          <a:p>
            <a:pPr algn="ctr"/>
            <a:r>
              <a:rPr lang="en-US" sz="1200" dirty="0"/>
              <a:t>A</a:t>
            </a:r>
          </a:p>
          <a:p>
            <a:pPr algn="ctr"/>
            <a:r>
              <a:rPr lang="en-US" sz="1200" dirty="0"/>
              <a:t>S</a:t>
            </a:r>
          </a:p>
          <a:p>
            <a:pPr algn="ctr"/>
            <a:r>
              <a:rPr lang="en-US" sz="1200" dirty="0"/>
              <a:t>E</a:t>
            </a:r>
          </a:p>
          <a:p>
            <a:pPr algn="ctr"/>
            <a:r>
              <a:rPr lang="en-US" sz="1200" b="1" u="sng" dirty="0"/>
              <a:t>2</a:t>
            </a:r>
            <a:r>
              <a:rPr lang="en-US" sz="1200" dirty="0"/>
              <a:t> </a:t>
            </a:r>
          </a:p>
        </p:txBody>
      </p:sp>
      <p:sp>
        <p:nvSpPr>
          <p:cNvPr id="16" name="Arrow: Up 15">
            <a:extLst>
              <a:ext uri="{FF2B5EF4-FFF2-40B4-BE49-F238E27FC236}">
                <a16:creationId xmlns:a16="http://schemas.microsoft.com/office/drawing/2014/main" id="{A2F321E6-F414-43E3-B108-AC42512EBDDE}"/>
              </a:ext>
            </a:extLst>
          </p:cNvPr>
          <p:cNvSpPr/>
          <p:nvPr/>
        </p:nvSpPr>
        <p:spPr>
          <a:xfrm>
            <a:off x="2462792" y="1072436"/>
            <a:ext cx="898536" cy="5361433"/>
          </a:xfrm>
          <a:prstGeom prst="up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a:p>
            <a:pPr algn="ctr"/>
            <a:r>
              <a:rPr lang="en-US" sz="1799" b="1" u="sng" dirty="0"/>
              <a:t>16</a:t>
            </a:r>
          </a:p>
          <a:p>
            <a:pPr algn="ctr"/>
            <a:endParaRPr lang="en-US" sz="1799" dirty="0"/>
          </a:p>
          <a:p>
            <a:pPr algn="ctr"/>
            <a:endParaRPr lang="en-US" sz="1799" dirty="0"/>
          </a:p>
          <a:p>
            <a:pPr algn="ctr"/>
            <a:endParaRPr lang="en-US" sz="1799" dirty="0"/>
          </a:p>
          <a:p>
            <a:pPr algn="ctr"/>
            <a:endParaRPr lang="en-US" sz="1799" dirty="0"/>
          </a:p>
          <a:p>
            <a:pPr algn="ctr"/>
            <a:endParaRPr lang="en-US" sz="1799" dirty="0"/>
          </a:p>
          <a:p>
            <a:pPr algn="ctr"/>
            <a:r>
              <a:rPr lang="en-US" sz="1799" dirty="0"/>
              <a:t>S</a:t>
            </a:r>
          </a:p>
          <a:p>
            <a:pPr algn="ctr"/>
            <a:r>
              <a:rPr lang="en-US" sz="1799" dirty="0"/>
              <a:t>U</a:t>
            </a:r>
          </a:p>
          <a:p>
            <a:pPr algn="ctr"/>
            <a:r>
              <a:rPr lang="en-US" sz="1799" dirty="0"/>
              <a:t>B</a:t>
            </a:r>
          </a:p>
          <a:p>
            <a:pPr algn="ctr"/>
            <a:r>
              <a:rPr lang="en-US" sz="1799" dirty="0"/>
              <a:t>S</a:t>
            </a:r>
          </a:p>
          <a:p>
            <a:pPr algn="ctr"/>
            <a:r>
              <a:rPr lang="en-US" sz="1799" dirty="0"/>
              <a:t>T</a:t>
            </a:r>
          </a:p>
          <a:p>
            <a:pPr algn="ctr"/>
            <a:r>
              <a:rPr lang="en-US" sz="1799" dirty="0"/>
              <a:t>A</a:t>
            </a:r>
          </a:p>
          <a:p>
            <a:pPr algn="ctr"/>
            <a:r>
              <a:rPr lang="en-US" sz="1799" dirty="0"/>
              <a:t>N</a:t>
            </a:r>
          </a:p>
          <a:p>
            <a:pPr algn="ctr"/>
            <a:r>
              <a:rPr lang="en-US" sz="1799" dirty="0"/>
              <a:t>C</a:t>
            </a:r>
          </a:p>
          <a:p>
            <a:pPr algn="ctr"/>
            <a:r>
              <a:rPr lang="en-US" sz="1799" dirty="0"/>
              <a:t>E</a:t>
            </a:r>
          </a:p>
        </p:txBody>
      </p:sp>
      <p:sp>
        <p:nvSpPr>
          <p:cNvPr id="17" name="Arrow: Up 16">
            <a:extLst>
              <a:ext uri="{FF2B5EF4-FFF2-40B4-BE49-F238E27FC236}">
                <a16:creationId xmlns:a16="http://schemas.microsoft.com/office/drawing/2014/main" id="{CC9BDF19-0817-458F-99B7-498CF834B4BB}"/>
              </a:ext>
            </a:extLst>
          </p:cNvPr>
          <p:cNvSpPr/>
          <p:nvPr/>
        </p:nvSpPr>
        <p:spPr>
          <a:xfrm>
            <a:off x="8803331" y="4471230"/>
            <a:ext cx="898536" cy="1962636"/>
          </a:xfrm>
          <a:prstGeom prst="up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dirty="0"/>
              <a:t>6</a:t>
            </a:r>
          </a:p>
          <a:p>
            <a:pPr algn="ctr"/>
            <a:r>
              <a:rPr lang="en-US" sz="1100" dirty="0"/>
              <a:t>S</a:t>
            </a:r>
          </a:p>
          <a:p>
            <a:pPr algn="ctr"/>
            <a:r>
              <a:rPr lang="en-US" sz="1100" dirty="0"/>
              <a:t>U</a:t>
            </a:r>
          </a:p>
          <a:p>
            <a:pPr algn="ctr"/>
            <a:r>
              <a:rPr lang="en-US" sz="1100" dirty="0"/>
              <a:t>B</a:t>
            </a:r>
          </a:p>
          <a:p>
            <a:pPr algn="ctr"/>
            <a:r>
              <a:rPr lang="en-US" sz="1100" dirty="0"/>
              <a:t>S</a:t>
            </a:r>
          </a:p>
          <a:p>
            <a:pPr algn="ctr"/>
            <a:r>
              <a:rPr lang="en-US" sz="1100" dirty="0"/>
              <a:t>T</a:t>
            </a:r>
          </a:p>
          <a:p>
            <a:pPr algn="ctr"/>
            <a:r>
              <a:rPr lang="en-US" sz="1100" dirty="0"/>
              <a:t>A</a:t>
            </a:r>
          </a:p>
          <a:p>
            <a:pPr algn="ctr"/>
            <a:r>
              <a:rPr lang="en-US" sz="1100" dirty="0"/>
              <a:t>N</a:t>
            </a:r>
          </a:p>
          <a:p>
            <a:pPr algn="ctr"/>
            <a:r>
              <a:rPr lang="en-US" sz="1100" dirty="0"/>
              <a:t>C</a:t>
            </a:r>
          </a:p>
          <a:p>
            <a:pPr algn="ctr"/>
            <a:r>
              <a:rPr lang="en-US" sz="1100" dirty="0"/>
              <a:t>E </a:t>
            </a:r>
          </a:p>
        </p:txBody>
      </p:sp>
      <p:sp>
        <p:nvSpPr>
          <p:cNvPr id="18" name="Arrow: Up 17">
            <a:extLst>
              <a:ext uri="{FF2B5EF4-FFF2-40B4-BE49-F238E27FC236}">
                <a16:creationId xmlns:a16="http://schemas.microsoft.com/office/drawing/2014/main" id="{A7494DE3-8FCB-45F6-ADA6-C81BE145AD0C}"/>
              </a:ext>
            </a:extLst>
          </p:cNvPr>
          <p:cNvSpPr/>
          <p:nvPr/>
        </p:nvSpPr>
        <p:spPr>
          <a:xfrm>
            <a:off x="9729208" y="6072974"/>
            <a:ext cx="765708" cy="360893"/>
          </a:xfrm>
          <a:prstGeom prst="up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u="sng" dirty="0"/>
              <a:t>1</a:t>
            </a:r>
          </a:p>
        </p:txBody>
      </p:sp>
      <p:sp>
        <p:nvSpPr>
          <p:cNvPr id="19" name="Arrow: Up 18">
            <a:extLst>
              <a:ext uri="{FF2B5EF4-FFF2-40B4-BE49-F238E27FC236}">
                <a16:creationId xmlns:a16="http://schemas.microsoft.com/office/drawing/2014/main" id="{145C2ECC-98A1-40BB-82C1-3221F456A5ED}"/>
              </a:ext>
            </a:extLst>
          </p:cNvPr>
          <p:cNvSpPr/>
          <p:nvPr/>
        </p:nvSpPr>
        <p:spPr>
          <a:xfrm>
            <a:off x="10494915" y="5330705"/>
            <a:ext cx="898536" cy="1103162"/>
          </a:xfrm>
          <a:prstGeom prst="up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dirty="0"/>
              <a:t>2</a:t>
            </a:r>
            <a:r>
              <a:rPr lang="en-US" sz="1100" dirty="0"/>
              <a:t> </a:t>
            </a:r>
          </a:p>
        </p:txBody>
      </p:sp>
      <p:cxnSp>
        <p:nvCxnSpPr>
          <p:cNvPr id="3" name="Straight Arrow Connector 2">
            <a:extLst>
              <a:ext uri="{FF2B5EF4-FFF2-40B4-BE49-F238E27FC236}">
                <a16:creationId xmlns:a16="http://schemas.microsoft.com/office/drawing/2014/main" id="{32A8745E-21CD-471A-89DF-2682D5E73854}"/>
              </a:ext>
            </a:extLst>
          </p:cNvPr>
          <p:cNvCxnSpPr>
            <a:cxnSpLocks/>
          </p:cNvCxnSpPr>
          <p:nvPr/>
        </p:nvCxnSpPr>
        <p:spPr>
          <a:xfrm>
            <a:off x="6418385" y="2135041"/>
            <a:ext cx="0" cy="2480916"/>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18E972B2-F74F-EA93-20D6-D9722A1B741A}"/>
              </a:ext>
            </a:extLst>
          </p:cNvPr>
          <p:cNvSpPr>
            <a:spLocks noGrp="1"/>
          </p:cNvSpPr>
          <p:nvPr>
            <p:ph type="sldNum" sz="quarter" idx="12"/>
          </p:nvPr>
        </p:nvSpPr>
        <p:spPr>
          <a:xfrm>
            <a:off x="11277600" y="6422421"/>
            <a:ext cx="856897"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F5BE2AE4-BF0D-483D-B04D-86488E56D6CA}" type="slidenum">
              <a:rPr lang="en-US" altLang="en-US" sz="1200">
                <a:latin typeface="Arial" panose="020B0604020202020204" pitchFamily="34" charset="0"/>
              </a:rPr>
              <a:pPr/>
              <a:t>10</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804344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additive="base">
                                        <p:cTn id="61" dur="500" fill="hold"/>
                                        <p:tgtEl>
                                          <p:spTgt spid="18"/>
                                        </p:tgtEl>
                                        <p:attrNameLst>
                                          <p:attrName>ppt_x</p:attrName>
                                        </p:attrNameLst>
                                      </p:cBhvr>
                                      <p:tavLst>
                                        <p:tav tm="0">
                                          <p:val>
                                            <p:strVal val="#ppt_x"/>
                                          </p:val>
                                        </p:tav>
                                        <p:tav tm="100000">
                                          <p:val>
                                            <p:strVal val="#ppt_x"/>
                                          </p:val>
                                        </p:tav>
                                      </p:tavLst>
                                    </p:anim>
                                    <p:anim calcmode="lin" valueType="num">
                                      <p:cBhvr additive="base">
                                        <p:cTn id="6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additive="base">
                                        <p:cTn id="67" dur="500" fill="hold"/>
                                        <p:tgtEl>
                                          <p:spTgt spid="19"/>
                                        </p:tgtEl>
                                        <p:attrNameLst>
                                          <p:attrName>ppt_x</p:attrName>
                                        </p:attrNameLst>
                                      </p:cBhvr>
                                      <p:tavLst>
                                        <p:tav tm="0">
                                          <p:val>
                                            <p:strVal val="#ppt_x"/>
                                          </p:val>
                                        </p:tav>
                                        <p:tav tm="100000">
                                          <p:val>
                                            <p:strVal val="#ppt_x"/>
                                          </p:val>
                                        </p:tav>
                                      </p:tavLst>
                                    </p:anim>
                                    <p:anim calcmode="lin" valueType="num">
                                      <p:cBhvr additive="base">
                                        <p:cTn id="6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25331"/>
          <a:stretch/>
        </p:blipFill>
        <p:spPr>
          <a:xfrm>
            <a:off x="443123" y="1038709"/>
            <a:ext cx="11305757" cy="4276706"/>
          </a:xfrm>
        </p:spPr>
      </p:pic>
      <p:sp>
        <p:nvSpPr>
          <p:cNvPr id="2" name="Slide Number Placeholder 5">
            <a:extLst>
              <a:ext uri="{FF2B5EF4-FFF2-40B4-BE49-F238E27FC236}">
                <a16:creationId xmlns:a16="http://schemas.microsoft.com/office/drawing/2014/main" id="{66B0EF02-2540-E6B0-5E49-FF232B2BEF1C}"/>
              </a:ext>
            </a:extLst>
          </p:cNvPr>
          <p:cNvSpPr>
            <a:spLocks noGrp="1"/>
          </p:cNvSpPr>
          <p:nvPr>
            <p:ph type="sldNum" sz="quarter" idx="12"/>
          </p:nvPr>
        </p:nvSpPr>
        <p:spPr>
          <a:xfrm>
            <a:off x="11277600" y="6422421"/>
            <a:ext cx="856897"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F5BE2AE4-BF0D-483D-B04D-86488E56D6CA}" type="slidenum">
              <a:rPr lang="en-US" altLang="en-US" sz="1200">
                <a:latin typeface="Arial" panose="020B0604020202020204" pitchFamily="34" charset="0"/>
              </a:rPr>
              <a:pPr/>
              <a:t>11</a:t>
            </a:fld>
            <a:endParaRPr lang="en-US" altLang="en-US" sz="1200" dirty="0">
              <a:latin typeface="Arial" panose="020B0604020202020204" pitchFamily="34" charset="0"/>
            </a:endParaRPr>
          </a:p>
        </p:txBody>
      </p:sp>
      <p:sp>
        <p:nvSpPr>
          <p:cNvPr id="3" name="TextBox 2"/>
          <p:cNvSpPr txBox="1"/>
          <p:nvPr/>
        </p:nvSpPr>
        <p:spPr>
          <a:xfrm>
            <a:off x="520354" y="5405168"/>
            <a:ext cx="5018086" cy="1199816"/>
          </a:xfrm>
          <a:prstGeom prst="rect">
            <a:avLst/>
          </a:prstGeom>
          <a:noFill/>
        </p:spPr>
        <p:txBody>
          <a:bodyPr wrap="square" rtlCol="0">
            <a:spAutoFit/>
          </a:bodyPr>
          <a:lstStyle/>
          <a:p>
            <a:r>
              <a:rPr lang="en-US" sz="1799" dirty="0"/>
              <a:t>Chronic Substance Use—Substance Use Disorder Severe. Happens over time dependent on substance, hereditary issues, age of first use.</a:t>
            </a:r>
          </a:p>
          <a:p>
            <a:r>
              <a:rPr lang="en-US" sz="1799" dirty="0"/>
              <a:t>  </a:t>
            </a:r>
          </a:p>
        </p:txBody>
      </p:sp>
      <p:sp>
        <p:nvSpPr>
          <p:cNvPr id="5" name="TextBox 4"/>
          <p:cNvSpPr txBox="1"/>
          <p:nvPr/>
        </p:nvSpPr>
        <p:spPr>
          <a:xfrm>
            <a:off x="6861705" y="5439975"/>
            <a:ext cx="4413534" cy="369204"/>
          </a:xfrm>
          <a:prstGeom prst="rect">
            <a:avLst/>
          </a:prstGeom>
          <a:noFill/>
        </p:spPr>
        <p:txBody>
          <a:bodyPr wrap="square" rtlCol="0">
            <a:spAutoFit/>
          </a:bodyPr>
          <a:lstStyle/>
          <a:p>
            <a:r>
              <a:rPr lang="en-US" sz="1799" dirty="0"/>
              <a:t>No chronic use of substances.  Healthy brain. </a:t>
            </a:r>
          </a:p>
        </p:txBody>
      </p:sp>
      <p:sp>
        <p:nvSpPr>
          <p:cNvPr id="8" name="TextBox 7">
            <a:extLst>
              <a:ext uri="{FF2B5EF4-FFF2-40B4-BE49-F238E27FC236}">
                <a16:creationId xmlns:a16="http://schemas.microsoft.com/office/drawing/2014/main" id="{EC98B62C-6019-18EA-8C31-8E655361BEBE}"/>
              </a:ext>
            </a:extLst>
          </p:cNvPr>
          <p:cNvSpPr txBox="1"/>
          <p:nvPr/>
        </p:nvSpPr>
        <p:spPr>
          <a:xfrm>
            <a:off x="2924430" y="253016"/>
            <a:ext cx="6343137" cy="523220"/>
          </a:xfrm>
          <a:prstGeom prst="rect">
            <a:avLst/>
          </a:prstGeom>
          <a:noFill/>
        </p:spPr>
        <p:txBody>
          <a:bodyPr wrap="square" rtlCol="0">
            <a:spAutoFit/>
          </a:bodyPr>
          <a:lstStyle/>
          <a:p>
            <a:pPr algn="ctr"/>
            <a:r>
              <a:rPr lang="en-US" sz="2800" b="1" dirty="0">
                <a:solidFill>
                  <a:schemeClr val="accent1"/>
                </a:solidFill>
                <a:latin typeface="+mj-lt"/>
              </a:rPr>
              <a:t>A Brain Disease</a:t>
            </a:r>
          </a:p>
        </p:txBody>
      </p:sp>
    </p:spTree>
    <p:extLst>
      <p:ext uri="{BB962C8B-B14F-4D97-AF65-F5344CB8AC3E}">
        <p14:creationId xmlns:p14="http://schemas.microsoft.com/office/powerpoint/2010/main" val="960242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idx="1"/>
          </p:nvPr>
        </p:nvSpPr>
        <p:spPr>
          <a:xfrm>
            <a:off x="561591" y="1037117"/>
            <a:ext cx="5320883" cy="847918"/>
          </a:xfrm>
        </p:spPr>
        <p:txBody>
          <a:bodyPr>
            <a:normAutofit/>
          </a:bodyPr>
          <a:lstStyle/>
          <a:p>
            <a:r>
              <a:rPr lang="en-US" dirty="0"/>
              <a:t>Heavy use, partying, “had a bad night”   </a:t>
            </a:r>
          </a:p>
        </p:txBody>
      </p:sp>
      <p:graphicFrame>
        <p:nvGraphicFramePr>
          <p:cNvPr id="14" name="Content Placeholder 13"/>
          <p:cNvGraphicFramePr>
            <a:graphicFrameLocks noGrp="1"/>
          </p:cNvGraphicFramePr>
          <p:nvPr>
            <p:ph sz="half" idx="2"/>
            <p:extLst>
              <p:ext uri="{D42A27DB-BD31-4B8C-83A1-F6EECF244321}">
                <p14:modId xmlns:p14="http://schemas.microsoft.com/office/powerpoint/2010/main" val="2553744415"/>
              </p:ext>
            </p:extLst>
          </p:nvPr>
        </p:nvGraphicFramePr>
        <p:xfrm>
          <a:off x="479984" y="2030672"/>
          <a:ext cx="5260587" cy="4259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Text Placeholder 11"/>
          <p:cNvSpPr>
            <a:spLocks noGrp="1"/>
          </p:cNvSpPr>
          <p:nvPr>
            <p:ph type="body" sz="quarter" idx="3"/>
          </p:nvPr>
        </p:nvSpPr>
        <p:spPr>
          <a:xfrm>
            <a:off x="6451430" y="916792"/>
            <a:ext cx="4880533" cy="679817"/>
          </a:xfrm>
        </p:spPr>
        <p:txBody>
          <a:bodyPr>
            <a:normAutofit/>
          </a:bodyPr>
          <a:lstStyle/>
          <a:p>
            <a:r>
              <a:rPr lang="en-US" dirty="0"/>
              <a:t>Crossing line into addiction</a:t>
            </a:r>
          </a:p>
        </p:txBody>
      </p:sp>
      <p:sp>
        <p:nvSpPr>
          <p:cNvPr id="13" name="Content Placeholder 12"/>
          <p:cNvSpPr>
            <a:spLocks noGrp="1"/>
          </p:cNvSpPr>
          <p:nvPr>
            <p:ph sz="quarter" idx="4"/>
          </p:nvPr>
        </p:nvSpPr>
        <p:spPr>
          <a:xfrm>
            <a:off x="6451430" y="1596609"/>
            <a:ext cx="5779996" cy="5127953"/>
          </a:xfrm>
          <a:noFill/>
          <a:ln>
            <a:noFill/>
          </a:ln>
        </p:spPr>
        <p:style>
          <a:lnRef idx="2">
            <a:schemeClr val="dk1"/>
          </a:lnRef>
          <a:fillRef idx="1">
            <a:schemeClr val="lt1"/>
          </a:fillRef>
          <a:effectRef idx="0">
            <a:schemeClr val="dk1"/>
          </a:effectRef>
          <a:fontRef idx="minor">
            <a:schemeClr val="dk1"/>
          </a:fontRef>
        </p:style>
        <p:txBody>
          <a:bodyPr>
            <a:normAutofit/>
          </a:bodyPr>
          <a:lstStyle/>
          <a:p>
            <a:r>
              <a:rPr lang="en-US" sz="2399" dirty="0"/>
              <a:t>Tolerance</a:t>
            </a:r>
          </a:p>
          <a:p>
            <a:r>
              <a:rPr lang="en-US" sz="2399" dirty="0"/>
              <a:t>Withdrawal</a:t>
            </a:r>
          </a:p>
          <a:p>
            <a:r>
              <a:rPr lang="en-US" sz="2399" dirty="0"/>
              <a:t>Craving/preoccupation</a:t>
            </a:r>
          </a:p>
          <a:p>
            <a:r>
              <a:rPr lang="en-US" sz="2399" dirty="0"/>
              <a:t>Can’t control</a:t>
            </a:r>
          </a:p>
          <a:p>
            <a:r>
              <a:rPr lang="en-US" sz="2399" dirty="0"/>
              <a:t>Can’t cut back</a:t>
            </a:r>
          </a:p>
          <a:p>
            <a:r>
              <a:rPr lang="en-US" sz="2399" dirty="0"/>
              <a:t>Interpersonal issues</a:t>
            </a:r>
          </a:p>
          <a:p>
            <a:r>
              <a:rPr lang="en-US" sz="2399" dirty="0"/>
              <a:t>Avoid non-using activities</a:t>
            </a:r>
          </a:p>
          <a:p>
            <a:r>
              <a:rPr lang="en-US" sz="2399" dirty="0"/>
              <a:t>Great deal of time spent on using</a:t>
            </a:r>
          </a:p>
          <a:p>
            <a:r>
              <a:rPr lang="en-US" sz="2399" dirty="0"/>
              <a:t>Use despite physical/psychological dangers</a:t>
            </a:r>
          </a:p>
          <a:p>
            <a:r>
              <a:rPr lang="en-US" sz="2399" dirty="0"/>
              <a:t>Use in physically hazardous situations</a:t>
            </a:r>
          </a:p>
          <a:p>
            <a:r>
              <a:rPr lang="en-US" sz="2399" dirty="0"/>
              <a:t>Role failure due to use </a:t>
            </a:r>
          </a:p>
          <a:p>
            <a:endParaRPr lang="en-US" sz="2399" dirty="0"/>
          </a:p>
          <a:p>
            <a:endParaRPr lang="en-US" sz="2899" dirty="0"/>
          </a:p>
          <a:p>
            <a:endParaRPr lang="en-US" dirty="0"/>
          </a:p>
        </p:txBody>
      </p:sp>
      <p:sp>
        <p:nvSpPr>
          <p:cNvPr id="2" name="Slide Number Placeholder 5">
            <a:extLst>
              <a:ext uri="{FF2B5EF4-FFF2-40B4-BE49-F238E27FC236}">
                <a16:creationId xmlns:a16="http://schemas.microsoft.com/office/drawing/2014/main" id="{06CA42CC-FADE-593D-CB71-A5E516F046BF}"/>
              </a:ext>
            </a:extLst>
          </p:cNvPr>
          <p:cNvSpPr>
            <a:spLocks noGrp="1"/>
          </p:cNvSpPr>
          <p:nvPr>
            <p:ph type="sldNum" sz="quarter" idx="12"/>
          </p:nvPr>
        </p:nvSpPr>
        <p:spPr>
          <a:xfrm>
            <a:off x="11277600" y="6422421"/>
            <a:ext cx="856897"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F5BE2AE4-BF0D-483D-B04D-86488E56D6CA}" type="slidenum">
              <a:rPr lang="en-US" altLang="en-US" sz="1200">
                <a:latin typeface="Arial" panose="020B0604020202020204" pitchFamily="34" charset="0"/>
              </a:rPr>
              <a:pPr/>
              <a:t>12</a:t>
            </a:fld>
            <a:endParaRPr lang="en-US" altLang="en-US" sz="1200" dirty="0">
              <a:latin typeface="Arial" panose="020B0604020202020204" pitchFamily="34" charset="0"/>
            </a:endParaRPr>
          </a:p>
        </p:txBody>
      </p:sp>
      <p:sp>
        <p:nvSpPr>
          <p:cNvPr id="4" name="TextBox 3">
            <a:extLst>
              <a:ext uri="{FF2B5EF4-FFF2-40B4-BE49-F238E27FC236}">
                <a16:creationId xmlns:a16="http://schemas.microsoft.com/office/drawing/2014/main" id="{7A1854D2-6AF0-F6FC-4105-A96E23B7C52A}"/>
              </a:ext>
            </a:extLst>
          </p:cNvPr>
          <p:cNvSpPr txBox="1"/>
          <p:nvPr/>
        </p:nvSpPr>
        <p:spPr>
          <a:xfrm>
            <a:off x="1481483" y="59200"/>
            <a:ext cx="9381393" cy="830997"/>
          </a:xfrm>
          <a:prstGeom prst="rect">
            <a:avLst/>
          </a:prstGeom>
          <a:noFill/>
        </p:spPr>
        <p:txBody>
          <a:bodyPr wrap="square" rtlCol="0">
            <a:spAutoFit/>
          </a:bodyPr>
          <a:lstStyle/>
          <a:p>
            <a:pPr algn="ctr"/>
            <a:r>
              <a:rPr lang="en-US" sz="2400" b="1" dirty="0">
                <a:solidFill>
                  <a:schemeClr val="accent1"/>
                </a:solidFill>
                <a:latin typeface="+mj-lt"/>
              </a:rPr>
              <a:t>SUD DSM-5 Criteria</a:t>
            </a:r>
            <a:br>
              <a:rPr lang="en-US" sz="2400" b="1" dirty="0">
                <a:solidFill>
                  <a:schemeClr val="accent1"/>
                </a:solidFill>
                <a:latin typeface="+mj-lt"/>
              </a:rPr>
            </a:br>
            <a:r>
              <a:rPr lang="en-US" sz="2400" b="1" dirty="0">
                <a:solidFill>
                  <a:schemeClr val="accent1"/>
                </a:solidFill>
                <a:latin typeface="+mj-lt"/>
              </a:rPr>
              <a:t> Severe=6 or More | Moderate 4-5 | Mild 2-3 </a:t>
            </a:r>
          </a:p>
        </p:txBody>
      </p:sp>
    </p:spTree>
    <p:extLst>
      <p:ext uri="{BB962C8B-B14F-4D97-AF65-F5344CB8AC3E}">
        <p14:creationId xmlns:p14="http://schemas.microsoft.com/office/powerpoint/2010/main" val="2546079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46">
            <a:extLst>
              <a:ext uri="{FF2B5EF4-FFF2-40B4-BE49-F238E27FC236}">
                <a16:creationId xmlns:a16="http://schemas.microsoft.com/office/drawing/2014/main" id="{6C1DD702-3678-4462-837A-B8D6CF24E6C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03897" y="4407558"/>
            <a:ext cx="1797775" cy="1299097"/>
          </a:xfrm>
          <a:prstGeom prst="rect">
            <a:avLst/>
          </a:prstGeom>
        </p:spPr>
      </p:pic>
      <p:pic>
        <p:nvPicPr>
          <p:cNvPr id="5" name="Picture Placeholder 32" descr="Three teenagers taking a selfie on their mobile phone">
            <a:extLst>
              <a:ext uri="{FF2B5EF4-FFF2-40B4-BE49-F238E27FC236}">
                <a16:creationId xmlns:a16="http://schemas.microsoft.com/office/drawing/2014/main" id="{0C4D85E9-E945-4E1D-85D1-EE517537FA8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335747" y="4410634"/>
            <a:ext cx="1861536" cy="1356705"/>
          </a:xfrm>
          <a:prstGeom prst="rect">
            <a:avLst/>
          </a:prstGeom>
        </p:spPr>
      </p:pic>
      <p:sp>
        <p:nvSpPr>
          <p:cNvPr id="6" name="TextBox 5">
            <a:extLst>
              <a:ext uri="{FF2B5EF4-FFF2-40B4-BE49-F238E27FC236}">
                <a16:creationId xmlns:a16="http://schemas.microsoft.com/office/drawing/2014/main" id="{8D35E3A3-5E19-4752-929F-6D195B8998C3}"/>
              </a:ext>
            </a:extLst>
          </p:cNvPr>
          <p:cNvSpPr txBox="1"/>
          <p:nvPr/>
        </p:nvSpPr>
        <p:spPr>
          <a:xfrm>
            <a:off x="8023964" y="1603452"/>
            <a:ext cx="2249816" cy="502766"/>
          </a:xfrm>
          <a:prstGeom prst="rect">
            <a:avLst/>
          </a:prstGeom>
          <a:noFill/>
        </p:spPr>
        <p:txBody>
          <a:bodyPr wrap="square" rtlCol="0">
            <a:spAutoFit/>
          </a:bodyPr>
          <a:lstStyle/>
          <a:p>
            <a:pPr algn="ctr"/>
            <a:r>
              <a:rPr lang="en-US" sz="2667" b="1" dirty="0">
                <a:solidFill>
                  <a:schemeClr val="tx2"/>
                </a:solidFill>
                <a:latin typeface="Yu Gothic Medium" panose="020B0500000000000000" pitchFamily="34" charset="-128"/>
                <a:ea typeface="Yu Gothic Medium" panose="020B0500000000000000" pitchFamily="34" charset="-128"/>
                <a:cs typeface="Verdana" panose="020B0604030504040204" pitchFamily="34" charset="0"/>
              </a:rPr>
              <a:t>Friends</a:t>
            </a:r>
            <a:endParaRPr lang="en-US" sz="2133" b="1" dirty="0">
              <a:solidFill>
                <a:schemeClr val="tx2"/>
              </a:solidFill>
              <a:latin typeface="Yu Gothic Medium" panose="020B0500000000000000" pitchFamily="34" charset="-128"/>
              <a:ea typeface="Yu Gothic Medium" panose="020B0500000000000000" pitchFamily="34" charset="-128"/>
              <a:cs typeface="Verdana" panose="020B0604030504040204" pitchFamily="34" charset="0"/>
            </a:endParaRPr>
          </a:p>
        </p:txBody>
      </p:sp>
      <p:sp>
        <p:nvSpPr>
          <p:cNvPr id="7" name="TextBox 6">
            <a:extLst>
              <a:ext uri="{FF2B5EF4-FFF2-40B4-BE49-F238E27FC236}">
                <a16:creationId xmlns:a16="http://schemas.microsoft.com/office/drawing/2014/main" id="{82712BEA-5C85-480D-9C1B-29D5C965F8A5}"/>
              </a:ext>
            </a:extLst>
          </p:cNvPr>
          <p:cNvSpPr txBox="1"/>
          <p:nvPr/>
        </p:nvSpPr>
        <p:spPr>
          <a:xfrm>
            <a:off x="1625601" y="1603452"/>
            <a:ext cx="2542439" cy="502766"/>
          </a:xfrm>
          <a:prstGeom prst="rect">
            <a:avLst/>
          </a:prstGeom>
          <a:noFill/>
        </p:spPr>
        <p:txBody>
          <a:bodyPr wrap="square" rtlCol="0">
            <a:spAutoFit/>
          </a:bodyPr>
          <a:lstStyle/>
          <a:p>
            <a:pPr algn="ctr"/>
            <a:r>
              <a:rPr lang="en-US" sz="2667" b="1" dirty="0">
                <a:solidFill>
                  <a:schemeClr val="tx2"/>
                </a:solidFill>
                <a:latin typeface="Yu Gothic Medium" panose="020B0500000000000000" pitchFamily="34" charset="-128"/>
                <a:ea typeface="Yu Gothic Medium" panose="020B0500000000000000" pitchFamily="34" charset="-128"/>
                <a:cs typeface="Verdana" panose="020B0604030504040204" pitchFamily="34" charset="0"/>
              </a:rPr>
              <a:t>Family</a:t>
            </a:r>
            <a:r>
              <a:rPr lang="en-US" sz="2133" b="1" dirty="0">
                <a:solidFill>
                  <a:schemeClr val="tx2"/>
                </a:solidFill>
                <a:latin typeface="Yu Gothic Medium" panose="020B0500000000000000" pitchFamily="34" charset="-128"/>
                <a:ea typeface="Yu Gothic Medium" panose="020B0500000000000000" pitchFamily="34" charset="-128"/>
                <a:cs typeface="Verdana" panose="020B0604030504040204" pitchFamily="34" charset="0"/>
              </a:rPr>
              <a:t> </a:t>
            </a:r>
          </a:p>
        </p:txBody>
      </p:sp>
      <p:pic>
        <p:nvPicPr>
          <p:cNvPr id="8" name="Picture Placeholder 28">
            <a:extLst>
              <a:ext uri="{FF2B5EF4-FFF2-40B4-BE49-F238E27FC236}">
                <a16:creationId xmlns:a16="http://schemas.microsoft.com/office/drawing/2014/main" id="{32FA0F64-56B7-4AEB-9B9F-AEF75386BFC9}"/>
              </a:ext>
            </a:extLst>
          </p:cNvPr>
          <p:cNvPicPr>
            <a:picLocks/>
          </p:cNvPicPr>
          <p:nvPr/>
        </p:nvPicPr>
        <p:blipFill>
          <a:blip r:embed="rId4" cstate="print">
            <a:extLst>
              <a:ext uri="{28A0092B-C50C-407E-A947-70E740481C1C}">
                <a14:useLocalDpi xmlns:a14="http://schemas.microsoft.com/office/drawing/2010/main" val="0"/>
              </a:ext>
            </a:extLst>
          </a:blip>
          <a:srcRect/>
          <a:stretch/>
        </p:blipFill>
        <p:spPr>
          <a:xfrm>
            <a:off x="3232748" y="4407558"/>
            <a:ext cx="1870584" cy="1359781"/>
          </a:xfrm>
          <a:prstGeom prst="rect">
            <a:avLst/>
          </a:prstGeom>
        </p:spPr>
      </p:pic>
      <p:pic>
        <p:nvPicPr>
          <p:cNvPr id="9" name="Picture 8" descr="Portrait of two happy adults and one child">
            <a:extLst>
              <a:ext uri="{FF2B5EF4-FFF2-40B4-BE49-F238E27FC236}">
                <a16:creationId xmlns:a16="http://schemas.microsoft.com/office/drawing/2014/main" id="{44A7824D-7520-4A85-8369-9F5EF06E707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429698" y="4410634"/>
            <a:ext cx="1890447" cy="1356705"/>
          </a:xfrm>
          <a:prstGeom prst="rect">
            <a:avLst/>
          </a:prstGeom>
        </p:spPr>
      </p:pic>
      <p:sp>
        <p:nvSpPr>
          <p:cNvPr id="11" name="Subtitle 2">
            <a:extLst>
              <a:ext uri="{FF2B5EF4-FFF2-40B4-BE49-F238E27FC236}">
                <a16:creationId xmlns:a16="http://schemas.microsoft.com/office/drawing/2014/main" id="{30F258E0-14E9-4DD6-A0D3-F37A08CE5689}"/>
              </a:ext>
            </a:extLst>
          </p:cNvPr>
          <p:cNvSpPr txBox="1">
            <a:spLocks/>
          </p:cNvSpPr>
          <p:nvPr/>
        </p:nvSpPr>
        <p:spPr>
          <a:xfrm>
            <a:off x="228589" y="2232460"/>
            <a:ext cx="5554011" cy="1536318"/>
          </a:xfrm>
          <a:prstGeom prst="rect">
            <a:avLst/>
          </a:prstGeom>
        </p:spPr>
        <p:txBody>
          <a:bodyPr vert="horz" wrap="square" lIns="60960" tIns="30480" rIns="60960" bIns="3048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2333"/>
              </a:lnSpc>
            </a:pPr>
            <a:r>
              <a:rPr lang="en-US" sz="1867" dirty="0">
                <a:solidFill>
                  <a:srgbClr val="363840"/>
                </a:solidFill>
                <a:latin typeface="+mn-lt"/>
                <a:ea typeface="Verdana" panose="020B0604030504040204" pitchFamily="34" charset="0"/>
                <a:cs typeface="Verdana" panose="020B0604030504040204" pitchFamily="34" charset="0"/>
              </a:rPr>
              <a:t>Common patterns emerge within families where at least one individual is addicted to drugs. These patterns include high levels of criticism within household, parental inconsistency, or in the case of parents coping with a drug-addicted child, denial</a:t>
            </a:r>
            <a:r>
              <a:rPr lang="en-US" sz="2133" dirty="0">
                <a:solidFill>
                  <a:srgbClr val="363840"/>
                </a:solidFill>
                <a:latin typeface="+mn-lt"/>
                <a:ea typeface="Verdana" panose="020B0604030504040204" pitchFamily="34" charset="0"/>
                <a:cs typeface="Verdana" panose="020B0604030504040204" pitchFamily="34" charset="0"/>
              </a:rPr>
              <a:t>.</a:t>
            </a:r>
          </a:p>
        </p:txBody>
      </p:sp>
      <p:sp>
        <p:nvSpPr>
          <p:cNvPr id="12" name="Subtitle 2">
            <a:extLst>
              <a:ext uri="{FF2B5EF4-FFF2-40B4-BE49-F238E27FC236}">
                <a16:creationId xmlns:a16="http://schemas.microsoft.com/office/drawing/2014/main" id="{049491E7-D8A6-478C-9B8A-6862AEE68AD5}"/>
              </a:ext>
            </a:extLst>
          </p:cNvPr>
          <p:cNvSpPr txBox="1">
            <a:spLocks/>
          </p:cNvSpPr>
          <p:nvPr/>
        </p:nvSpPr>
        <p:spPr>
          <a:xfrm>
            <a:off x="6191716" y="2142676"/>
            <a:ext cx="5945312" cy="1525802"/>
          </a:xfrm>
          <a:prstGeom prst="rect">
            <a:avLst/>
          </a:prstGeom>
        </p:spPr>
        <p:txBody>
          <a:bodyPr vert="horz" wrap="square" lIns="60960" tIns="30480" rIns="60960" bIns="3048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2333"/>
              </a:lnSpc>
            </a:pPr>
            <a:r>
              <a:rPr lang="en-US" sz="1867" dirty="0">
                <a:solidFill>
                  <a:srgbClr val="363840"/>
                </a:solidFill>
                <a:latin typeface="+mn-lt"/>
                <a:ea typeface="Verdana" panose="020B0604030504040204" pitchFamily="34" charset="0"/>
                <a:cs typeface="Verdana" panose="020B0604030504040204" pitchFamily="34" charset="0"/>
              </a:rPr>
              <a:t>Addiction changes the personality of the addict which in turns changes the dynamic of your friendship. Instead of just hanging out with friends, it will place the subtext of time together on those changes that addiction did to the addict. To some, this added struggle will be too much to cope with.</a:t>
            </a:r>
          </a:p>
        </p:txBody>
      </p:sp>
      <p:sp>
        <p:nvSpPr>
          <p:cNvPr id="2" name="TextBox 1">
            <a:extLst>
              <a:ext uri="{FF2B5EF4-FFF2-40B4-BE49-F238E27FC236}">
                <a16:creationId xmlns:a16="http://schemas.microsoft.com/office/drawing/2014/main" id="{CDF8874D-5AF1-7F05-8EF7-9D4F06B62703}"/>
              </a:ext>
            </a:extLst>
          </p:cNvPr>
          <p:cNvSpPr txBox="1"/>
          <p:nvPr/>
        </p:nvSpPr>
        <p:spPr>
          <a:xfrm>
            <a:off x="2924430" y="253016"/>
            <a:ext cx="6343137" cy="523220"/>
          </a:xfrm>
          <a:prstGeom prst="rect">
            <a:avLst/>
          </a:prstGeom>
          <a:noFill/>
        </p:spPr>
        <p:txBody>
          <a:bodyPr wrap="square" rtlCol="0">
            <a:spAutoFit/>
          </a:bodyPr>
          <a:lstStyle/>
          <a:p>
            <a:pPr algn="ctr"/>
            <a:r>
              <a:rPr lang="en-US" sz="2800" b="1" dirty="0">
                <a:solidFill>
                  <a:schemeClr val="accent1"/>
                </a:solidFill>
                <a:latin typeface="+mj-lt"/>
              </a:rPr>
              <a:t>Who Addiction Affects</a:t>
            </a:r>
          </a:p>
        </p:txBody>
      </p:sp>
      <p:sp>
        <p:nvSpPr>
          <p:cNvPr id="13" name="Slide Number Placeholder 5">
            <a:extLst>
              <a:ext uri="{FF2B5EF4-FFF2-40B4-BE49-F238E27FC236}">
                <a16:creationId xmlns:a16="http://schemas.microsoft.com/office/drawing/2014/main" id="{A54C029C-4EB2-D3F7-75E5-91D93ABCA67C}"/>
              </a:ext>
            </a:extLst>
          </p:cNvPr>
          <p:cNvSpPr>
            <a:spLocks noGrp="1"/>
          </p:cNvSpPr>
          <p:nvPr>
            <p:ph type="sldNum" sz="quarter" idx="12"/>
          </p:nvPr>
        </p:nvSpPr>
        <p:spPr>
          <a:xfrm>
            <a:off x="11277600" y="6422421"/>
            <a:ext cx="856897"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F5BE2AE4-BF0D-483D-B04D-86488E56D6CA}" type="slidenum">
              <a:rPr lang="en-US" altLang="en-US" sz="1200">
                <a:latin typeface="Arial" panose="020B0604020202020204" pitchFamily="34" charset="0"/>
              </a:rPr>
              <a:pPr/>
              <a:t>13</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784600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C9775B-A671-4F3D-BCBB-2F15CB2EFDFA}"/>
              </a:ext>
            </a:extLst>
          </p:cNvPr>
          <p:cNvPicPr>
            <a:picLocks noChangeAspect="1"/>
          </p:cNvPicPr>
          <p:nvPr/>
        </p:nvPicPr>
        <p:blipFill rotWithShape="1">
          <a:blip r:embed="rId2"/>
          <a:srcRect l="1" t="6270" r="4667" b="10759"/>
          <a:stretch/>
        </p:blipFill>
        <p:spPr>
          <a:xfrm>
            <a:off x="356840" y="1063198"/>
            <a:ext cx="11255298" cy="5510088"/>
          </a:xfrm>
          <a:prstGeom prst="rect">
            <a:avLst/>
          </a:prstGeom>
        </p:spPr>
      </p:pic>
      <p:sp>
        <p:nvSpPr>
          <p:cNvPr id="2" name="Slide Number Placeholder 5">
            <a:extLst>
              <a:ext uri="{FF2B5EF4-FFF2-40B4-BE49-F238E27FC236}">
                <a16:creationId xmlns:a16="http://schemas.microsoft.com/office/drawing/2014/main" id="{E936410D-A8DC-55A3-3107-2EABB06120AF}"/>
              </a:ext>
            </a:extLst>
          </p:cNvPr>
          <p:cNvSpPr>
            <a:spLocks noGrp="1"/>
          </p:cNvSpPr>
          <p:nvPr>
            <p:ph type="sldNum" sz="quarter" idx="12"/>
          </p:nvPr>
        </p:nvSpPr>
        <p:spPr>
          <a:xfrm>
            <a:off x="11277600" y="6422421"/>
            <a:ext cx="856897"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F5BE2AE4-BF0D-483D-B04D-86488E56D6CA}" type="slidenum">
              <a:rPr lang="en-US" altLang="en-US" sz="1200">
                <a:latin typeface="Arial" panose="020B0604020202020204" pitchFamily="34" charset="0"/>
              </a:rPr>
              <a:pPr/>
              <a:t>14</a:t>
            </a:fld>
            <a:endParaRPr lang="en-US" altLang="en-US" sz="1200" dirty="0">
              <a:latin typeface="Arial" panose="020B0604020202020204" pitchFamily="34" charset="0"/>
            </a:endParaRPr>
          </a:p>
        </p:txBody>
      </p:sp>
      <p:sp>
        <p:nvSpPr>
          <p:cNvPr id="3" name="TextBox 2">
            <a:extLst>
              <a:ext uri="{FF2B5EF4-FFF2-40B4-BE49-F238E27FC236}">
                <a16:creationId xmlns:a16="http://schemas.microsoft.com/office/drawing/2014/main" id="{0CDDA0BA-06A1-F9F2-784F-0B234C18E3E5}"/>
              </a:ext>
            </a:extLst>
          </p:cNvPr>
          <p:cNvSpPr txBox="1"/>
          <p:nvPr/>
        </p:nvSpPr>
        <p:spPr>
          <a:xfrm>
            <a:off x="2924430" y="253016"/>
            <a:ext cx="6343137" cy="523220"/>
          </a:xfrm>
          <a:prstGeom prst="rect">
            <a:avLst/>
          </a:prstGeom>
          <a:noFill/>
        </p:spPr>
        <p:txBody>
          <a:bodyPr wrap="square" rtlCol="0">
            <a:spAutoFit/>
          </a:bodyPr>
          <a:lstStyle/>
          <a:p>
            <a:pPr algn="ctr"/>
            <a:r>
              <a:rPr lang="en-US" sz="2800" b="1" dirty="0">
                <a:solidFill>
                  <a:schemeClr val="accent1"/>
                </a:solidFill>
                <a:latin typeface="+mj-lt"/>
              </a:rPr>
              <a:t>Who Addiction Affects</a:t>
            </a:r>
          </a:p>
        </p:txBody>
      </p:sp>
    </p:spTree>
    <p:extLst>
      <p:ext uri="{BB962C8B-B14F-4D97-AF65-F5344CB8AC3E}">
        <p14:creationId xmlns:p14="http://schemas.microsoft.com/office/powerpoint/2010/main" val="2030602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46" descr="Business people meeting in office">
            <a:extLst>
              <a:ext uri="{FF2B5EF4-FFF2-40B4-BE49-F238E27FC236}">
                <a16:creationId xmlns:a16="http://schemas.microsoft.com/office/drawing/2014/main" id="{F5C12A23-B8A6-4FAA-B9B5-23EB2DCAD37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36741" y="4383932"/>
            <a:ext cx="1797775" cy="1299099"/>
          </a:xfrm>
          <a:prstGeom prst="rect">
            <a:avLst/>
          </a:prstGeom>
        </p:spPr>
      </p:pic>
      <p:pic>
        <p:nvPicPr>
          <p:cNvPr id="5" name="Picture Placeholder 32">
            <a:extLst>
              <a:ext uri="{FF2B5EF4-FFF2-40B4-BE49-F238E27FC236}">
                <a16:creationId xmlns:a16="http://schemas.microsoft.com/office/drawing/2014/main" id="{85D56D22-26EA-4102-97FD-733024D1569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424679" y="4383932"/>
            <a:ext cx="1797775" cy="1299100"/>
          </a:xfrm>
          <a:prstGeom prst="rect">
            <a:avLst/>
          </a:prstGeom>
        </p:spPr>
      </p:pic>
      <p:sp>
        <p:nvSpPr>
          <p:cNvPr id="6" name="TextBox 5">
            <a:extLst>
              <a:ext uri="{FF2B5EF4-FFF2-40B4-BE49-F238E27FC236}">
                <a16:creationId xmlns:a16="http://schemas.microsoft.com/office/drawing/2014/main" id="{31CF5D74-E899-4148-AE00-8367E85BA014}"/>
              </a:ext>
            </a:extLst>
          </p:cNvPr>
          <p:cNvSpPr txBox="1"/>
          <p:nvPr/>
        </p:nvSpPr>
        <p:spPr>
          <a:xfrm>
            <a:off x="7620000" y="1425710"/>
            <a:ext cx="2269845" cy="502766"/>
          </a:xfrm>
          <a:prstGeom prst="rect">
            <a:avLst/>
          </a:prstGeom>
          <a:noFill/>
        </p:spPr>
        <p:txBody>
          <a:bodyPr wrap="square" rtlCol="0">
            <a:spAutoFit/>
          </a:bodyPr>
          <a:lstStyle/>
          <a:p>
            <a:pPr algn="ctr"/>
            <a:r>
              <a:rPr lang="en-US" sz="2667" b="1" dirty="0">
                <a:solidFill>
                  <a:srgbClr val="6BD8FF"/>
                </a:solidFill>
                <a:latin typeface="Yu Gothic Medium" panose="020B0500000000000000" pitchFamily="34" charset="-128"/>
                <a:ea typeface="Yu Gothic Medium" panose="020B0500000000000000" pitchFamily="34" charset="-128"/>
                <a:cs typeface="Verdana" panose="020B0604030504040204" pitchFamily="34" charset="0"/>
              </a:rPr>
              <a:t>Employees</a:t>
            </a:r>
          </a:p>
        </p:txBody>
      </p:sp>
      <p:sp>
        <p:nvSpPr>
          <p:cNvPr id="7" name="TextBox 6">
            <a:extLst>
              <a:ext uri="{FF2B5EF4-FFF2-40B4-BE49-F238E27FC236}">
                <a16:creationId xmlns:a16="http://schemas.microsoft.com/office/drawing/2014/main" id="{80474452-27CD-40AF-9AB9-61F5E6B9F7FC}"/>
              </a:ext>
            </a:extLst>
          </p:cNvPr>
          <p:cNvSpPr txBox="1"/>
          <p:nvPr/>
        </p:nvSpPr>
        <p:spPr>
          <a:xfrm>
            <a:off x="2209458" y="1444375"/>
            <a:ext cx="1794081" cy="502766"/>
          </a:xfrm>
          <a:prstGeom prst="rect">
            <a:avLst/>
          </a:prstGeom>
          <a:noFill/>
        </p:spPr>
        <p:txBody>
          <a:bodyPr wrap="none" rtlCol="0">
            <a:spAutoFit/>
          </a:bodyPr>
          <a:lstStyle/>
          <a:p>
            <a:pPr algn="ctr"/>
            <a:r>
              <a:rPr lang="en-US" sz="2667" b="1" dirty="0">
                <a:solidFill>
                  <a:srgbClr val="6BD8FF"/>
                </a:solidFill>
                <a:latin typeface="Yu Gothic Medium" panose="020B0500000000000000" pitchFamily="34" charset="-128"/>
                <a:ea typeface="Yu Gothic Medium" panose="020B0500000000000000" pitchFamily="34" charset="-128"/>
                <a:cs typeface="Verdana" panose="020B0604030504040204" pitchFamily="34" charset="0"/>
              </a:rPr>
              <a:t>Employers</a:t>
            </a:r>
          </a:p>
        </p:txBody>
      </p:sp>
      <p:pic>
        <p:nvPicPr>
          <p:cNvPr id="8" name="Picture Placeholder 28" descr="Business people in a meeting room pointing at a projection screen">
            <a:extLst>
              <a:ext uri="{FF2B5EF4-FFF2-40B4-BE49-F238E27FC236}">
                <a16:creationId xmlns:a16="http://schemas.microsoft.com/office/drawing/2014/main" id="{3F635050-1E70-4F60-8E8A-CB9C8882CF73}"/>
              </a:ext>
            </a:extLst>
          </p:cNvPr>
          <p:cNvPicPr>
            <a:picLocks/>
          </p:cNvPicPr>
          <p:nvPr/>
        </p:nvPicPr>
        <p:blipFill>
          <a:blip r:embed="rId4" cstate="print">
            <a:extLst>
              <a:ext uri="{28A0092B-C50C-407E-A947-70E740481C1C}">
                <a14:useLocalDpi xmlns:a14="http://schemas.microsoft.com/office/drawing/2010/main" val="0"/>
              </a:ext>
            </a:extLst>
          </a:blip>
          <a:srcRect/>
          <a:stretch/>
        </p:blipFill>
        <p:spPr>
          <a:xfrm>
            <a:off x="3332840" y="4383934"/>
            <a:ext cx="1797775" cy="1299099"/>
          </a:xfrm>
          <a:prstGeom prst="rect">
            <a:avLst/>
          </a:prstGeom>
        </p:spPr>
      </p:pic>
      <p:pic>
        <p:nvPicPr>
          <p:cNvPr id="9" name="Picture 8" descr="A group of people around a table&#10;&#10;Description automatically generated">
            <a:extLst>
              <a:ext uri="{FF2B5EF4-FFF2-40B4-BE49-F238E27FC236}">
                <a16:creationId xmlns:a16="http://schemas.microsoft.com/office/drawing/2014/main" id="{B105C0FE-E534-4774-87FE-9B82BCD22C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16518" y="4383933"/>
            <a:ext cx="1797775" cy="1299099"/>
          </a:xfrm>
          <a:prstGeom prst="rect">
            <a:avLst/>
          </a:prstGeom>
        </p:spPr>
      </p:pic>
      <p:sp>
        <p:nvSpPr>
          <p:cNvPr id="10" name="Subtitle 2">
            <a:extLst>
              <a:ext uri="{FF2B5EF4-FFF2-40B4-BE49-F238E27FC236}">
                <a16:creationId xmlns:a16="http://schemas.microsoft.com/office/drawing/2014/main" id="{C7309570-52CD-4A1D-81FC-43C92187ECEE}"/>
              </a:ext>
            </a:extLst>
          </p:cNvPr>
          <p:cNvSpPr txBox="1">
            <a:spLocks/>
          </p:cNvSpPr>
          <p:nvPr/>
        </p:nvSpPr>
        <p:spPr>
          <a:xfrm>
            <a:off x="203200" y="1989595"/>
            <a:ext cx="5554011" cy="2115387"/>
          </a:xfrm>
          <a:prstGeom prst="rect">
            <a:avLst/>
          </a:prstGeom>
        </p:spPr>
        <p:txBody>
          <a:bodyPr vert="horz" wrap="square" lIns="60960" tIns="30480" rIns="60960" bIns="3048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2333"/>
              </a:lnSpc>
            </a:pPr>
            <a:r>
              <a:rPr lang="en-US" sz="1867" dirty="0">
                <a:solidFill>
                  <a:srgbClr val="363840"/>
                </a:solidFill>
                <a:latin typeface="+mn-lt"/>
                <a:ea typeface="Verdana" panose="020B0604030504040204" pitchFamily="34" charset="0"/>
                <a:cs typeface="Verdana" panose="020B0604030504040204" pitchFamily="34" charset="0"/>
              </a:rPr>
              <a:t>A loss in productivity affects employers directly. If substance use is rampant, it can result in loss of the revenue. Estimates suggest working users are one-third less productive than their non using co-workers. Also, working while under the influence of substances increases the risk of workplace related injury, resulting in increased insurance premiums.</a:t>
            </a:r>
          </a:p>
        </p:txBody>
      </p:sp>
      <p:sp>
        <p:nvSpPr>
          <p:cNvPr id="11" name="Subtitle 2">
            <a:extLst>
              <a:ext uri="{FF2B5EF4-FFF2-40B4-BE49-F238E27FC236}">
                <a16:creationId xmlns:a16="http://schemas.microsoft.com/office/drawing/2014/main" id="{3F70796F-2436-4136-B0F9-3F38F551C782}"/>
              </a:ext>
            </a:extLst>
          </p:cNvPr>
          <p:cNvSpPr txBox="1">
            <a:spLocks/>
          </p:cNvSpPr>
          <p:nvPr/>
        </p:nvSpPr>
        <p:spPr>
          <a:xfrm>
            <a:off x="6058487" y="2105815"/>
            <a:ext cx="5855216" cy="1820435"/>
          </a:xfrm>
          <a:prstGeom prst="rect">
            <a:avLst/>
          </a:prstGeom>
        </p:spPr>
        <p:txBody>
          <a:bodyPr vert="horz" wrap="square" lIns="60960" tIns="30480" rIns="60960" bIns="3048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2333"/>
              </a:lnSpc>
            </a:pPr>
            <a:r>
              <a:rPr lang="en-US" sz="1867" dirty="0">
                <a:solidFill>
                  <a:srgbClr val="363840"/>
                </a:solidFill>
                <a:latin typeface="+mn-lt"/>
                <a:ea typeface="Verdana" panose="020B0604030504040204" pitchFamily="34" charset="0"/>
                <a:cs typeface="Verdana" panose="020B0604030504040204" pitchFamily="34" charset="0"/>
              </a:rPr>
              <a:t>Co-workers of employees struggling with substances take on additional responsibilities at work to accommodate the increases in presenteeism (present but not productive) and absenteeism. Co-workers overcompensate by working longer hours to cover employees struggling with substance use which can result in burnout.</a:t>
            </a:r>
          </a:p>
        </p:txBody>
      </p:sp>
      <p:sp>
        <p:nvSpPr>
          <p:cNvPr id="12" name="TextBox 11">
            <a:extLst>
              <a:ext uri="{FF2B5EF4-FFF2-40B4-BE49-F238E27FC236}">
                <a16:creationId xmlns:a16="http://schemas.microsoft.com/office/drawing/2014/main" id="{31E6D96A-BF27-F301-3C97-478A350C6DAE}"/>
              </a:ext>
            </a:extLst>
          </p:cNvPr>
          <p:cNvSpPr txBox="1"/>
          <p:nvPr/>
        </p:nvSpPr>
        <p:spPr>
          <a:xfrm>
            <a:off x="2924430" y="253016"/>
            <a:ext cx="6343137" cy="523220"/>
          </a:xfrm>
          <a:prstGeom prst="rect">
            <a:avLst/>
          </a:prstGeom>
          <a:noFill/>
        </p:spPr>
        <p:txBody>
          <a:bodyPr wrap="square" rtlCol="0">
            <a:spAutoFit/>
          </a:bodyPr>
          <a:lstStyle/>
          <a:p>
            <a:pPr algn="ctr"/>
            <a:r>
              <a:rPr lang="en-US" sz="2800" b="1" dirty="0">
                <a:solidFill>
                  <a:schemeClr val="accent1"/>
                </a:solidFill>
                <a:latin typeface="+mj-lt"/>
              </a:rPr>
              <a:t>Who Addiction Affects</a:t>
            </a:r>
          </a:p>
        </p:txBody>
      </p:sp>
      <p:sp>
        <p:nvSpPr>
          <p:cNvPr id="2" name="Slide Number Placeholder 5">
            <a:extLst>
              <a:ext uri="{FF2B5EF4-FFF2-40B4-BE49-F238E27FC236}">
                <a16:creationId xmlns:a16="http://schemas.microsoft.com/office/drawing/2014/main" id="{677C19DA-5E6F-BF00-49A1-CA77E19E9BBE}"/>
              </a:ext>
            </a:extLst>
          </p:cNvPr>
          <p:cNvSpPr txBox="1">
            <a:spLocks/>
          </p:cNvSpPr>
          <p:nvPr/>
        </p:nvSpPr>
        <p:spPr>
          <a:xfrm>
            <a:off x="11277600" y="6456289"/>
            <a:ext cx="856897" cy="365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2400" kern="1200">
                <a:solidFill>
                  <a:schemeClr val="tx1"/>
                </a:solidFill>
                <a:latin typeface="Times" panose="02020603050405020304" pitchFamily="18" charset="0"/>
                <a:ea typeface="MS PGothic" panose="020B0600070205080204" pitchFamily="34" charset="-128"/>
                <a:cs typeface="+mn-cs"/>
              </a:defRPr>
            </a:lvl1pPr>
            <a:lvl2pPr marL="742950" indent="-285750" algn="l" defTabSz="914400" rtl="0" eaLnBrk="1" latinLnBrk="0" hangingPunct="1">
              <a:defRPr sz="2400" kern="1200">
                <a:solidFill>
                  <a:schemeClr val="tx1"/>
                </a:solidFill>
                <a:latin typeface="Times" panose="02020603050405020304" pitchFamily="18" charset="0"/>
                <a:ea typeface="MS PGothic" panose="020B0600070205080204" pitchFamily="34" charset="-128"/>
                <a:cs typeface="+mn-cs"/>
              </a:defRPr>
            </a:lvl2pPr>
            <a:lvl3pPr marL="1143000" indent="-228600" algn="l" defTabSz="914400" rtl="0" eaLnBrk="1" latinLnBrk="0" hangingPunct="1">
              <a:defRPr sz="2400" kern="1200">
                <a:solidFill>
                  <a:schemeClr val="tx1"/>
                </a:solidFill>
                <a:latin typeface="Times" panose="02020603050405020304" pitchFamily="18" charset="0"/>
                <a:ea typeface="MS PGothic" panose="020B0600070205080204" pitchFamily="34" charset="-128"/>
                <a:cs typeface="+mn-cs"/>
              </a:defRPr>
            </a:lvl3pPr>
            <a:lvl4pPr marL="1600200" indent="-228600" algn="l" defTabSz="914400" rtl="0" eaLnBrk="1" latinLnBrk="0" hangingPunct="1">
              <a:defRPr sz="2400" kern="1200">
                <a:solidFill>
                  <a:schemeClr val="tx1"/>
                </a:solidFill>
                <a:latin typeface="Times" panose="02020603050405020304" pitchFamily="18" charset="0"/>
                <a:ea typeface="MS PGothic" panose="020B0600070205080204" pitchFamily="34" charset="-128"/>
                <a:cs typeface="+mn-cs"/>
              </a:defRPr>
            </a:lvl4pPr>
            <a:lvl5pPr marL="2057400" indent="-228600" algn="l" defTabSz="914400" rtl="0" eaLnBrk="1" latinLnBrk="0" hangingPunct="1">
              <a:defRPr sz="2400" kern="1200">
                <a:solidFill>
                  <a:schemeClr val="tx1"/>
                </a:solidFill>
                <a:latin typeface="Times" panose="02020603050405020304" pitchFamily="18" charset="0"/>
                <a:ea typeface="MS PGothic" panose="020B0600070205080204" pitchFamily="34" charset="-128"/>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panose="02020603050405020304" pitchFamily="18" charset="0"/>
                <a:ea typeface="MS PGothic" panose="020B0600070205080204" pitchFamily="34" charset="-128"/>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panose="02020603050405020304" pitchFamily="18" charset="0"/>
                <a:ea typeface="MS PGothic" panose="020B0600070205080204" pitchFamily="34" charset="-128"/>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panose="02020603050405020304" pitchFamily="18" charset="0"/>
                <a:ea typeface="MS PGothic" panose="020B0600070205080204" pitchFamily="34" charset="-128"/>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panose="02020603050405020304" pitchFamily="18" charset="0"/>
                <a:ea typeface="MS PGothic" panose="020B0600070205080204" pitchFamily="34" charset="-128"/>
                <a:cs typeface="+mn-cs"/>
              </a:defRPr>
            </a:lvl9pPr>
          </a:lstStyle>
          <a:p>
            <a:pPr algn="r"/>
            <a:fld id="{F5BE2AE4-BF0D-483D-B04D-86488E56D6CA}" type="slidenum">
              <a:rPr lang="en-US" altLang="en-US" sz="1200" smtClean="0">
                <a:latin typeface="Arial" panose="020B0604020202020204" pitchFamily="34" charset="0"/>
              </a:rPr>
              <a:pPr algn="r"/>
              <a:t>15</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15938381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p:nvPr/>
        </p:nvSpPr>
        <p:spPr>
          <a:xfrm>
            <a:off x="1533743" y="3100678"/>
            <a:ext cx="5433985" cy="1726883"/>
          </a:xfrm>
          <a:prstGeom prst="rect">
            <a:avLst/>
          </a:prstGeom>
        </p:spPr>
        <p:txBody>
          <a:bodyPr vert="horz" wrap="square" lIns="0" tIns="112395" rIns="0" bIns="0" rtlCol="0">
            <a:spAutoFit/>
          </a:bodyPr>
          <a:lstStyle/>
          <a:p>
            <a:pPr marL="0" marR="72390" lvl="0" indent="0" algn="l" defTabSz="914400" rtl="0" eaLnBrk="1" fontAlgn="auto" latinLnBrk="0" hangingPunct="1">
              <a:lnSpc>
                <a:spcPct val="107100"/>
              </a:lnSpc>
              <a:spcBef>
                <a:spcPts val="600"/>
              </a:spcBef>
              <a:spcAft>
                <a:spcPts val="600"/>
              </a:spcAft>
              <a:buClrTx/>
              <a:buSzTx/>
              <a:buFontTx/>
              <a:buNone/>
              <a:tabLst/>
              <a:defRPr/>
            </a:pPr>
            <a:r>
              <a:rPr kumimoji="0" lang="en-US" sz="1600" b="0" i="0" u="none" strike="noStrike" kern="1200" cap="none" spc="0" normalizeH="0" baseline="0" noProof="0" dirty="0">
                <a:ln>
                  <a:noFill/>
                </a:ln>
                <a:solidFill>
                  <a:srgbClr val="363840"/>
                </a:solidFill>
                <a:effectLst/>
                <a:uLnTx/>
                <a:uFillTx/>
                <a:latin typeface="Calibri" panose="020F0502020204030204"/>
                <a:ea typeface="Yu Gothic Medium" panose="020B0500000000000000" pitchFamily="34" charset="-128"/>
                <a:cs typeface="+mn-cs"/>
              </a:rPr>
              <a:t>Most sexual harassment, sexual assault, and workers’ comp claims are tied to drugs and alcohol</a:t>
            </a:r>
          </a:p>
          <a:p>
            <a:pPr marL="0" marR="72390" lvl="0" indent="0" algn="l" defTabSz="914400" rtl="0" eaLnBrk="1" fontAlgn="auto" latinLnBrk="0" hangingPunct="1">
              <a:lnSpc>
                <a:spcPct val="107100"/>
              </a:lnSpc>
              <a:spcBef>
                <a:spcPts val="600"/>
              </a:spcBef>
              <a:spcAft>
                <a:spcPts val="600"/>
              </a:spcAft>
              <a:buClrTx/>
              <a:buSzTx/>
              <a:buFontTx/>
              <a:buNone/>
              <a:tabLst/>
              <a:defRPr/>
            </a:pPr>
            <a:endParaRPr kumimoji="0" lang="en-US" sz="1600" b="0" i="0" u="none" strike="noStrike" kern="1200" cap="none" spc="0" normalizeH="0" baseline="0" noProof="0" dirty="0">
              <a:ln>
                <a:noFill/>
              </a:ln>
              <a:solidFill>
                <a:srgbClr val="363840"/>
              </a:solidFill>
              <a:effectLst/>
              <a:uLnTx/>
              <a:uFillTx/>
              <a:latin typeface="Calibri" panose="020F0502020204030204"/>
              <a:ea typeface="Yu Gothic Medium" panose="020B0500000000000000" pitchFamily="34" charset="-128"/>
              <a:cs typeface="+mn-cs"/>
            </a:endParaRPr>
          </a:p>
          <a:p>
            <a:pPr marL="0" marR="304800" lvl="0" indent="0" algn="l" defTabSz="914400" rtl="0" eaLnBrk="1" fontAlgn="auto" latinLnBrk="0" hangingPunct="1">
              <a:lnSpc>
                <a:spcPct val="107200"/>
              </a:lnSpc>
              <a:spcBef>
                <a:spcPts val="600"/>
              </a:spcBef>
              <a:spcAft>
                <a:spcPts val="600"/>
              </a:spcAft>
              <a:buClrTx/>
              <a:buSzTx/>
              <a:buFontTx/>
              <a:buNone/>
              <a:tabLst/>
              <a:defRPr/>
            </a:pPr>
            <a:r>
              <a:rPr kumimoji="0" lang="en-US" sz="1600" b="0" i="0" u="none" strike="noStrike" kern="1200" cap="none" spc="0" normalizeH="0" baseline="0" noProof="0" dirty="0">
                <a:ln>
                  <a:noFill/>
                </a:ln>
                <a:solidFill>
                  <a:srgbClr val="363840"/>
                </a:solidFill>
                <a:effectLst/>
                <a:uLnTx/>
                <a:uFillTx/>
                <a:latin typeface="Calibri" panose="020F0502020204030204"/>
                <a:ea typeface="Yu Gothic Medium" panose="020B0500000000000000" pitchFamily="34" charset="-128"/>
                <a:cs typeface="+mn-cs"/>
              </a:rPr>
              <a:t>Employment Practices Liability deductibles are triggered in settlements</a:t>
            </a:r>
            <a:endParaRPr kumimoji="0" sz="1600" b="0" i="0" u="none" strike="noStrike" kern="1200" cap="none" spc="0" normalizeH="0" baseline="0" noProof="0" dirty="0">
              <a:ln>
                <a:noFill/>
              </a:ln>
              <a:solidFill>
                <a:srgbClr val="363840"/>
              </a:solidFill>
              <a:effectLst/>
              <a:uLnTx/>
              <a:uFillTx/>
              <a:latin typeface="Calibri" panose="020F0502020204030204"/>
              <a:ea typeface="Yu Gothic Medium" panose="020B0500000000000000" pitchFamily="34" charset="-128"/>
              <a:cs typeface="+mn-cs"/>
            </a:endParaRPr>
          </a:p>
        </p:txBody>
      </p:sp>
      <p:pic>
        <p:nvPicPr>
          <p:cNvPr id="6" name="Graphic 5" descr="Martini with solid fill">
            <a:extLst>
              <a:ext uri="{FF2B5EF4-FFF2-40B4-BE49-F238E27FC236}">
                <a16:creationId xmlns:a16="http://schemas.microsoft.com/office/drawing/2014/main" id="{0A9D3072-1E2B-70D9-2310-03C40EACEDB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1471" y="3098045"/>
            <a:ext cx="649203" cy="649203"/>
          </a:xfrm>
          <a:prstGeom prst="rect">
            <a:avLst/>
          </a:prstGeom>
        </p:spPr>
      </p:pic>
      <p:pic>
        <p:nvPicPr>
          <p:cNvPr id="13" name="Graphic 12" descr="Dollar with solid fill">
            <a:extLst>
              <a:ext uri="{FF2B5EF4-FFF2-40B4-BE49-F238E27FC236}">
                <a16:creationId xmlns:a16="http://schemas.microsoft.com/office/drawing/2014/main" id="{40380442-3898-98B3-6674-2F4D987598A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6611" y="4302542"/>
            <a:ext cx="598921" cy="598921"/>
          </a:xfrm>
          <a:prstGeom prst="rect">
            <a:avLst/>
          </a:prstGeom>
        </p:spPr>
      </p:pic>
      <p:pic>
        <p:nvPicPr>
          <p:cNvPr id="15" name="Picture 14">
            <a:extLst>
              <a:ext uri="{FF2B5EF4-FFF2-40B4-BE49-F238E27FC236}">
                <a16:creationId xmlns:a16="http://schemas.microsoft.com/office/drawing/2014/main" id="{AD1704FF-45A3-F534-928F-E13FA32C023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434" b="21358"/>
          <a:stretch/>
        </p:blipFill>
        <p:spPr>
          <a:xfrm>
            <a:off x="7367192" y="1349023"/>
            <a:ext cx="4378426" cy="4873752"/>
          </a:xfrm>
          <a:prstGeom prst="rect">
            <a:avLst/>
          </a:prstGeom>
        </p:spPr>
      </p:pic>
      <p:sp>
        <p:nvSpPr>
          <p:cNvPr id="12" name="TextBox 11">
            <a:extLst>
              <a:ext uri="{FF2B5EF4-FFF2-40B4-BE49-F238E27FC236}">
                <a16:creationId xmlns:a16="http://schemas.microsoft.com/office/drawing/2014/main" id="{EEA8D2F9-57DA-B71E-0E02-143F0600B97B}"/>
              </a:ext>
            </a:extLst>
          </p:cNvPr>
          <p:cNvSpPr txBox="1"/>
          <p:nvPr/>
        </p:nvSpPr>
        <p:spPr>
          <a:xfrm>
            <a:off x="446383" y="1349023"/>
            <a:ext cx="6631074" cy="1323439"/>
          </a:xfrm>
          <a:prstGeom prst="rect">
            <a:avLst/>
          </a:prstGeom>
          <a:noFill/>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63840"/>
                </a:solidFill>
                <a:effectLst/>
                <a:uLnTx/>
                <a:uFillTx/>
                <a:latin typeface="Calibri" panose="020F0502020204030204"/>
                <a:ea typeface="Yu Gothic Medium" panose="020B0500000000000000" pitchFamily="34" charset="-128"/>
                <a:cs typeface="+mn-cs"/>
              </a:rPr>
              <a:t>Substance Use Disorders (SUDs) impact EVERY company. It manifests as stress, anxiety, and depression.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63840"/>
              </a:solidFill>
              <a:effectLst/>
              <a:uLnTx/>
              <a:uFillTx/>
              <a:latin typeface="Calibri" panose="020F0502020204030204"/>
              <a:ea typeface="Yu Gothic Medium" panose="020B05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63840"/>
                </a:solidFill>
                <a:effectLst/>
                <a:uLnTx/>
                <a:uFillTx/>
                <a:latin typeface="Calibri" panose="020F0502020204030204"/>
                <a:ea typeface="Yu Gothic Medium" panose="020B0500000000000000" pitchFamily="34" charset="-128"/>
                <a:cs typeface="+mn-cs"/>
              </a:rPr>
              <a:t>Organizations need employ risk mitigation strategies to reduce the chance of an incident.	</a:t>
            </a:r>
          </a:p>
        </p:txBody>
      </p:sp>
      <p:sp>
        <p:nvSpPr>
          <p:cNvPr id="10" name="TextBox 9">
            <a:extLst>
              <a:ext uri="{FF2B5EF4-FFF2-40B4-BE49-F238E27FC236}">
                <a16:creationId xmlns:a16="http://schemas.microsoft.com/office/drawing/2014/main" id="{0B9BC2A8-3921-7EF4-50BE-B37600096172}"/>
              </a:ext>
            </a:extLst>
          </p:cNvPr>
          <p:cNvSpPr txBox="1"/>
          <p:nvPr/>
        </p:nvSpPr>
        <p:spPr>
          <a:xfrm>
            <a:off x="2305003" y="208679"/>
            <a:ext cx="758199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461FF"/>
                </a:solidFill>
                <a:effectLst/>
                <a:uLnTx/>
                <a:uFillTx/>
                <a:latin typeface="Calibri Light" panose="020F0302020204030204"/>
                <a:ea typeface="+mn-ea"/>
                <a:cs typeface="+mn-cs"/>
              </a:rPr>
              <a:t>Risk Mitigation</a:t>
            </a:r>
          </a:p>
        </p:txBody>
      </p:sp>
      <p:sp>
        <p:nvSpPr>
          <p:cNvPr id="2" name="Slide Number Placeholder 5">
            <a:extLst>
              <a:ext uri="{FF2B5EF4-FFF2-40B4-BE49-F238E27FC236}">
                <a16:creationId xmlns:a16="http://schemas.microsoft.com/office/drawing/2014/main" id="{0ACA7F22-A887-55E2-0A16-99E80379228D}"/>
              </a:ext>
            </a:extLst>
          </p:cNvPr>
          <p:cNvSpPr>
            <a:spLocks noGrp="1"/>
          </p:cNvSpPr>
          <p:nvPr>
            <p:ph type="sldNum" sz="quarter" idx="12"/>
          </p:nvPr>
        </p:nvSpPr>
        <p:spPr>
          <a:xfrm>
            <a:off x="11277600" y="6422421"/>
            <a:ext cx="856897"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F5BE2AE4-BF0D-483D-B04D-86488E56D6CA}" type="slidenum">
              <a:rPr lang="en-US" altLang="en-US" sz="1200">
                <a:latin typeface="Arial" panose="020B0604020202020204" pitchFamily="34" charset="0"/>
              </a:rPr>
              <a:pPr/>
              <a:t>16</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5322470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D224944-EE78-A606-B8F2-CD91FD2B6CD5}"/>
              </a:ext>
            </a:extLst>
          </p:cNvPr>
          <p:cNvSpPr>
            <a:spLocks noGrp="1"/>
          </p:cNvSpPr>
          <p:nvPr>
            <p:ph type="title"/>
          </p:nvPr>
        </p:nvSpPr>
        <p:spPr>
          <a:xfrm>
            <a:off x="437753" y="1107639"/>
            <a:ext cx="11434933" cy="1077422"/>
          </a:xfrm>
        </p:spPr>
        <p:txBody>
          <a:bodyPr>
            <a:noAutofit/>
          </a:bodyPr>
          <a:lstStyle/>
          <a:p>
            <a:r>
              <a:rPr lang="en-US" sz="2800" dirty="0"/>
              <a:t>For claims filed for injuries occurring between October 1, 2012 and September 30, 2013, with prescriptions filled through the end of March 2015:</a:t>
            </a:r>
          </a:p>
        </p:txBody>
      </p:sp>
      <p:sp>
        <p:nvSpPr>
          <p:cNvPr id="6" name="Content Placeholder 5">
            <a:extLst>
              <a:ext uri="{FF2B5EF4-FFF2-40B4-BE49-F238E27FC236}">
                <a16:creationId xmlns:a16="http://schemas.microsoft.com/office/drawing/2014/main" id="{01DE64C4-895C-4CB8-9A6B-00A2CBE303BF}"/>
              </a:ext>
            </a:extLst>
          </p:cNvPr>
          <p:cNvSpPr>
            <a:spLocks noGrp="1"/>
          </p:cNvSpPr>
          <p:nvPr>
            <p:ph idx="1"/>
          </p:nvPr>
        </p:nvSpPr>
        <p:spPr/>
        <p:txBody>
          <a:bodyPr/>
          <a:lstStyle/>
          <a:p>
            <a:r>
              <a:rPr lang="en-US" dirty="0"/>
              <a:t>Between 65–75% of injured workers received opioids in most of the studied states</a:t>
            </a:r>
          </a:p>
          <a:p>
            <a:r>
              <a:rPr lang="en-US" dirty="0"/>
              <a:t>Outlier states at the high end included Arkansas (85%), Louisiana (80%), and South Carolina (80%)</a:t>
            </a:r>
          </a:p>
          <a:p>
            <a:r>
              <a:rPr lang="en-US" dirty="0"/>
              <a:t>At the low-end: New Jersey (52%) and Illinois (56%). California was high in the bottom third, coming in at about 66%.</a:t>
            </a:r>
          </a:p>
        </p:txBody>
      </p:sp>
      <p:sp>
        <p:nvSpPr>
          <p:cNvPr id="7" name="Slide Number Placeholder 5">
            <a:extLst>
              <a:ext uri="{FF2B5EF4-FFF2-40B4-BE49-F238E27FC236}">
                <a16:creationId xmlns:a16="http://schemas.microsoft.com/office/drawing/2014/main" id="{039B75BC-1A67-86E3-26AA-434032625964}"/>
              </a:ext>
            </a:extLst>
          </p:cNvPr>
          <p:cNvSpPr>
            <a:spLocks noGrp="1"/>
          </p:cNvSpPr>
          <p:nvPr>
            <p:ph type="sldNum" sz="quarter" idx="12"/>
          </p:nvPr>
        </p:nvSpPr>
        <p:spPr>
          <a:xfrm>
            <a:off x="11277600" y="6422421"/>
            <a:ext cx="856897"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F5BE2AE4-BF0D-483D-B04D-86488E56D6CA}" type="slidenum">
              <a:rPr lang="en-US" altLang="en-US" sz="1200">
                <a:latin typeface="Arial" panose="020B0604020202020204" pitchFamily="34" charset="0"/>
              </a:rPr>
              <a:pPr/>
              <a:t>17</a:t>
            </a:fld>
            <a:endParaRPr lang="en-US" altLang="en-US" sz="1200" dirty="0">
              <a:latin typeface="Arial" panose="020B0604020202020204" pitchFamily="34" charset="0"/>
            </a:endParaRPr>
          </a:p>
        </p:txBody>
      </p:sp>
      <p:sp>
        <p:nvSpPr>
          <p:cNvPr id="2" name="TextBox 1">
            <a:extLst>
              <a:ext uri="{FF2B5EF4-FFF2-40B4-BE49-F238E27FC236}">
                <a16:creationId xmlns:a16="http://schemas.microsoft.com/office/drawing/2014/main" id="{658029A9-DE92-EA50-CC0B-60BEBF5C6528}"/>
              </a:ext>
            </a:extLst>
          </p:cNvPr>
          <p:cNvSpPr txBox="1"/>
          <p:nvPr/>
        </p:nvSpPr>
        <p:spPr>
          <a:xfrm>
            <a:off x="2924430" y="253016"/>
            <a:ext cx="6343137" cy="523220"/>
          </a:xfrm>
          <a:prstGeom prst="rect">
            <a:avLst/>
          </a:prstGeom>
          <a:noFill/>
        </p:spPr>
        <p:txBody>
          <a:bodyPr wrap="square" rtlCol="0">
            <a:spAutoFit/>
          </a:bodyPr>
          <a:lstStyle/>
          <a:p>
            <a:pPr algn="ctr"/>
            <a:r>
              <a:rPr lang="en-US" sz="2800" b="1" dirty="0">
                <a:solidFill>
                  <a:schemeClr val="accent1"/>
                </a:solidFill>
                <a:latin typeface="+mj-lt"/>
              </a:rPr>
              <a:t>Worker’s Comp Claims</a:t>
            </a:r>
          </a:p>
        </p:txBody>
      </p:sp>
    </p:spTree>
    <p:extLst>
      <p:ext uri="{BB962C8B-B14F-4D97-AF65-F5344CB8AC3E}">
        <p14:creationId xmlns:p14="http://schemas.microsoft.com/office/powerpoint/2010/main" val="107603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A8C72B85-511D-4D15-8919-48522EB9C1E4}"/>
              </a:ext>
            </a:extLst>
          </p:cNvPr>
          <p:cNvSpPr txBox="1">
            <a:spLocks/>
          </p:cNvSpPr>
          <p:nvPr/>
        </p:nvSpPr>
        <p:spPr>
          <a:xfrm>
            <a:off x="1028401" y="2232264"/>
            <a:ext cx="7719944" cy="4730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6000" b="0" i="0" u="none" strike="noStrike" kern="1200" cap="none" spc="0" normalizeH="0" baseline="0" noProof="0" dirty="0">
                <a:ln>
                  <a:noFill/>
                </a:ln>
                <a:solidFill>
                  <a:srgbClr val="363840"/>
                </a:solidFill>
                <a:effectLst/>
                <a:uLnTx/>
                <a:uFillTx/>
                <a:latin typeface="Calibri" panose="020F0502020204030204"/>
                <a:ea typeface="+mn-ea"/>
                <a:cs typeface="+mn-cs"/>
              </a:rPr>
              <a:t>Recognizing Substance Misuse Behaviors in the Workplace</a:t>
            </a:r>
          </a:p>
        </p:txBody>
      </p:sp>
      <p:pic>
        <p:nvPicPr>
          <p:cNvPr id="32" name="Graphic 31" descr="Open quotation mark">
            <a:extLst>
              <a:ext uri="{FF2B5EF4-FFF2-40B4-BE49-F238E27FC236}">
                <a16:creationId xmlns:a16="http://schemas.microsoft.com/office/drawing/2014/main" id="{8A8F4D14-EB1F-43BE-B608-BF32AD19006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14598" y="1120931"/>
            <a:ext cx="970656" cy="970656"/>
          </a:xfrm>
          <a:prstGeom prst="rect">
            <a:avLst/>
          </a:prstGeom>
        </p:spPr>
      </p:pic>
      <p:sp>
        <p:nvSpPr>
          <p:cNvPr id="4" name="Slide Number Placeholder 5">
            <a:extLst>
              <a:ext uri="{FF2B5EF4-FFF2-40B4-BE49-F238E27FC236}">
                <a16:creationId xmlns:a16="http://schemas.microsoft.com/office/drawing/2014/main" id="{5B9D69FA-3663-D217-7D97-B0D178D5B0EE}"/>
              </a:ext>
            </a:extLst>
          </p:cNvPr>
          <p:cNvSpPr>
            <a:spLocks noGrp="1"/>
          </p:cNvSpPr>
          <p:nvPr>
            <p:ph type="sldNum" sz="quarter" idx="12"/>
          </p:nvPr>
        </p:nvSpPr>
        <p:spPr>
          <a:xfrm>
            <a:off x="11277600" y="6422421"/>
            <a:ext cx="856897"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F5BE2AE4-BF0D-483D-B04D-86488E56D6CA}" type="slidenum">
              <a:rPr lang="en-US" altLang="en-US" sz="1200">
                <a:latin typeface="Arial" panose="020B0604020202020204" pitchFamily="34" charset="0"/>
              </a:rPr>
              <a:pPr/>
              <a:t>18</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42440023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C3370C-9D3D-E480-A829-5356137A5AE6}"/>
              </a:ext>
            </a:extLst>
          </p:cNvPr>
          <p:cNvSpPr txBox="1"/>
          <p:nvPr/>
        </p:nvSpPr>
        <p:spPr>
          <a:xfrm>
            <a:off x="2924430" y="253016"/>
            <a:ext cx="7039627" cy="523220"/>
          </a:xfrm>
          <a:prstGeom prst="rect">
            <a:avLst/>
          </a:prstGeom>
          <a:noFill/>
        </p:spPr>
        <p:txBody>
          <a:bodyPr wrap="square" rtlCol="0">
            <a:spAutoFit/>
          </a:bodyPr>
          <a:lstStyle/>
          <a:p>
            <a:pPr algn="ctr"/>
            <a:r>
              <a:rPr lang="en-US" sz="2800" b="1" dirty="0">
                <a:solidFill>
                  <a:schemeClr val="accent1"/>
                </a:solidFill>
                <a:latin typeface="+mj-lt"/>
              </a:rPr>
              <a:t>Signs and Symptoms of Workplace Impairment</a:t>
            </a:r>
          </a:p>
        </p:txBody>
      </p:sp>
      <p:graphicFrame>
        <p:nvGraphicFramePr>
          <p:cNvPr id="6" name="Table 6">
            <a:extLst>
              <a:ext uri="{FF2B5EF4-FFF2-40B4-BE49-F238E27FC236}">
                <a16:creationId xmlns:a16="http://schemas.microsoft.com/office/drawing/2014/main" id="{9D5BE192-9130-6761-D0E3-201E6BD22E35}"/>
              </a:ext>
            </a:extLst>
          </p:cNvPr>
          <p:cNvGraphicFramePr>
            <a:graphicFrameLocks noGrp="1"/>
          </p:cNvGraphicFramePr>
          <p:nvPr>
            <p:extLst>
              <p:ext uri="{D42A27DB-BD31-4B8C-83A1-F6EECF244321}">
                <p14:modId xmlns:p14="http://schemas.microsoft.com/office/powerpoint/2010/main" val="3698223942"/>
              </p:ext>
            </p:extLst>
          </p:nvPr>
        </p:nvGraphicFramePr>
        <p:xfrm>
          <a:off x="258681" y="1924352"/>
          <a:ext cx="3766458" cy="3337560"/>
        </p:xfrm>
        <a:graphic>
          <a:graphicData uri="http://schemas.openxmlformats.org/drawingml/2006/table">
            <a:tbl>
              <a:tblPr firstRow="1" bandRow="1">
                <a:tableStyleId>{FABFCF23-3B69-468F-B69F-88F6DE6A72F2}</a:tableStyleId>
              </a:tblPr>
              <a:tblGrid>
                <a:gridCol w="3766458">
                  <a:extLst>
                    <a:ext uri="{9D8B030D-6E8A-4147-A177-3AD203B41FA5}">
                      <a16:colId xmlns:a16="http://schemas.microsoft.com/office/drawing/2014/main" val="2384472647"/>
                    </a:ext>
                  </a:extLst>
                </a:gridCol>
              </a:tblGrid>
              <a:tr h="370840">
                <a:tc>
                  <a:txBody>
                    <a:bodyPr/>
                    <a:lstStyle/>
                    <a:p>
                      <a:r>
                        <a:rPr lang="en-US" sz="1800" dirty="0"/>
                        <a:t>Signs of Physical Impairment</a:t>
                      </a:r>
                    </a:p>
                  </a:txBody>
                  <a:tcPr/>
                </a:tc>
                <a:extLst>
                  <a:ext uri="{0D108BD9-81ED-4DB2-BD59-A6C34878D82A}">
                    <a16:rowId xmlns:a16="http://schemas.microsoft.com/office/drawing/2014/main" val="1649473103"/>
                  </a:ext>
                </a:extLst>
              </a:tr>
              <a:tr h="370840">
                <a:tc>
                  <a:txBody>
                    <a:bodyPr/>
                    <a:lstStyle/>
                    <a:p>
                      <a:r>
                        <a:rPr lang="en-US" sz="1600" dirty="0"/>
                        <a:t>Rapid shift in physical appearance</a:t>
                      </a:r>
                    </a:p>
                  </a:txBody>
                  <a:tcPr/>
                </a:tc>
                <a:extLst>
                  <a:ext uri="{0D108BD9-81ED-4DB2-BD59-A6C34878D82A}">
                    <a16:rowId xmlns:a16="http://schemas.microsoft.com/office/drawing/2014/main" val="238288292"/>
                  </a:ext>
                </a:extLst>
              </a:tr>
              <a:tr h="370840">
                <a:tc>
                  <a:txBody>
                    <a:bodyPr/>
                    <a:lstStyle/>
                    <a:p>
                      <a:r>
                        <a:rPr lang="en-US" sz="1600" dirty="0"/>
                        <a:t>Tremors</a:t>
                      </a:r>
                    </a:p>
                  </a:txBody>
                  <a:tcPr/>
                </a:tc>
                <a:extLst>
                  <a:ext uri="{0D108BD9-81ED-4DB2-BD59-A6C34878D82A}">
                    <a16:rowId xmlns:a16="http://schemas.microsoft.com/office/drawing/2014/main" val="3678358984"/>
                  </a:ext>
                </a:extLst>
              </a:tr>
              <a:tr h="370840">
                <a:tc>
                  <a:txBody>
                    <a:bodyPr/>
                    <a:lstStyle/>
                    <a:p>
                      <a:r>
                        <a:rPr lang="en-US" sz="1600" dirty="0"/>
                        <a:t>Unsteady gait or lack of coordination</a:t>
                      </a:r>
                    </a:p>
                  </a:txBody>
                  <a:tcPr/>
                </a:tc>
                <a:extLst>
                  <a:ext uri="{0D108BD9-81ED-4DB2-BD59-A6C34878D82A}">
                    <a16:rowId xmlns:a16="http://schemas.microsoft.com/office/drawing/2014/main" val="598856512"/>
                  </a:ext>
                </a:extLst>
              </a:tr>
              <a:tr h="370840">
                <a:tc>
                  <a:txBody>
                    <a:bodyPr/>
                    <a:lstStyle/>
                    <a:p>
                      <a:r>
                        <a:rPr lang="en-US" sz="1600" dirty="0"/>
                        <a:t>Delayed reaction time</a:t>
                      </a:r>
                    </a:p>
                  </a:txBody>
                  <a:tcPr/>
                </a:tc>
                <a:extLst>
                  <a:ext uri="{0D108BD9-81ED-4DB2-BD59-A6C34878D82A}">
                    <a16:rowId xmlns:a16="http://schemas.microsoft.com/office/drawing/2014/main" val="3969643904"/>
                  </a:ext>
                </a:extLst>
              </a:tr>
              <a:tr h="370840">
                <a:tc>
                  <a:txBody>
                    <a:bodyPr/>
                    <a:lstStyle/>
                    <a:p>
                      <a:r>
                        <a:rPr lang="en-US" sz="1600" dirty="0"/>
                        <a:t>Odor of alcohol or drugs</a:t>
                      </a:r>
                    </a:p>
                  </a:txBody>
                  <a:tcPr/>
                </a:tc>
                <a:extLst>
                  <a:ext uri="{0D108BD9-81ED-4DB2-BD59-A6C34878D82A}">
                    <a16:rowId xmlns:a16="http://schemas.microsoft.com/office/drawing/2014/main" val="1938014939"/>
                  </a:ext>
                </a:extLst>
              </a:tr>
              <a:tr h="370840">
                <a:tc>
                  <a:txBody>
                    <a:bodyPr/>
                    <a:lstStyle/>
                    <a:p>
                      <a:r>
                        <a:rPr lang="en-US" sz="1600" dirty="0"/>
                        <a:t>Direct observation of substance use</a:t>
                      </a:r>
                    </a:p>
                  </a:txBody>
                  <a:tcPr/>
                </a:tc>
                <a:extLst>
                  <a:ext uri="{0D108BD9-81ED-4DB2-BD59-A6C34878D82A}">
                    <a16:rowId xmlns:a16="http://schemas.microsoft.com/office/drawing/2014/main" val="1313587282"/>
                  </a:ext>
                </a:extLst>
              </a:tr>
              <a:tr h="370840">
                <a:tc>
                  <a:txBody>
                    <a:bodyPr/>
                    <a:lstStyle/>
                    <a:p>
                      <a:r>
                        <a:rPr lang="en-US" sz="1600" dirty="0"/>
                        <a:t>Lack of energy or chronic weariness</a:t>
                      </a:r>
                    </a:p>
                  </a:txBody>
                  <a:tcPr/>
                </a:tc>
                <a:extLst>
                  <a:ext uri="{0D108BD9-81ED-4DB2-BD59-A6C34878D82A}">
                    <a16:rowId xmlns:a16="http://schemas.microsoft.com/office/drawing/2014/main" val="288593432"/>
                  </a:ext>
                </a:extLst>
              </a:tr>
              <a:tr h="370840">
                <a:tc>
                  <a:txBody>
                    <a:bodyPr/>
                    <a:lstStyle/>
                    <a:p>
                      <a:r>
                        <a:rPr lang="en-US" sz="1600" dirty="0"/>
                        <a:t>Loss of consciousness</a:t>
                      </a:r>
                    </a:p>
                  </a:txBody>
                  <a:tcPr/>
                </a:tc>
                <a:extLst>
                  <a:ext uri="{0D108BD9-81ED-4DB2-BD59-A6C34878D82A}">
                    <a16:rowId xmlns:a16="http://schemas.microsoft.com/office/drawing/2014/main" val="2989814880"/>
                  </a:ext>
                </a:extLst>
              </a:tr>
            </a:tbl>
          </a:graphicData>
        </a:graphic>
      </p:graphicFrame>
      <p:graphicFrame>
        <p:nvGraphicFramePr>
          <p:cNvPr id="7" name="Table 6">
            <a:extLst>
              <a:ext uri="{FF2B5EF4-FFF2-40B4-BE49-F238E27FC236}">
                <a16:creationId xmlns:a16="http://schemas.microsoft.com/office/drawing/2014/main" id="{40534A17-42CD-7601-2CD5-E87241498E17}"/>
              </a:ext>
            </a:extLst>
          </p:cNvPr>
          <p:cNvGraphicFramePr>
            <a:graphicFrameLocks noGrp="1"/>
          </p:cNvGraphicFramePr>
          <p:nvPr>
            <p:extLst>
              <p:ext uri="{D42A27DB-BD31-4B8C-83A1-F6EECF244321}">
                <p14:modId xmlns:p14="http://schemas.microsoft.com/office/powerpoint/2010/main" val="2020398787"/>
              </p:ext>
            </p:extLst>
          </p:nvPr>
        </p:nvGraphicFramePr>
        <p:xfrm>
          <a:off x="4182452" y="1924352"/>
          <a:ext cx="3766458" cy="3383280"/>
        </p:xfrm>
        <a:graphic>
          <a:graphicData uri="http://schemas.openxmlformats.org/drawingml/2006/table">
            <a:tbl>
              <a:tblPr firstRow="1" bandRow="1">
                <a:tableStyleId>{FABFCF23-3B69-468F-B69F-88F6DE6A72F2}</a:tableStyleId>
              </a:tblPr>
              <a:tblGrid>
                <a:gridCol w="3766458">
                  <a:extLst>
                    <a:ext uri="{9D8B030D-6E8A-4147-A177-3AD203B41FA5}">
                      <a16:colId xmlns:a16="http://schemas.microsoft.com/office/drawing/2014/main" val="2384472647"/>
                    </a:ext>
                  </a:extLst>
                </a:gridCol>
              </a:tblGrid>
              <a:tr h="370840">
                <a:tc>
                  <a:txBody>
                    <a:bodyPr/>
                    <a:lstStyle/>
                    <a:p>
                      <a:r>
                        <a:rPr lang="en-US" sz="1800" dirty="0"/>
                        <a:t>Signs of Cognitive Impairment</a:t>
                      </a:r>
                    </a:p>
                  </a:txBody>
                  <a:tcPr/>
                </a:tc>
                <a:extLst>
                  <a:ext uri="{0D108BD9-81ED-4DB2-BD59-A6C34878D82A}">
                    <a16:rowId xmlns:a16="http://schemas.microsoft.com/office/drawing/2014/main" val="1649473103"/>
                  </a:ext>
                </a:extLst>
              </a:tr>
              <a:tr h="370840">
                <a:tc>
                  <a:txBody>
                    <a:bodyPr/>
                    <a:lstStyle/>
                    <a:p>
                      <a:r>
                        <a:rPr lang="en-US" sz="1600" dirty="0"/>
                        <a:t>Inappropriate verbal or emotional responses</a:t>
                      </a:r>
                    </a:p>
                  </a:txBody>
                  <a:tcPr/>
                </a:tc>
                <a:extLst>
                  <a:ext uri="{0D108BD9-81ED-4DB2-BD59-A6C34878D82A}">
                    <a16:rowId xmlns:a16="http://schemas.microsoft.com/office/drawing/2014/main" val="238288292"/>
                  </a:ext>
                </a:extLst>
              </a:tr>
              <a:tr h="370840">
                <a:tc>
                  <a:txBody>
                    <a:bodyPr/>
                    <a:lstStyle/>
                    <a:p>
                      <a:r>
                        <a:rPr lang="en-US" sz="1600" dirty="0"/>
                        <a:t>Irritability</a:t>
                      </a:r>
                    </a:p>
                  </a:txBody>
                  <a:tcPr/>
                </a:tc>
                <a:extLst>
                  <a:ext uri="{0D108BD9-81ED-4DB2-BD59-A6C34878D82A}">
                    <a16:rowId xmlns:a16="http://schemas.microsoft.com/office/drawing/2014/main" val="3678358984"/>
                  </a:ext>
                </a:extLst>
              </a:tr>
              <a:tr h="370840">
                <a:tc>
                  <a:txBody>
                    <a:bodyPr/>
                    <a:lstStyle/>
                    <a:p>
                      <a:r>
                        <a:rPr lang="en-US" sz="1600" dirty="0"/>
                        <a:t>Memory loss</a:t>
                      </a:r>
                    </a:p>
                  </a:txBody>
                  <a:tcPr/>
                </a:tc>
                <a:extLst>
                  <a:ext uri="{0D108BD9-81ED-4DB2-BD59-A6C34878D82A}">
                    <a16:rowId xmlns:a16="http://schemas.microsoft.com/office/drawing/2014/main" val="598856512"/>
                  </a:ext>
                </a:extLst>
              </a:tr>
              <a:tr h="370840">
                <a:tc>
                  <a:txBody>
                    <a:bodyPr/>
                    <a:lstStyle/>
                    <a:p>
                      <a:r>
                        <a:rPr lang="en-US" sz="1600" dirty="0"/>
                        <a:t>Inappropriate or abnormal behavior</a:t>
                      </a:r>
                    </a:p>
                  </a:txBody>
                  <a:tcPr/>
                </a:tc>
                <a:extLst>
                  <a:ext uri="{0D108BD9-81ED-4DB2-BD59-A6C34878D82A}">
                    <a16:rowId xmlns:a16="http://schemas.microsoft.com/office/drawing/2014/main" val="3969643904"/>
                  </a:ext>
                </a:extLst>
              </a:tr>
              <a:tr h="370840">
                <a:tc>
                  <a:txBody>
                    <a:bodyPr/>
                    <a:lstStyle/>
                    <a:p>
                      <a:r>
                        <a:rPr lang="en-US" sz="1600" dirty="0"/>
                        <a:t>Isolation</a:t>
                      </a:r>
                    </a:p>
                  </a:txBody>
                  <a:tcPr/>
                </a:tc>
                <a:extLst>
                  <a:ext uri="{0D108BD9-81ED-4DB2-BD59-A6C34878D82A}">
                    <a16:rowId xmlns:a16="http://schemas.microsoft.com/office/drawing/2014/main" val="1938014939"/>
                  </a:ext>
                </a:extLst>
              </a:tr>
              <a:tr h="370840">
                <a:tc>
                  <a:txBody>
                    <a:bodyPr/>
                    <a:lstStyle/>
                    <a:p>
                      <a:r>
                        <a:rPr lang="en-US" sz="1600" dirty="0"/>
                        <a:t>Lack of concentration, confusion, forgetfulness</a:t>
                      </a:r>
                    </a:p>
                  </a:txBody>
                  <a:tcPr/>
                </a:tc>
                <a:extLst>
                  <a:ext uri="{0D108BD9-81ED-4DB2-BD59-A6C34878D82A}">
                    <a16:rowId xmlns:a16="http://schemas.microsoft.com/office/drawing/2014/main" val="1313587282"/>
                  </a:ext>
                </a:extLst>
              </a:tr>
              <a:tr h="370840">
                <a:tc>
                  <a:txBody>
                    <a:bodyPr/>
                    <a:lstStyle/>
                    <a:p>
                      <a:r>
                        <a:rPr lang="en-US" sz="1600" dirty="0"/>
                        <a:t>Distraction</a:t>
                      </a:r>
                    </a:p>
                  </a:txBody>
                  <a:tcPr/>
                </a:tc>
                <a:extLst>
                  <a:ext uri="{0D108BD9-81ED-4DB2-BD59-A6C34878D82A}">
                    <a16:rowId xmlns:a16="http://schemas.microsoft.com/office/drawing/2014/main" val="288593432"/>
                  </a:ext>
                </a:extLst>
              </a:tr>
            </a:tbl>
          </a:graphicData>
        </a:graphic>
      </p:graphicFrame>
      <p:graphicFrame>
        <p:nvGraphicFramePr>
          <p:cNvPr id="8" name="Table 7">
            <a:extLst>
              <a:ext uri="{FF2B5EF4-FFF2-40B4-BE49-F238E27FC236}">
                <a16:creationId xmlns:a16="http://schemas.microsoft.com/office/drawing/2014/main" id="{DF7EB90B-74FB-B452-9F1E-5EEBC1EDA4EE}"/>
              </a:ext>
            </a:extLst>
          </p:cNvPr>
          <p:cNvGraphicFramePr>
            <a:graphicFrameLocks noGrp="1"/>
          </p:cNvGraphicFramePr>
          <p:nvPr>
            <p:extLst>
              <p:ext uri="{D42A27DB-BD31-4B8C-83A1-F6EECF244321}">
                <p14:modId xmlns:p14="http://schemas.microsoft.com/office/powerpoint/2010/main" val="744142419"/>
              </p:ext>
            </p:extLst>
          </p:nvPr>
        </p:nvGraphicFramePr>
        <p:xfrm>
          <a:off x="8106224" y="1924352"/>
          <a:ext cx="3766458" cy="3591560"/>
        </p:xfrm>
        <a:graphic>
          <a:graphicData uri="http://schemas.openxmlformats.org/drawingml/2006/table">
            <a:tbl>
              <a:tblPr firstRow="1" bandRow="1">
                <a:tableStyleId>{FABFCF23-3B69-468F-B69F-88F6DE6A72F2}</a:tableStyleId>
              </a:tblPr>
              <a:tblGrid>
                <a:gridCol w="3766458">
                  <a:extLst>
                    <a:ext uri="{9D8B030D-6E8A-4147-A177-3AD203B41FA5}">
                      <a16:colId xmlns:a16="http://schemas.microsoft.com/office/drawing/2014/main" val="2384472647"/>
                    </a:ext>
                  </a:extLst>
                </a:gridCol>
              </a:tblGrid>
              <a:tr h="370840">
                <a:tc>
                  <a:txBody>
                    <a:bodyPr/>
                    <a:lstStyle/>
                    <a:p>
                      <a:r>
                        <a:rPr lang="en-US" sz="1800" dirty="0"/>
                        <a:t>Signs of Performance Impairment</a:t>
                      </a:r>
                    </a:p>
                  </a:txBody>
                  <a:tcPr/>
                </a:tc>
                <a:extLst>
                  <a:ext uri="{0D108BD9-81ED-4DB2-BD59-A6C34878D82A}">
                    <a16:rowId xmlns:a16="http://schemas.microsoft.com/office/drawing/2014/main" val="1649473103"/>
                  </a:ext>
                </a:extLst>
              </a:tr>
              <a:tr h="370840">
                <a:tc>
                  <a:txBody>
                    <a:bodyPr/>
                    <a:lstStyle/>
                    <a:p>
                      <a:r>
                        <a:rPr lang="en-US" sz="1600" dirty="0"/>
                        <a:t>Frequently calling out sick</a:t>
                      </a:r>
                    </a:p>
                  </a:txBody>
                  <a:tcPr/>
                </a:tc>
                <a:extLst>
                  <a:ext uri="{0D108BD9-81ED-4DB2-BD59-A6C34878D82A}">
                    <a16:rowId xmlns:a16="http://schemas.microsoft.com/office/drawing/2014/main" val="238288292"/>
                  </a:ext>
                </a:extLst>
              </a:tr>
              <a:tr h="370840">
                <a:tc>
                  <a:txBody>
                    <a:bodyPr/>
                    <a:lstStyle/>
                    <a:p>
                      <a:r>
                        <a:rPr lang="en-US" sz="1600" dirty="0"/>
                        <a:t>Unexplained tardiness, early departure, extended breaks</a:t>
                      </a:r>
                    </a:p>
                  </a:txBody>
                  <a:tcPr/>
                </a:tc>
                <a:extLst>
                  <a:ext uri="{0D108BD9-81ED-4DB2-BD59-A6C34878D82A}">
                    <a16:rowId xmlns:a16="http://schemas.microsoft.com/office/drawing/2014/main" val="3678358984"/>
                  </a:ext>
                </a:extLst>
              </a:tr>
              <a:tr h="370840">
                <a:tc>
                  <a:txBody>
                    <a:bodyPr/>
                    <a:lstStyle/>
                    <a:p>
                      <a:r>
                        <a:rPr lang="en-US" sz="1600" dirty="0"/>
                        <a:t>Errors in judgement</a:t>
                      </a:r>
                    </a:p>
                  </a:txBody>
                  <a:tcPr/>
                </a:tc>
                <a:extLst>
                  <a:ext uri="{0D108BD9-81ED-4DB2-BD59-A6C34878D82A}">
                    <a16:rowId xmlns:a16="http://schemas.microsoft.com/office/drawing/2014/main" val="598856512"/>
                  </a:ext>
                </a:extLst>
              </a:tr>
              <a:tr h="370840">
                <a:tc>
                  <a:txBody>
                    <a:bodyPr/>
                    <a:lstStyle/>
                    <a:p>
                      <a:r>
                        <a:rPr lang="en-US" sz="1600" dirty="0"/>
                        <a:t>Decreased concentration and vigilance</a:t>
                      </a:r>
                    </a:p>
                  </a:txBody>
                  <a:tcPr/>
                </a:tc>
                <a:extLst>
                  <a:ext uri="{0D108BD9-81ED-4DB2-BD59-A6C34878D82A}">
                    <a16:rowId xmlns:a16="http://schemas.microsoft.com/office/drawing/2014/main" val="3969643904"/>
                  </a:ext>
                </a:extLst>
              </a:tr>
              <a:tr h="370840">
                <a:tc>
                  <a:txBody>
                    <a:bodyPr/>
                    <a:lstStyle/>
                    <a:p>
                      <a:r>
                        <a:rPr lang="en-US" sz="1600" dirty="0"/>
                        <a:t>Deterioration in performance or quality of work</a:t>
                      </a:r>
                    </a:p>
                  </a:txBody>
                  <a:tcPr/>
                </a:tc>
                <a:extLst>
                  <a:ext uri="{0D108BD9-81ED-4DB2-BD59-A6C34878D82A}">
                    <a16:rowId xmlns:a16="http://schemas.microsoft.com/office/drawing/2014/main" val="1938014939"/>
                  </a:ext>
                </a:extLst>
              </a:tr>
              <a:tr h="370840">
                <a:tc>
                  <a:txBody>
                    <a:bodyPr/>
                    <a:lstStyle/>
                    <a:p>
                      <a:r>
                        <a:rPr lang="en-US" sz="1600" dirty="0"/>
                        <a:t>Testing positive on a drug screen or impairment detection test</a:t>
                      </a:r>
                    </a:p>
                  </a:txBody>
                  <a:tcPr/>
                </a:tc>
                <a:extLst>
                  <a:ext uri="{0D108BD9-81ED-4DB2-BD59-A6C34878D82A}">
                    <a16:rowId xmlns:a16="http://schemas.microsoft.com/office/drawing/2014/main" val="1313587282"/>
                  </a:ext>
                </a:extLst>
              </a:tr>
              <a:tr h="370840">
                <a:tc>
                  <a:txBody>
                    <a:bodyPr/>
                    <a:lstStyle/>
                    <a:p>
                      <a:r>
                        <a:rPr lang="en-US" sz="1600" dirty="0"/>
                        <a:t>Loss of ability to do a skilled task</a:t>
                      </a:r>
                    </a:p>
                  </a:txBody>
                  <a:tcPr/>
                </a:tc>
                <a:extLst>
                  <a:ext uri="{0D108BD9-81ED-4DB2-BD59-A6C34878D82A}">
                    <a16:rowId xmlns:a16="http://schemas.microsoft.com/office/drawing/2014/main" val="288593432"/>
                  </a:ext>
                </a:extLst>
              </a:tr>
            </a:tbl>
          </a:graphicData>
        </a:graphic>
      </p:graphicFrame>
      <p:sp>
        <p:nvSpPr>
          <p:cNvPr id="9" name="Slide Number Placeholder 5">
            <a:extLst>
              <a:ext uri="{FF2B5EF4-FFF2-40B4-BE49-F238E27FC236}">
                <a16:creationId xmlns:a16="http://schemas.microsoft.com/office/drawing/2014/main" id="{D5FBB581-FB53-5A12-5C59-2AA1E63F485C}"/>
              </a:ext>
            </a:extLst>
          </p:cNvPr>
          <p:cNvSpPr>
            <a:spLocks noGrp="1"/>
          </p:cNvSpPr>
          <p:nvPr>
            <p:ph type="sldNum" sz="quarter" idx="12"/>
          </p:nvPr>
        </p:nvSpPr>
        <p:spPr>
          <a:xfrm>
            <a:off x="11277600" y="6422421"/>
            <a:ext cx="856897"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F5BE2AE4-BF0D-483D-B04D-86488E56D6CA}" type="slidenum">
              <a:rPr lang="en-US" altLang="en-US" sz="1200">
                <a:latin typeface="Arial" panose="020B0604020202020204" pitchFamily="34" charset="0"/>
              </a:rPr>
              <a:pPr/>
              <a:t>19</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4102920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8AAC04E-1493-F242-AADD-1CDD774B6684}"/>
              </a:ext>
            </a:extLst>
          </p:cNvPr>
          <p:cNvSpPr>
            <a:spLocks noGrp="1"/>
          </p:cNvSpPr>
          <p:nvPr>
            <p:ph idx="1"/>
          </p:nvPr>
        </p:nvSpPr>
        <p:spPr>
          <a:xfrm>
            <a:off x="437753" y="1323658"/>
            <a:ext cx="11015415" cy="3683361"/>
          </a:xfrm>
        </p:spPr>
        <p:txBody>
          <a:bodyPr>
            <a:noAutofit/>
          </a:bodyPr>
          <a:lstStyle/>
          <a:p>
            <a:pPr marL="0" indent="0">
              <a:buNone/>
            </a:pPr>
            <a:r>
              <a:rPr lang="en-US" sz="2000" b="1" dirty="0"/>
              <a:t>Hamilton Baiden</a:t>
            </a:r>
            <a:br>
              <a:rPr lang="en-US" sz="2000" b="1" dirty="0"/>
            </a:br>
            <a:r>
              <a:rPr lang="en-US" sz="2000" b="1" dirty="0"/>
              <a:t>CEO, Youturn Health</a:t>
            </a:r>
          </a:p>
        </p:txBody>
      </p:sp>
      <p:pic>
        <p:nvPicPr>
          <p:cNvPr id="5" name="Picture Placeholder 4" descr="A person in a suit smiling&#10;&#10;Description automatically generated">
            <a:extLst>
              <a:ext uri="{FF2B5EF4-FFF2-40B4-BE49-F238E27FC236}">
                <a16:creationId xmlns:a16="http://schemas.microsoft.com/office/drawing/2014/main" id="{C3F4CDE9-8BEA-E8FA-390F-AF137D9F1CE9}"/>
              </a:ext>
            </a:extLst>
          </p:cNvPr>
          <p:cNvPicPr>
            <a:picLocks noGrp="1" noChangeAspect="1"/>
          </p:cNvPicPr>
          <p:nvPr>
            <p:ph type="pic" sz="quarter" idx="4294967295"/>
          </p:nvPr>
        </p:nvPicPr>
        <p:blipFill rotWithShape="1">
          <a:blip r:embed="rId3"/>
          <a:srcRect l="3544" t="2005" r="3544" b="4954"/>
          <a:stretch/>
        </p:blipFill>
        <p:spPr>
          <a:xfrm>
            <a:off x="7134726" y="1588741"/>
            <a:ext cx="4366568" cy="4372619"/>
          </a:xfrm>
          <a:prstGeom prst="ellipse">
            <a:avLst/>
          </a:prstGeom>
          <a:effectLst>
            <a:outerShdw blurRad="50800" dist="38100" dir="5400000" algn="t" rotWithShape="0">
              <a:prstClr val="black">
                <a:alpha val="40000"/>
              </a:prstClr>
            </a:outerShdw>
          </a:effectLst>
        </p:spPr>
      </p:pic>
      <p:sp>
        <p:nvSpPr>
          <p:cNvPr id="6" name="Content Placeholder 2">
            <a:extLst>
              <a:ext uri="{FF2B5EF4-FFF2-40B4-BE49-F238E27FC236}">
                <a16:creationId xmlns:a16="http://schemas.microsoft.com/office/drawing/2014/main" id="{C024D8E0-4301-DE40-8324-A133DE7B5D58}"/>
              </a:ext>
            </a:extLst>
          </p:cNvPr>
          <p:cNvSpPr txBox="1">
            <a:spLocks/>
          </p:cNvSpPr>
          <p:nvPr/>
        </p:nvSpPr>
        <p:spPr>
          <a:xfrm>
            <a:off x="437753" y="1940056"/>
            <a:ext cx="6283087" cy="36699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Nunito"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Nunito"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Nunito"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Nunito"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Nunit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6985" indent="0" rtl="0">
              <a:lnSpc>
                <a:spcPct val="109000"/>
              </a:lnSpc>
              <a:spcBef>
                <a:spcPts val="600"/>
              </a:spcBef>
              <a:spcAft>
                <a:spcPts val="600"/>
              </a:spcAft>
              <a:buNone/>
            </a:pPr>
            <a:r>
              <a:rPr lang="en-US" sz="1800" b="0" i="0" u="none" strike="noStrike" dirty="0">
                <a:solidFill>
                  <a:srgbClr val="363840"/>
                </a:solidFill>
                <a:effectLst/>
                <a:latin typeface="+mn-lt"/>
              </a:rPr>
              <a:t>With almost three decades of experience in the healthcare industry, Hamilton brings both a vision and passion for creating innovative solutions to complex problems. He has been the driving force behind expanding the behavioral health services that Youturn Health offers and leveraged his experience and entrepreneurial spirit into creating progressive programs.</a:t>
            </a:r>
            <a:endParaRPr lang="en-US" sz="1800" b="0" dirty="0">
              <a:solidFill>
                <a:srgbClr val="363840"/>
              </a:solidFill>
              <a:effectLst/>
              <a:latin typeface="+mn-lt"/>
            </a:endParaRPr>
          </a:p>
          <a:p>
            <a:pPr marL="0" indent="0" rtl="0">
              <a:lnSpc>
                <a:spcPct val="109000"/>
              </a:lnSpc>
              <a:spcBef>
                <a:spcPts val="600"/>
              </a:spcBef>
              <a:spcAft>
                <a:spcPts val="600"/>
              </a:spcAft>
              <a:buNone/>
            </a:pPr>
            <a:r>
              <a:rPr lang="en-US" sz="1800" b="0" i="0" u="none" strike="noStrike" dirty="0">
                <a:solidFill>
                  <a:srgbClr val="363840"/>
                </a:solidFill>
                <a:effectLst/>
                <a:latin typeface="+mn-lt"/>
              </a:rPr>
              <a:t>As CEO, Hamilton focuses on providing transparent</a:t>
            </a:r>
            <a:r>
              <a:rPr lang="en-US" sz="1800" dirty="0">
                <a:solidFill>
                  <a:srgbClr val="363840"/>
                </a:solidFill>
                <a:latin typeface="+mn-lt"/>
              </a:rPr>
              <a:t> l</a:t>
            </a:r>
            <a:r>
              <a:rPr lang="en-US" sz="1800" b="0" i="0" u="none" strike="noStrike" dirty="0">
                <a:solidFill>
                  <a:srgbClr val="363840"/>
                </a:solidFill>
                <a:effectLst/>
                <a:latin typeface="+mn-lt"/>
              </a:rPr>
              <a:t>eadership and expanding upon Youturn Health’s vast portfolio of services and solutions; his strategic direction and initiatives will cement Youturn Health’s status as one of the industry’s top Integrated Health Care Managers. Hamilton’s extensive knowledge of the industry will also lend itself to developing new healthcare solutions and services within the Youturn Health brand.</a:t>
            </a:r>
            <a:br>
              <a:rPr lang="en-US" sz="1800" dirty="0">
                <a:solidFill>
                  <a:srgbClr val="363840"/>
                </a:solidFill>
                <a:latin typeface="+mn-lt"/>
              </a:rPr>
            </a:br>
            <a:endParaRPr lang="en-US" sz="1800" dirty="0">
              <a:solidFill>
                <a:srgbClr val="363840"/>
              </a:solidFill>
              <a:latin typeface="+mn-lt"/>
            </a:endParaRPr>
          </a:p>
        </p:txBody>
      </p:sp>
      <p:sp>
        <p:nvSpPr>
          <p:cNvPr id="3" name="Slide Number Placeholder 5">
            <a:extLst>
              <a:ext uri="{FF2B5EF4-FFF2-40B4-BE49-F238E27FC236}">
                <a16:creationId xmlns:a16="http://schemas.microsoft.com/office/drawing/2014/main" id="{0544CE16-6693-97F7-9C6B-F264D220A074}"/>
              </a:ext>
            </a:extLst>
          </p:cNvPr>
          <p:cNvSpPr txBox="1">
            <a:spLocks/>
          </p:cNvSpPr>
          <p:nvPr/>
        </p:nvSpPr>
        <p:spPr>
          <a:xfrm>
            <a:off x="10031832" y="6501399"/>
            <a:ext cx="2053795"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745CB9-ABD5-2A4C-8CC4-BD5C920CF6F1}" type="slidenum">
              <a:rPr lang="en-US" smtClean="0">
                <a:solidFill>
                  <a:schemeClr val="tx1"/>
                </a:solidFill>
              </a:rPr>
              <a:pPr/>
              <a:t>2</a:t>
            </a:fld>
            <a:endParaRPr lang="en-US" dirty="0">
              <a:solidFill>
                <a:schemeClr val="tx1"/>
              </a:solidFill>
            </a:endParaRPr>
          </a:p>
        </p:txBody>
      </p:sp>
    </p:spTree>
    <p:extLst>
      <p:ext uri="{BB962C8B-B14F-4D97-AF65-F5344CB8AC3E}">
        <p14:creationId xmlns:p14="http://schemas.microsoft.com/office/powerpoint/2010/main" val="24177242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ontent Placeholder 14">
            <a:extLst>
              <a:ext uri="{FF2B5EF4-FFF2-40B4-BE49-F238E27FC236}">
                <a16:creationId xmlns:a16="http://schemas.microsoft.com/office/drawing/2014/main" id="{5BF93ABE-D130-BF88-2844-0C801B4A2AA4}"/>
              </a:ext>
            </a:extLst>
          </p:cNvPr>
          <p:cNvSpPr txBox="1">
            <a:spLocks/>
          </p:cNvSpPr>
          <p:nvPr/>
        </p:nvSpPr>
        <p:spPr>
          <a:xfrm>
            <a:off x="6532408" y="2474025"/>
            <a:ext cx="5361684" cy="37900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3088" indent="0">
              <a:buFont typeface="Arial" panose="020B0604020202020204" pitchFamily="34" charset="0"/>
              <a:buNone/>
            </a:pPr>
            <a:r>
              <a:rPr lang="en-US" sz="2000" b="1" dirty="0">
                <a:solidFill>
                  <a:srgbClr val="6BD8FF"/>
                </a:solidFill>
              </a:rPr>
              <a:t>Physical</a:t>
            </a:r>
          </a:p>
          <a:p>
            <a:pPr marL="688975" indent="-115888">
              <a:spcBef>
                <a:spcPts val="600"/>
              </a:spcBef>
            </a:pPr>
            <a:r>
              <a:rPr lang="en-US" sz="1600" dirty="0"/>
              <a:t>Nothing noticeable</a:t>
            </a:r>
          </a:p>
          <a:p>
            <a:pPr marL="688975" indent="-115888">
              <a:spcBef>
                <a:spcPts val="600"/>
              </a:spcBef>
            </a:pPr>
            <a:endParaRPr lang="en-US" sz="1600" dirty="0"/>
          </a:p>
          <a:p>
            <a:pPr marL="688975" indent="-115888">
              <a:spcBef>
                <a:spcPts val="600"/>
              </a:spcBef>
            </a:pPr>
            <a:endParaRPr lang="en-US" sz="1600" dirty="0"/>
          </a:p>
          <a:p>
            <a:pPr marL="688975" indent="-115888">
              <a:spcBef>
                <a:spcPts val="600"/>
              </a:spcBef>
            </a:pPr>
            <a:endParaRPr lang="en-US" sz="1600" dirty="0"/>
          </a:p>
          <a:p>
            <a:pPr marL="688975" indent="-115888">
              <a:spcBef>
                <a:spcPts val="1200"/>
              </a:spcBef>
            </a:pPr>
            <a:endParaRPr lang="en-US" sz="1600" dirty="0"/>
          </a:p>
          <a:p>
            <a:pPr marL="573087" indent="0">
              <a:spcBef>
                <a:spcPts val="600"/>
              </a:spcBef>
              <a:buFont typeface="Arial" panose="020B0604020202020204" pitchFamily="34" charset="0"/>
              <a:buNone/>
            </a:pPr>
            <a:r>
              <a:rPr lang="en-US" sz="2000" b="1" dirty="0">
                <a:solidFill>
                  <a:srgbClr val="6BD8FF"/>
                </a:solidFill>
              </a:rPr>
              <a:t>Emotional</a:t>
            </a:r>
          </a:p>
          <a:p>
            <a:pPr marL="688975" indent="-115888">
              <a:spcBef>
                <a:spcPts val="600"/>
              </a:spcBef>
            </a:pPr>
            <a:r>
              <a:rPr lang="en-US" sz="1600" dirty="0"/>
              <a:t>Nothing noticeable</a:t>
            </a:r>
          </a:p>
        </p:txBody>
      </p:sp>
      <p:sp>
        <p:nvSpPr>
          <p:cNvPr id="14" name="Title 13">
            <a:extLst>
              <a:ext uri="{FF2B5EF4-FFF2-40B4-BE49-F238E27FC236}">
                <a16:creationId xmlns:a16="http://schemas.microsoft.com/office/drawing/2014/main" id="{31E664BE-BB62-97AE-ECD2-D2EB0801E54B}"/>
              </a:ext>
            </a:extLst>
          </p:cNvPr>
          <p:cNvSpPr>
            <a:spLocks noGrp="1"/>
          </p:cNvSpPr>
          <p:nvPr>
            <p:ph type="title"/>
          </p:nvPr>
        </p:nvSpPr>
        <p:spPr>
          <a:xfrm>
            <a:off x="880440" y="1194723"/>
            <a:ext cx="5361684" cy="1077422"/>
          </a:xfrm>
        </p:spPr>
        <p:txBody>
          <a:bodyPr/>
          <a:lstStyle/>
          <a:p>
            <a:r>
              <a:rPr lang="en-US" dirty="0"/>
              <a:t>Expectation</a:t>
            </a:r>
          </a:p>
        </p:txBody>
      </p:sp>
      <p:sp>
        <p:nvSpPr>
          <p:cNvPr id="15" name="Content Placeholder 14">
            <a:extLst>
              <a:ext uri="{FF2B5EF4-FFF2-40B4-BE49-F238E27FC236}">
                <a16:creationId xmlns:a16="http://schemas.microsoft.com/office/drawing/2014/main" id="{F6729495-2EC7-1FC6-E96F-755AC0F333E9}"/>
              </a:ext>
            </a:extLst>
          </p:cNvPr>
          <p:cNvSpPr>
            <a:spLocks noGrp="1"/>
          </p:cNvSpPr>
          <p:nvPr>
            <p:ph sz="half" idx="1"/>
          </p:nvPr>
        </p:nvSpPr>
        <p:spPr>
          <a:xfrm>
            <a:off x="880439" y="2474025"/>
            <a:ext cx="5361684" cy="3790022"/>
          </a:xfrm>
        </p:spPr>
        <p:txBody>
          <a:bodyPr>
            <a:normAutofit lnSpcReduction="10000"/>
          </a:bodyPr>
          <a:lstStyle/>
          <a:p>
            <a:pPr marL="573088" indent="0">
              <a:buNone/>
            </a:pPr>
            <a:r>
              <a:rPr lang="en-US" sz="2000" b="1" dirty="0">
                <a:solidFill>
                  <a:srgbClr val="6BD8FF"/>
                </a:solidFill>
              </a:rPr>
              <a:t>Physical</a:t>
            </a:r>
          </a:p>
          <a:p>
            <a:pPr marL="688975" indent="-115888">
              <a:spcBef>
                <a:spcPts val="600"/>
              </a:spcBef>
            </a:pPr>
            <a:r>
              <a:rPr lang="en-US" sz="1600" dirty="0"/>
              <a:t>Skin changes</a:t>
            </a:r>
          </a:p>
          <a:p>
            <a:pPr marL="688975" indent="-115888">
              <a:spcBef>
                <a:spcPts val="600"/>
              </a:spcBef>
            </a:pPr>
            <a:r>
              <a:rPr lang="en-US" sz="1600" dirty="0"/>
              <a:t>Sudden changes in weight</a:t>
            </a:r>
          </a:p>
          <a:p>
            <a:pPr marL="688975" indent="-115888">
              <a:spcBef>
                <a:spcPts val="600"/>
              </a:spcBef>
            </a:pPr>
            <a:r>
              <a:rPr lang="en-US" sz="1600" dirty="0"/>
              <a:t>Hygiene</a:t>
            </a:r>
          </a:p>
          <a:p>
            <a:pPr marL="688975" indent="-115888">
              <a:spcBef>
                <a:spcPts val="600"/>
              </a:spcBef>
            </a:pPr>
            <a:r>
              <a:rPr lang="en-US" sz="1600" dirty="0"/>
              <a:t>Dental issues</a:t>
            </a:r>
          </a:p>
          <a:p>
            <a:pPr marL="688975" indent="-115888">
              <a:spcBef>
                <a:spcPts val="600"/>
              </a:spcBef>
            </a:pPr>
            <a:r>
              <a:rPr lang="en-US" sz="1600" dirty="0"/>
              <a:t>Change in sleeping habits</a:t>
            </a:r>
          </a:p>
          <a:p>
            <a:pPr marL="688975" indent="-115888">
              <a:spcBef>
                <a:spcPts val="600"/>
              </a:spcBef>
            </a:pPr>
            <a:endParaRPr lang="en-US" sz="1600" dirty="0"/>
          </a:p>
          <a:p>
            <a:pPr marL="573087" indent="0">
              <a:spcBef>
                <a:spcPts val="600"/>
              </a:spcBef>
              <a:buNone/>
            </a:pPr>
            <a:r>
              <a:rPr lang="en-US" sz="2000" b="1" dirty="0">
                <a:solidFill>
                  <a:srgbClr val="6BD8FF"/>
                </a:solidFill>
              </a:rPr>
              <a:t>Emotional</a:t>
            </a:r>
          </a:p>
          <a:p>
            <a:pPr marL="688975" indent="-115888">
              <a:spcBef>
                <a:spcPts val="600"/>
              </a:spcBef>
            </a:pPr>
            <a:r>
              <a:rPr lang="en-US" sz="1600" dirty="0"/>
              <a:t>Increased aggression</a:t>
            </a:r>
          </a:p>
          <a:p>
            <a:pPr marL="688975" indent="-115888">
              <a:spcBef>
                <a:spcPts val="600"/>
              </a:spcBef>
            </a:pPr>
            <a:r>
              <a:rPr lang="en-US" sz="1600" dirty="0"/>
              <a:t>Depression</a:t>
            </a:r>
          </a:p>
          <a:p>
            <a:pPr marL="688975" indent="-115888">
              <a:spcBef>
                <a:spcPts val="600"/>
              </a:spcBef>
            </a:pPr>
            <a:r>
              <a:rPr lang="en-US" sz="1600" dirty="0"/>
              <a:t>Lethargy</a:t>
            </a:r>
          </a:p>
          <a:p>
            <a:pPr marL="688975" indent="-115888">
              <a:spcBef>
                <a:spcPts val="600"/>
              </a:spcBef>
            </a:pPr>
            <a:r>
              <a:rPr lang="en-US" sz="1600" dirty="0"/>
              <a:t>Changes in attitude or personality</a:t>
            </a:r>
          </a:p>
          <a:p>
            <a:pPr marL="688975" indent="-115888">
              <a:spcBef>
                <a:spcPts val="600"/>
              </a:spcBef>
            </a:pPr>
            <a:r>
              <a:rPr lang="en-US" sz="1600" dirty="0"/>
              <a:t>Changes in habits or priorities</a:t>
            </a:r>
          </a:p>
        </p:txBody>
      </p:sp>
      <p:sp>
        <p:nvSpPr>
          <p:cNvPr id="30" name="Slide Number Placeholder 5">
            <a:extLst>
              <a:ext uri="{FF2B5EF4-FFF2-40B4-BE49-F238E27FC236}">
                <a16:creationId xmlns:a16="http://schemas.microsoft.com/office/drawing/2014/main" id="{3CE6886C-FFDE-A23D-8FE9-4CC9EEA88211}"/>
              </a:ext>
            </a:extLst>
          </p:cNvPr>
          <p:cNvSpPr>
            <a:spLocks noGrp="1"/>
          </p:cNvSpPr>
          <p:nvPr>
            <p:ph type="sldNum" sz="quarter" idx="12"/>
          </p:nvPr>
        </p:nvSpPr>
        <p:spPr>
          <a:xfrm>
            <a:off x="11277600" y="6422421"/>
            <a:ext cx="856897"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F5BE2AE4-BF0D-483D-B04D-86488E56D6CA}" type="slidenum">
              <a:rPr lang="en-US" altLang="en-US" sz="1200">
                <a:latin typeface="Arial" panose="020B0604020202020204" pitchFamily="34" charset="0"/>
              </a:rPr>
              <a:pPr/>
              <a:t>20</a:t>
            </a:fld>
            <a:endParaRPr lang="en-US" altLang="en-US" sz="1200" dirty="0">
              <a:latin typeface="Arial" panose="020B0604020202020204" pitchFamily="34" charset="0"/>
            </a:endParaRPr>
          </a:p>
        </p:txBody>
      </p:sp>
      <p:sp>
        <p:nvSpPr>
          <p:cNvPr id="7" name="Shape 2767">
            <a:extLst>
              <a:ext uri="{FF2B5EF4-FFF2-40B4-BE49-F238E27FC236}">
                <a16:creationId xmlns:a16="http://schemas.microsoft.com/office/drawing/2014/main" id="{3B198EB3-8808-44A6-A2B6-0427AA50F8F7}"/>
              </a:ext>
            </a:extLst>
          </p:cNvPr>
          <p:cNvSpPr/>
          <p:nvPr/>
        </p:nvSpPr>
        <p:spPr>
          <a:xfrm>
            <a:off x="949757" y="2445133"/>
            <a:ext cx="454490" cy="411149"/>
          </a:xfrm>
          <a:custGeom>
            <a:avLst/>
            <a:gdLst/>
            <a:ahLst/>
            <a:cxnLst>
              <a:cxn ang="0">
                <a:pos x="wd2" y="hd2"/>
              </a:cxn>
              <a:cxn ang="5400000">
                <a:pos x="wd2" y="hd2"/>
              </a:cxn>
              <a:cxn ang="10800000">
                <a:pos x="wd2" y="hd2"/>
              </a:cxn>
              <a:cxn ang="16200000">
                <a:pos x="wd2" y="hd2"/>
              </a:cxn>
            </a:cxnLst>
            <a:rect l="0" t="0" r="r" b="b"/>
            <a:pathLst>
              <a:path w="21600" h="21600" extrusionOk="0">
                <a:moveTo>
                  <a:pt x="15709" y="11782"/>
                </a:moveTo>
                <a:lnTo>
                  <a:pt x="11782" y="11782"/>
                </a:lnTo>
                <a:lnTo>
                  <a:pt x="11782" y="15709"/>
                </a:lnTo>
                <a:lnTo>
                  <a:pt x="9818" y="15709"/>
                </a:lnTo>
                <a:lnTo>
                  <a:pt x="9818" y="11782"/>
                </a:lnTo>
                <a:lnTo>
                  <a:pt x="5891" y="11782"/>
                </a:lnTo>
                <a:lnTo>
                  <a:pt x="5891" y="9818"/>
                </a:lnTo>
                <a:lnTo>
                  <a:pt x="9818" y="9818"/>
                </a:lnTo>
                <a:lnTo>
                  <a:pt x="9818" y="5891"/>
                </a:lnTo>
                <a:lnTo>
                  <a:pt x="11782" y="5891"/>
                </a:lnTo>
                <a:lnTo>
                  <a:pt x="11782" y="9818"/>
                </a:lnTo>
                <a:lnTo>
                  <a:pt x="15709" y="9818"/>
                </a:lnTo>
                <a:cubicBezTo>
                  <a:pt x="15709" y="9818"/>
                  <a:pt x="15709" y="11782"/>
                  <a:pt x="15709" y="11782"/>
                </a:cubicBezTo>
                <a:close/>
                <a:moveTo>
                  <a:pt x="15709" y="8836"/>
                </a:moveTo>
                <a:lnTo>
                  <a:pt x="12764" y="8836"/>
                </a:lnTo>
                <a:lnTo>
                  <a:pt x="12764" y="5891"/>
                </a:lnTo>
                <a:cubicBezTo>
                  <a:pt x="12764" y="5349"/>
                  <a:pt x="12324" y="4909"/>
                  <a:pt x="11782" y="4909"/>
                </a:cubicBezTo>
                <a:lnTo>
                  <a:pt x="9818" y="4909"/>
                </a:lnTo>
                <a:cubicBezTo>
                  <a:pt x="9276" y="4909"/>
                  <a:pt x="8836" y="5349"/>
                  <a:pt x="8836" y="5891"/>
                </a:cubicBezTo>
                <a:lnTo>
                  <a:pt x="8836" y="8836"/>
                </a:lnTo>
                <a:lnTo>
                  <a:pt x="5891" y="8836"/>
                </a:lnTo>
                <a:cubicBezTo>
                  <a:pt x="5349" y="8836"/>
                  <a:pt x="4909" y="9276"/>
                  <a:pt x="4909" y="9818"/>
                </a:cubicBezTo>
                <a:lnTo>
                  <a:pt x="4909" y="11782"/>
                </a:lnTo>
                <a:cubicBezTo>
                  <a:pt x="4909" y="12324"/>
                  <a:pt x="5349" y="12764"/>
                  <a:pt x="5891" y="12764"/>
                </a:cubicBezTo>
                <a:lnTo>
                  <a:pt x="8836" y="12764"/>
                </a:lnTo>
                <a:lnTo>
                  <a:pt x="8836" y="15709"/>
                </a:lnTo>
                <a:cubicBezTo>
                  <a:pt x="8836" y="16251"/>
                  <a:pt x="9276" y="16691"/>
                  <a:pt x="9818" y="16691"/>
                </a:cubicBezTo>
                <a:lnTo>
                  <a:pt x="11782" y="16691"/>
                </a:lnTo>
                <a:cubicBezTo>
                  <a:pt x="12324" y="16691"/>
                  <a:pt x="12764" y="16251"/>
                  <a:pt x="12764" y="15709"/>
                </a:cubicBezTo>
                <a:lnTo>
                  <a:pt x="12764" y="12764"/>
                </a:lnTo>
                <a:lnTo>
                  <a:pt x="15709" y="12764"/>
                </a:lnTo>
                <a:cubicBezTo>
                  <a:pt x="16251" y="12764"/>
                  <a:pt x="16691" y="12324"/>
                  <a:pt x="16691" y="11782"/>
                </a:cubicBezTo>
                <a:lnTo>
                  <a:pt x="16691" y="9818"/>
                </a:lnTo>
                <a:cubicBezTo>
                  <a:pt x="16691" y="9276"/>
                  <a:pt x="16251" y="8836"/>
                  <a:pt x="15709" y="8836"/>
                </a:cubicBezTo>
                <a:moveTo>
                  <a:pt x="10800" y="20618"/>
                </a:moveTo>
                <a:cubicBezTo>
                  <a:pt x="5377" y="20618"/>
                  <a:pt x="982" y="16222"/>
                  <a:pt x="982" y="10800"/>
                </a:cubicBezTo>
                <a:cubicBezTo>
                  <a:pt x="982" y="5377"/>
                  <a:pt x="5377" y="982"/>
                  <a:pt x="10800" y="982"/>
                </a:cubicBezTo>
                <a:cubicBezTo>
                  <a:pt x="16223" y="982"/>
                  <a:pt x="20618" y="5377"/>
                  <a:pt x="20618" y="10800"/>
                </a:cubicBezTo>
                <a:cubicBezTo>
                  <a:pt x="20618" y="16222"/>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rgbClr val="6BD8FF"/>
          </a:solidFill>
          <a:ln w="12700">
            <a:miter lim="400000"/>
          </a:ln>
        </p:spPr>
        <p:txBody>
          <a:bodyPr lIns="25393" tIns="25393" rIns="25393" bIns="25393" anchor="ctr"/>
          <a:lstStyle/>
          <a:p>
            <a:pPr defTabSz="30470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000" b="1" dirty="0">
              <a:solidFill>
                <a:srgbClr val="6BD8FF"/>
              </a:solidFill>
              <a:latin typeface="Open Sans Semibold" charset="0"/>
              <a:ea typeface="Open Sans Semibold" charset="0"/>
              <a:cs typeface="Open Sans Semibold" charset="0"/>
            </a:endParaRPr>
          </a:p>
        </p:txBody>
      </p:sp>
      <p:sp>
        <p:nvSpPr>
          <p:cNvPr id="8" name="Shape 2615">
            <a:extLst>
              <a:ext uri="{FF2B5EF4-FFF2-40B4-BE49-F238E27FC236}">
                <a16:creationId xmlns:a16="http://schemas.microsoft.com/office/drawing/2014/main" id="{169625F0-EE3F-4B52-809A-FAB89837CD6B}"/>
              </a:ext>
            </a:extLst>
          </p:cNvPr>
          <p:cNvSpPr/>
          <p:nvPr/>
        </p:nvSpPr>
        <p:spPr>
          <a:xfrm>
            <a:off x="971262" y="4417696"/>
            <a:ext cx="411480" cy="411480"/>
          </a:xfrm>
          <a:custGeom>
            <a:avLst/>
            <a:gdLst/>
            <a:ahLst/>
            <a:cxnLst>
              <a:cxn ang="0">
                <a:pos x="wd2" y="hd2"/>
              </a:cxn>
              <a:cxn ang="5400000">
                <a:pos x="wd2" y="hd2"/>
              </a:cxn>
              <a:cxn ang="10800000">
                <a:pos x="wd2" y="hd2"/>
              </a:cxn>
              <a:cxn ang="16200000">
                <a:pos x="wd2" y="hd2"/>
              </a:cxn>
            </a:cxnLst>
            <a:rect l="0" t="0" r="r" b="b"/>
            <a:pathLst>
              <a:path w="21600" h="21600" extrusionOk="0">
                <a:moveTo>
                  <a:pt x="17593" y="17878"/>
                </a:moveTo>
                <a:cubicBezTo>
                  <a:pt x="16514" y="16546"/>
                  <a:pt x="15177" y="15812"/>
                  <a:pt x="14084" y="15323"/>
                </a:cubicBezTo>
                <a:cubicBezTo>
                  <a:pt x="13842" y="15214"/>
                  <a:pt x="13687" y="15099"/>
                  <a:pt x="13598" y="14990"/>
                </a:cubicBezTo>
                <a:cubicBezTo>
                  <a:pt x="15238" y="14959"/>
                  <a:pt x="16521" y="14237"/>
                  <a:pt x="16581" y="14203"/>
                </a:cubicBezTo>
                <a:cubicBezTo>
                  <a:pt x="16751" y="14106"/>
                  <a:pt x="16846" y="13918"/>
                  <a:pt x="16826" y="13724"/>
                </a:cubicBezTo>
                <a:cubicBezTo>
                  <a:pt x="16807" y="13546"/>
                  <a:pt x="16693" y="13394"/>
                  <a:pt x="16530" y="13325"/>
                </a:cubicBezTo>
                <a:cubicBezTo>
                  <a:pt x="16461" y="13275"/>
                  <a:pt x="15663" y="12629"/>
                  <a:pt x="15663" y="9051"/>
                </a:cubicBezTo>
                <a:cubicBezTo>
                  <a:pt x="15663" y="5000"/>
                  <a:pt x="14115" y="2945"/>
                  <a:pt x="11061" y="2945"/>
                </a:cubicBezTo>
                <a:cubicBezTo>
                  <a:pt x="8481" y="2945"/>
                  <a:pt x="5845" y="3642"/>
                  <a:pt x="5845" y="8806"/>
                </a:cubicBezTo>
                <a:cubicBezTo>
                  <a:pt x="5845" y="12555"/>
                  <a:pt x="5219" y="13278"/>
                  <a:pt x="5122" y="13367"/>
                </a:cubicBezTo>
                <a:cubicBezTo>
                  <a:pt x="4957" y="13416"/>
                  <a:pt x="4826" y="13551"/>
                  <a:pt x="4784" y="13723"/>
                </a:cubicBezTo>
                <a:cubicBezTo>
                  <a:pt x="4734" y="13935"/>
                  <a:pt x="4828" y="14153"/>
                  <a:pt x="5015" y="14262"/>
                </a:cubicBezTo>
                <a:cubicBezTo>
                  <a:pt x="6396" y="15064"/>
                  <a:pt x="7482" y="15136"/>
                  <a:pt x="8065" y="15091"/>
                </a:cubicBezTo>
                <a:cubicBezTo>
                  <a:pt x="7994" y="15151"/>
                  <a:pt x="7850" y="15241"/>
                  <a:pt x="7564" y="15335"/>
                </a:cubicBezTo>
                <a:cubicBezTo>
                  <a:pt x="6211" y="15776"/>
                  <a:pt x="4766" y="16807"/>
                  <a:pt x="3958" y="17834"/>
                </a:cubicBezTo>
                <a:cubicBezTo>
                  <a:pt x="2125" y="16050"/>
                  <a:pt x="982" y="13560"/>
                  <a:pt x="982" y="10800"/>
                </a:cubicBezTo>
                <a:cubicBezTo>
                  <a:pt x="982" y="5377"/>
                  <a:pt x="5377" y="982"/>
                  <a:pt x="10800" y="982"/>
                </a:cubicBezTo>
                <a:cubicBezTo>
                  <a:pt x="16222" y="982"/>
                  <a:pt x="20618" y="5377"/>
                  <a:pt x="20618" y="10800"/>
                </a:cubicBezTo>
                <a:cubicBezTo>
                  <a:pt x="20618" y="13584"/>
                  <a:pt x="19454" y="16092"/>
                  <a:pt x="17593" y="17878"/>
                </a:cubicBezTo>
                <a:moveTo>
                  <a:pt x="10800" y="20618"/>
                </a:moveTo>
                <a:cubicBezTo>
                  <a:pt x="8489" y="20618"/>
                  <a:pt x="6370" y="19815"/>
                  <a:pt x="4693" y="18480"/>
                </a:cubicBezTo>
                <a:cubicBezTo>
                  <a:pt x="5360" y="17604"/>
                  <a:pt x="6693" y="16652"/>
                  <a:pt x="7869" y="16268"/>
                </a:cubicBezTo>
                <a:cubicBezTo>
                  <a:pt x="8578" y="16037"/>
                  <a:pt x="8988" y="15688"/>
                  <a:pt x="9087" y="15232"/>
                </a:cubicBezTo>
                <a:cubicBezTo>
                  <a:pt x="9214" y="14656"/>
                  <a:pt x="8775" y="14230"/>
                  <a:pt x="8725" y="14183"/>
                </a:cubicBezTo>
                <a:cubicBezTo>
                  <a:pt x="8597" y="14065"/>
                  <a:pt x="8412" y="14025"/>
                  <a:pt x="8246" y="14075"/>
                </a:cubicBezTo>
                <a:cubicBezTo>
                  <a:pt x="8208" y="14086"/>
                  <a:pt x="7406" y="14309"/>
                  <a:pt x="6089" y="13714"/>
                </a:cubicBezTo>
                <a:cubicBezTo>
                  <a:pt x="6486" y="13026"/>
                  <a:pt x="6826" y="11618"/>
                  <a:pt x="6826" y="8806"/>
                </a:cubicBezTo>
                <a:cubicBezTo>
                  <a:pt x="6826" y="4301"/>
                  <a:pt x="8829" y="3928"/>
                  <a:pt x="11061" y="3928"/>
                </a:cubicBezTo>
                <a:cubicBezTo>
                  <a:pt x="12615" y="3928"/>
                  <a:pt x="14681" y="4458"/>
                  <a:pt x="14681" y="9051"/>
                </a:cubicBezTo>
                <a:cubicBezTo>
                  <a:pt x="14681" y="11662"/>
                  <a:pt x="15092" y="12966"/>
                  <a:pt x="15499" y="13617"/>
                </a:cubicBezTo>
                <a:cubicBezTo>
                  <a:pt x="14943" y="13829"/>
                  <a:pt x="14058" y="14076"/>
                  <a:pt x="13097" y="13993"/>
                </a:cubicBezTo>
                <a:cubicBezTo>
                  <a:pt x="12883" y="13971"/>
                  <a:pt x="12690" y="14092"/>
                  <a:pt x="12605" y="14285"/>
                </a:cubicBezTo>
                <a:cubicBezTo>
                  <a:pt x="12420" y="14704"/>
                  <a:pt x="12408" y="15649"/>
                  <a:pt x="13683" y="16219"/>
                </a:cubicBezTo>
                <a:cubicBezTo>
                  <a:pt x="14677" y="16664"/>
                  <a:pt x="15893" y="17331"/>
                  <a:pt x="16850" y="18522"/>
                </a:cubicBezTo>
                <a:cubicBezTo>
                  <a:pt x="15182" y="19831"/>
                  <a:pt x="13085" y="20618"/>
                  <a:pt x="10800" y="20618"/>
                </a:cubicBezTo>
                <a:moveTo>
                  <a:pt x="10800" y="0"/>
                </a:moveTo>
                <a:cubicBezTo>
                  <a:pt x="4835" y="0"/>
                  <a:pt x="0" y="4836"/>
                  <a:pt x="0" y="10800"/>
                </a:cubicBezTo>
                <a:cubicBezTo>
                  <a:pt x="0" y="16765"/>
                  <a:pt x="4835" y="21600"/>
                  <a:pt x="10800" y="21600"/>
                </a:cubicBezTo>
                <a:cubicBezTo>
                  <a:pt x="16764" y="21600"/>
                  <a:pt x="21600" y="16765"/>
                  <a:pt x="21600" y="10800"/>
                </a:cubicBezTo>
                <a:cubicBezTo>
                  <a:pt x="21600" y="4836"/>
                  <a:pt x="16764" y="0"/>
                  <a:pt x="10800" y="0"/>
                </a:cubicBezTo>
              </a:path>
            </a:pathLst>
          </a:custGeom>
          <a:solidFill>
            <a:srgbClr val="6BD8FF"/>
          </a:solidFill>
          <a:ln w="12700">
            <a:miter lim="400000"/>
          </a:ln>
        </p:spPr>
        <p:txBody>
          <a:bodyPr lIns="25393" tIns="25393" rIns="25393" bIns="25393" anchor="ctr"/>
          <a:lstStyle/>
          <a:p>
            <a:pPr defTabSz="30470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000" b="1" dirty="0">
              <a:latin typeface="Open Sans Semibold" charset="0"/>
              <a:ea typeface="Open Sans Semibold" charset="0"/>
              <a:cs typeface="Open Sans Semibold" charset="0"/>
            </a:endParaRPr>
          </a:p>
        </p:txBody>
      </p:sp>
      <p:sp>
        <p:nvSpPr>
          <p:cNvPr id="18" name="TextBox 17">
            <a:extLst>
              <a:ext uri="{FF2B5EF4-FFF2-40B4-BE49-F238E27FC236}">
                <a16:creationId xmlns:a16="http://schemas.microsoft.com/office/drawing/2014/main" id="{B3D63C13-70C5-4B46-BAF7-E39A03080500}"/>
              </a:ext>
            </a:extLst>
          </p:cNvPr>
          <p:cNvSpPr txBox="1"/>
          <p:nvPr/>
        </p:nvSpPr>
        <p:spPr>
          <a:xfrm>
            <a:off x="4322896" y="3414488"/>
            <a:ext cx="2315267" cy="902876"/>
          </a:xfrm>
          <a:prstGeom prst="rect">
            <a:avLst/>
          </a:prstGeom>
          <a:noFill/>
        </p:spPr>
        <p:txBody>
          <a:bodyPr wrap="square" lIns="60960" tIns="0" rIns="0" bIns="0" rtlCol="0" anchor="t">
            <a:spAutoFit/>
          </a:bodyPr>
          <a:lstStyle/>
          <a:p>
            <a:pPr algn="ctr"/>
            <a:r>
              <a:rPr lang="en-US" sz="5867" b="1" spc="267" dirty="0">
                <a:solidFill>
                  <a:srgbClr val="363840"/>
                </a:solidFill>
                <a:latin typeface="Yu Gothic Medium"/>
                <a:ea typeface="Yu Gothic Medium"/>
              </a:rPr>
              <a:t>vs</a:t>
            </a:r>
            <a:endParaRPr lang="en-US" sz="3200" dirty="0">
              <a:solidFill>
                <a:srgbClr val="363840"/>
              </a:solidFill>
              <a:ea typeface="Yu Gothic UI"/>
            </a:endParaRPr>
          </a:p>
        </p:txBody>
      </p:sp>
      <p:sp>
        <p:nvSpPr>
          <p:cNvPr id="2" name="TextBox 1">
            <a:extLst>
              <a:ext uri="{FF2B5EF4-FFF2-40B4-BE49-F238E27FC236}">
                <a16:creationId xmlns:a16="http://schemas.microsoft.com/office/drawing/2014/main" id="{27F90ADC-8613-A3F2-4D51-0A707F4D21B2}"/>
              </a:ext>
            </a:extLst>
          </p:cNvPr>
          <p:cNvSpPr txBox="1"/>
          <p:nvPr/>
        </p:nvSpPr>
        <p:spPr>
          <a:xfrm>
            <a:off x="2924430" y="253016"/>
            <a:ext cx="6343137" cy="523220"/>
          </a:xfrm>
          <a:prstGeom prst="rect">
            <a:avLst/>
          </a:prstGeom>
          <a:noFill/>
        </p:spPr>
        <p:txBody>
          <a:bodyPr wrap="square" rtlCol="0">
            <a:spAutoFit/>
          </a:bodyPr>
          <a:lstStyle/>
          <a:p>
            <a:pPr algn="ctr"/>
            <a:r>
              <a:rPr lang="en-US" sz="2800" b="1" dirty="0">
                <a:solidFill>
                  <a:schemeClr val="accent1"/>
                </a:solidFill>
                <a:latin typeface="+mj-lt"/>
              </a:rPr>
              <a:t>Substance Misuse Behaviors</a:t>
            </a:r>
          </a:p>
        </p:txBody>
      </p:sp>
      <p:sp>
        <p:nvSpPr>
          <p:cNvPr id="20" name="Title 13">
            <a:extLst>
              <a:ext uri="{FF2B5EF4-FFF2-40B4-BE49-F238E27FC236}">
                <a16:creationId xmlns:a16="http://schemas.microsoft.com/office/drawing/2014/main" id="{736488C1-0F64-369A-79DB-E451B8AC0D94}"/>
              </a:ext>
            </a:extLst>
          </p:cNvPr>
          <p:cNvSpPr txBox="1">
            <a:spLocks/>
          </p:cNvSpPr>
          <p:nvPr/>
        </p:nvSpPr>
        <p:spPr>
          <a:xfrm>
            <a:off x="6532408" y="1173186"/>
            <a:ext cx="5361684" cy="10774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n-lt"/>
                <a:ea typeface="+mj-ea"/>
                <a:cs typeface="+mj-cs"/>
              </a:defRPr>
            </a:lvl1pPr>
          </a:lstStyle>
          <a:p>
            <a:r>
              <a:rPr lang="en-US" dirty="0"/>
              <a:t>Reality</a:t>
            </a:r>
          </a:p>
        </p:txBody>
      </p:sp>
      <p:sp>
        <p:nvSpPr>
          <p:cNvPr id="28" name="Shape 2767">
            <a:extLst>
              <a:ext uri="{FF2B5EF4-FFF2-40B4-BE49-F238E27FC236}">
                <a16:creationId xmlns:a16="http://schemas.microsoft.com/office/drawing/2014/main" id="{99EAA74A-4B34-A1D7-0188-B085F71C9EB6}"/>
              </a:ext>
            </a:extLst>
          </p:cNvPr>
          <p:cNvSpPr/>
          <p:nvPr/>
        </p:nvSpPr>
        <p:spPr>
          <a:xfrm>
            <a:off x="6661129" y="2445133"/>
            <a:ext cx="454490" cy="411149"/>
          </a:xfrm>
          <a:custGeom>
            <a:avLst/>
            <a:gdLst/>
            <a:ahLst/>
            <a:cxnLst>
              <a:cxn ang="0">
                <a:pos x="wd2" y="hd2"/>
              </a:cxn>
              <a:cxn ang="5400000">
                <a:pos x="wd2" y="hd2"/>
              </a:cxn>
              <a:cxn ang="10800000">
                <a:pos x="wd2" y="hd2"/>
              </a:cxn>
              <a:cxn ang="16200000">
                <a:pos x="wd2" y="hd2"/>
              </a:cxn>
            </a:cxnLst>
            <a:rect l="0" t="0" r="r" b="b"/>
            <a:pathLst>
              <a:path w="21600" h="21600" extrusionOk="0">
                <a:moveTo>
                  <a:pt x="15709" y="11782"/>
                </a:moveTo>
                <a:lnTo>
                  <a:pt x="11782" y="11782"/>
                </a:lnTo>
                <a:lnTo>
                  <a:pt x="11782" y="15709"/>
                </a:lnTo>
                <a:lnTo>
                  <a:pt x="9818" y="15709"/>
                </a:lnTo>
                <a:lnTo>
                  <a:pt x="9818" y="11782"/>
                </a:lnTo>
                <a:lnTo>
                  <a:pt x="5891" y="11782"/>
                </a:lnTo>
                <a:lnTo>
                  <a:pt x="5891" y="9818"/>
                </a:lnTo>
                <a:lnTo>
                  <a:pt x="9818" y="9818"/>
                </a:lnTo>
                <a:lnTo>
                  <a:pt x="9818" y="5891"/>
                </a:lnTo>
                <a:lnTo>
                  <a:pt x="11782" y="5891"/>
                </a:lnTo>
                <a:lnTo>
                  <a:pt x="11782" y="9818"/>
                </a:lnTo>
                <a:lnTo>
                  <a:pt x="15709" y="9818"/>
                </a:lnTo>
                <a:cubicBezTo>
                  <a:pt x="15709" y="9818"/>
                  <a:pt x="15709" y="11782"/>
                  <a:pt x="15709" y="11782"/>
                </a:cubicBezTo>
                <a:close/>
                <a:moveTo>
                  <a:pt x="15709" y="8836"/>
                </a:moveTo>
                <a:lnTo>
                  <a:pt x="12764" y="8836"/>
                </a:lnTo>
                <a:lnTo>
                  <a:pt x="12764" y="5891"/>
                </a:lnTo>
                <a:cubicBezTo>
                  <a:pt x="12764" y="5349"/>
                  <a:pt x="12324" y="4909"/>
                  <a:pt x="11782" y="4909"/>
                </a:cubicBezTo>
                <a:lnTo>
                  <a:pt x="9818" y="4909"/>
                </a:lnTo>
                <a:cubicBezTo>
                  <a:pt x="9276" y="4909"/>
                  <a:pt x="8836" y="5349"/>
                  <a:pt x="8836" y="5891"/>
                </a:cubicBezTo>
                <a:lnTo>
                  <a:pt x="8836" y="8836"/>
                </a:lnTo>
                <a:lnTo>
                  <a:pt x="5891" y="8836"/>
                </a:lnTo>
                <a:cubicBezTo>
                  <a:pt x="5349" y="8836"/>
                  <a:pt x="4909" y="9276"/>
                  <a:pt x="4909" y="9818"/>
                </a:cubicBezTo>
                <a:lnTo>
                  <a:pt x="4909" y="11782"/>
                </a:lnTo>
                <a:cubicBezTo>
                  <a:pt x="4909" y="12324"/>
                  <a:pt x="5349" y="12764"/>
                  <a:pt x="5891" y="12764"/>
                </a:cubicBezTo>
                <a:lnTo>
                  <a:pt x="8836" y="12764"/>
                </a:lnTo>
                <a:lnTo>
                  <a:pt x="8836" y="15709"/>
                </a:lnTo>
                <a:cubicBezTo>
                  <a:pt x="8836" y="16251"/>
                  <a:pt x="9276" y="16691"/>
                  <a:pt x="9818" y="16691"/>
                </a:cubicBezTo>
                <a:lnTo>
                  <a:pt x="11782" y="16691"/>
                </a:lnTo>
                <a:cubicBezTo>
                  <a:pt x="12324" y="16691"/>
                  <a:pt x="12764" y="16251"/>
                  <a:pt x="12764" y="15709"/>
                </a:cubicBezTo>
                <a:lnTo>
                  <a:pt x="12764" y="12764"/>
                </a:lnTo>
                <a:lnTo>
                  <a:pt x="15709" y="12764"/>
                </a:lnTo>
                <a:cubicBezTo>
                  <a:pt x="16251" y="12764"/>
                  <a:pt x="16691" y="12324"/>
                  <a:pt x="16691" y="11782"/>
                </a:cubicBezTo>
                <a:lnTo>
                  <a:pt x="16691" y="9818"/>
                </a:lnTo>
                <a:cubicBezTo>
                  <a:pt x="16691" y="9276"/>
                  <a:pt x="16251" y="8836"/>
                  <a:pt x="15709" y="8836"/>
                </a:cubicBezTo>
                <a:moveTo>
                  <a:pt x="10800" y="20618"/>
                </a:moveTo>
                <a:cubicBezTo>
                  <a:pt x="5377" y="20618"/>
                  <a:pt x="982" y="16222"/>
                  <a:pt x="982" y="10800"/>
                </a:cubicBezTo>
                <a:cubicBezTo>
                  <a:pt x="982" y="5377"/>
                  <a:pt x="5377" y="982"/>
                  <a:pt x="10800" y="982"/>
                </a:cubicBezTo>
                <a:cubicBezTo>
                  <a:pt x="16223" y="982"/>
                  <a:pt x="20618" y="5377"/>
                  <a:pt x="20618" y="10800"/>
                </a:cubicBezTo>
                <a:cubicBezTo>
                  <a:pt x="20618" y="16222"/>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rgbClr val="6BD8FF"/>
          </a:solidFill>
          <a:ln w="12700">
            <a:miter lim="400000"/>
          </a:ln>
        </p:spPr>
        <p:txBody>
          <a:bodyPr lIns="25393" tIns="25393" rIns="25393" bIns="25393" anchor="ctr"/>
          <a:lstStyle/>
          <a:p>
            <a:pPr defTabSz="30470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000" b="1" dirty="0">
              <a:solidFill>
                <a:srgbClr val="6BD8FF"/>
              </a:solidFill>
              <a:latin typeface="Open Sans Semibold" charset="0"/>
              <a:ea typeface="Open Sans Semibold" charset="0"/>
              <a:cs typeface="Open Sans Semibold" charset="0"/>
            </a:endParaRPr>
          </a:p>
        </p:txBody>
      </p:sp>
      <p:sp>
        <p:nvSpPr>
          <p:cNvPr id="29" name="Shape 2615">
            <a:extLst>
              <a:ext uri="{FF2B5EF4-FFF2-40B4-BE49-F238E27FC236}">
                <a16:creationId xmlns:a16="http://schemas.microsoft.com/office/drawing/2014/main" id="{8112FF67-F831-C11B-7423-3DB16BB8E13D}"/>
              </a:ext>
            </a:extLst>
          </p:cNvPr>
          <p:cNvSpPr/>
          <p:nvPr/>
        </p:nvSpPr>
        <p:spPr>
          <a:xfrm>
            <a:off x="6682634" y="4417696"/>
            <a:ext cx="411480" cy="411480"/>
          </a:xfrm>
          <a:custGeom>
            <a:avLst/>
            <a:gdLst/>
            <a:ahLst/>
            <a:cxnLst>
              <a:cxn ang="0">
                <a:pos x="wd2" y="hd2"/>
              </a:cxn>
              <a:cxn ang="5400000">
                <a:pos x="wd2" y="hd2"/>
              </a:cxn>
              <a:cxn ang="10800000">
                <a:pos x="wd2" y="hd2"/>
              </a:cxn>
              <a:cxn ang="16200000">
                <a:pos x="wd2" y="hd2"/>
              </a:cxn>
            </a:cxnLst>
            <a:rect l="0" t="0" r="r" b="b"/>
            <a:pathLst>
              <a:path w="21600" h="21600" extrusionOk="0">
                <a:moveTo>
                  <a:pt x="17593" y="17878"/>
                </a:moveTo>
                <a:cubicBezTo>
                  <a:pt x="16514" y="16546"/>
                  <a:pt x="15177" y="15812"/>
                  <a:pt x="14084" y="15323"/>
                </a:cubicBezTo>
                <a:cubicBezTo>
                  <a:pt x="13842" y="15214"/>
                  <a:pt x="13687" y="15099"/>
                  <a:pt x="13598" y="14990"/>
                </a:cubicBezTo>
                <a:cubicBezTo>
                  <a:pt x="15238" y="14959"/>
                  <a:pt x="16521" y="14237"/>
                  <a:pt x="16581" y="14203"/>
                </a:cubicBezTo>
                <a:cubicBezTo>
                  <a:pt x="16751" y="14106"/>
                  <a:pt x="16846" y="13918"/>
                  <a:pt x="16826" y="13724"/>
                </a:cubicBezTo>
                <a:cubicBezTo>
                  <a:pt x="16807" y="13546"/>
                  <a:pt x="16693" y="13394"/>
                  <a:pt x="16530" y="13325"/>
                </a:cubicBezTo>
                <a:cubicBezTo>
                  <a:pt x="16461" y="13275"/>
                  <a:pt x="15663" y="12629"/>
                  <a:pt x="15663" y="9051"/>
                </a:cubicBezTo>
                <a:cubicBezTo>
                  <a:pt x="15663" y="5000"/>
                  <a:pt x="14115" y="2945"/>
                  <a:pt x="11061" y="2945"/>
                </a:cubicBezTo>
                <a:cubicBezTo>
                  <a:pt x="8481" y="2945"/>
                  <a:pt x="5845" y="3642"/>
                  <a:pt x="5845" y="8806"/>
                </a:cubicBezTo>
                <a:cubicBezTo>
                  <a:pt x="5845" y="12555"/>
                  <a:pt x="5219" y="13278"/>
                  <a:pt x="5122" y="13367"/>
                </a:cubicBezTo>
                <a:cubicBezTo>
                  <a:pt x="4957" y="13416"/>
                  <a:pt x="4826" y="13551"/>
                  <a:pt x="4784" y="13723"/>
                </a:cubicBezTo>
                <a:cubicBezTo>
                  <a:pt x="4734" y="13935"/>
                  <a:pt x="4828" y="14153"/>
                  <a:pt x="5015" y="14262"/>
                </a:cubicBezTo>
                <a:cubicBezTo>
                  <a:pt x="6396" y="15064"/>
                  <a:pt x="7482" y="15136"/>
                  <a:pt x="8065" y="15091"/>
                </a:cubicBezTo>
                <a:cubicBezTo>
                  <a:pt x="7994" y="15151"/>
                  <a:pt x="7850" y="15241"/>
                  <a:pt x="7564" y="15335"/>
                </a:cubicBezTo>
                <a:cubicBezTo>
                  <a:pt x="6211" y="15776"/>
                  <a:pt x="4766" y="16807"/>
                  <a:pt x="3958" y="17834"/>
                </a:cubicBezTo>
                <a:cubicBezTo>
                  <a:pt x="2125" y="16050"/>
                  <a:pt x="982" y="13560"/>
                  <a:pt x="982" y="10800"/>
                </a:cubicBezTo>
                <a:cubicBezTo>
                  <a:pt x="982" y="5377"/>
                  <a:pt x="5377" y="982"/>
                  <a:pt x="10800" y="982"/>
                </a:cubicBezTo>
                <a:cubicBezTo>
                  <a:pt x="16222" y="982"/>
                  <a:pt x="20618" y="5377"/>
                  <a:pt x="20618" y="10800"/>
                </a:cubicBezTo>
                <a:cubicBezTo>
                  <a:pt x="20618" y="13584"/>
                  <a:pt x="19454" y="16092"/>
                  <a:pt x="17593" y="17878"/>
                </a:cubicBezTo>
                <a:moveTo>
                  <a:pt x="10800" y="20618"/>
                </a:moveTo>
                <a:cubicBezTo>
                  <a:pt x="8489" y="20618"/>
                  <a:pt x="6370" y="19815"/>
                  <a:pt x="4693" y="18480"/>
                </a:cubicBezTo>
                <a:cubicBezTo>
                  <a:pt x="5360" y="17604"/>
                  <a:pt x="6693" y="16652"/>
                  <a:pt x="7869" y="16268"/>
                </a:cubicBezTo>
                <a:cubicBezTo>
                  <a:pt x="8578" y="16037"/>
                  <a:pt x="8988" y="15688"/>
                  <a:pt x="9087" y="15232"/>
                </a:cubicBezTo>
                <a:cubicBezTo>
                  <a:pt x="9214" y="14656"/>
                  <a:pt x="8775" y="14230"/>
                  <a:pt x="8725" y="14183"/>
                </a:cubicBezTo>
                <a:cubicBezTo>
                  <a:pt x="8597" y="14065"/>
                  <a:pt x="8412" y="14025"/>
                  <a:pt x="8246" y="14075"/>
                </a:cubicBezTo>
                <a:cubicBezTo>
                  <a:pt x="8208" y="14086"/>
                  <a:pt x="7406" y="14309"/>
                  <a:pt x="6089" y="13714"/>
                </a:cubicBezTo>
                <a:cubicBezTo>
                  <a:pt x="6486" y="13026"/>
                  <a:pt x="6826" y="11618"/>
                  <a:pt x="6826" y="8806"/>
                </a:cubicBezTo>
                <a:cubicBezTo>
                  <a:pt x="6826" y="4301"/>
                  <a:pt x="8829" y="3928"/>
                  <a:pt x="11061" y="3928"/>
                </a:cubicBezTo>
                <a:cubicBezTo>
                  <a:pt x="12615" y="3928"/>
                  <a:pt x="14681" y="4458"/>
                  <a:pt x="14681" y="9051"/>
                </a:cubicBezTo>
                <a:cubicBezTo>
                  <a:pt x="14681" y="11662"/>
                  <a:pt x="15092" y="12966"/>
                  <a:pt x="15499" y="13617"/>
                </a:cubicBezTo>
                <a:cubicBezTo>
                  <a:pt x="14943" y="13829"/>
                  <a:pt x="14058" y="14076"/>
                  <a:pt x="13097" y="13993"/>
                </a:cubicBezTo>
                <a:cubicBezTo>
                  <a:pt x="12883" y="13971"/>
                  <a:pt x="12690" y="14092"/>
                  <a:pt x="12605" y="14285"/>
                </a:cubicBezTo>
                <a:cubicBezTo>
                  <a:pt x="12420" y="14704"/>
                  <a:pt x="12408" y="15649"/>
                  <a:pt x="13683" y="16219"/>
                </a:cubicBezTo>
                <a:cubicBezTo>
                  <a:pt x="14677" y="16664"/>
                  <a:pt x="15893" y="17331"/>
                  <a:pt x="16850" y="18522"/>
                </a:cubicBezTo>
                <a:cubicBezTo>
                  <a:pt x="15182" y="19831"/>
                  <a:pt x="13085" y="20618"/>
                  <a:pt x="10800" y="20618"/>
                </a:cubicBezTo>
                <a:moveTo>
                  <a:pt x="10800" y="0"/>
                </a:moveTo>
                <a:cubicBezTo>
                  <a:pt x="4835" y="0"/>
                  <a:pt x="0" y="4836"/>
                  <a:pt x="0" y="10800"/>
                </a:cubicBezTo>
                <a:cubicBezTo>
                  <a:pt x="0" y="16765"/>
                  <a:pt x="4835" y="21600"/>
                  <a:pt x="10800" y="21600"/>
                </a:cubicBezTo>
                <a:cubicBezTo>
                  <a:pt x="16764" y="21600"/>
                  <a:pt x="21600" y="16765"/>
                  <a:pt x="21600" y="10800"/>
                </a:cubicBezTo>
                <a:cubicBezTo>
                  <a:pt x="21600" y="4836"/>
                  <a:pt x="16764" y="0"/>
                  <a:pt x="10800" y="0"/>
                </a:cubicBezTo>
              </a:path>
            </a:pathLst>
          </a:custGeom>
          <a:solidFill>
            <a:srgbClr val="6BD8FF"/>
          </a:solidFill>
          <a:ln w="12700">
            <a:miter lim="400000"/>
          </a:ln>
        </p:spPr>
        <p:txBody>
          <a:bodyPr lIns="25393" tIns="25393" rIns="25393" bIns="25393" anchor="ctr"/>
          <a:lstStyle/>
          <a:p>
            <a:pPr defTabSz="30470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000" b="1" dirty="0">
              <a:latin typeface="Open Sans Semibold" charset="0"/>
              <a:ea typeface="Open Sans Semibold" charset="0"/>
              <a:cs typeface="Open Sans Semibold" charset="0"/>
            </a:endParaRPr>
          </a:p>
        </p:txBody>
      </p:sp>
    </p:spTree>
    <p:extLst>
      <p:ext uri="{BB962C8B-B14F-4D97-AF65-F5344CB8AC3E}">
        <p14:creationId xmlns:p14="http://schemas.microsoft.com/office/powerpoint/2010/main" val="31353739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83BC41E-CD8B-40E4-8808-7F4996DA1828}"/>
              </a:ext>
            </a:extLst>
          </p:cNvPr>
          <p:cNvGrpSpPr/>
          <p:nvPr/>
        </p:nvGrpSpPr>
        <p:grpSpPr>
          <a:xfrm>
            <a:off x="507999" y="1397000"/>
            <a:ext cx="5587999" cy="2641781"/>
            <a:chOff x="476636" y="1427696"/>
            <a:chExt cx="3829674" cy="1506530"/>
          </a:xfrm>
          <a:solidFill>
            <a:srgbClr val="6BD8FF"/>
          </a:solidFill>
        </p:grpSpPr>
        <p:sp>
          <p:nvSpPr>
            <p:cNvPr id="6" name="Rounded Rectangle 6">
              <a:extLst>
                <a:ext uri="{FF2B5EF4-FFF2-40B4-BE49-F238E27FC236}">
                  <a16:creationId xmlns:a16="http://schemas.microsoft.com/office/drawing/2014/main" id="{F527A6A2-9C08-48C3-BE3E-E8EDD9BDFFD2}"/>
                </a:ext>
              </a:extLst>
            </p:cNvPr>
            <p:cNvSpPr/>
            <p:nvPr/>
          </p:nvSpPr>
          <p:spPr>
            <a:xfrm>
              <a:off x="476636" y="1427696"/>
              <a:ext cx="3829674" cy="1506530"/>
            </a:xfrm>
            <a:prstGeom prst="roundRect">
              <a:avLst>
                <a:gd name="adj" fmla="val 8625"/>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7" name="TextBox 6">
              <a:extLst>
                <a:ext uri="{FF2B5EF4-FFF2-40B4-BE49-F238E27FC236}">
                  <a16:creationId xmlns:a16="http://schemas.microsoft.com/office/drawing/2014/main" id="{266F297A-338E-421A-B783-0A4A5642B238}"/>
                </a:ext>
              </a:extLst>
            </p:cNvPr>
            <p:cNvSpPr txBox="1"/>
            <p:nvPr/>
          </p:nvSpPr>
          <p:spPr>
            <a:xfrm>
              <a:off x="593516" y="1565294"/>
              <a:ext cx="3595913" cy="1293150"/>
            </a:xfrm>
            <a:prstGeom prst="rect">
              <a:avLst/>
            </a:prstGeom>
            <a:noFill/>
          </p:spPr>
          <p:txBody>
            <a:bodyPr wrap="square" rtlCol="0">
              <a:spAutoFit/>
            </a:bodyPr>
            <a:lstStyle/>
            <a:p>
              <a:r>
                <a:rPr lang="en-US" sz="1867"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“A record-breaking 105,000 people died of an overdose last year in the midst of the COVID-19 pandemic, the U.S. government reported...”</a:t>
              </a:r>
              <a:r>
                <a:rPr lang="en-US" sz="1867" baseline="30000" dirty="0">
                  <a:solidFill>
                    <a:srgbClr val="2869AB"/>
                  </a:solidFill>
                  <a:latin typeface="Open Sans" panose="020B0606030504020204" pitchFamily="34" charset="0"/>
                </a:rPr>
                <a:t> </a:t>
              </a:r>
              <a:r>
                <a:rPr lang="en-US" sz="1867" baseline="30000" dirty="0">
                  <a:solidFill>
                    <a:schemeClr val="bg1"/>
                  </a:solidFill>
                  <a:latin typeface="Open Sans" panose="020B0606030504020204" pitchFamily="34" charset="0"/>
                </a:rPr>
                <a:t>1</a:t>
              </a:r>
            </a:p>
            <a:p>
              <a:endParaRPr lang="en-US" sz="16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endParaRPr>
            </a:p>
            <a:p>
              <a:pPr marL="380990" indent="-380990">
                <a:buFont typeface="Arial" panose="020B0604020202020204" pitchFamily="34" charset="0"/>
                <a:buChar char="•"/>
              </a:pPr>
              <a:r>
                <a:rPr lang="en-US" sz="1600" dirty="0">
                  <a:solidFill>
                    <a:schemeClr val="bg1"/>
                  </a:solidFill>
                  <a:latin typeface="FreightText"/>
                </a:rPr>
                <a:t>Translates to an average of more than </a:t>
              </a:r>
              <a:r>
                <a:rPr lang="en-US" sz="1600" b="1" dirty="0">
                  <a:solidFill>
                    <a:schemeClr val="bg1"/>
                  </a:solidFill>
                  <a:latin typeface="FreightText"/>
                </a:rPr>
                <a:t>250 people dying each day</a:t>
              </a:r>
              <a:r>
                <a:rPr lang="en-US" sz="1600" dirty="0">
                  <a:solidFill>
                    <a:schemeClr val="bg1"/>
                  </a:solidFill>
                  <a:latin typeface="FreightText"/>
                </a:rPr>
                <a:t>, or roughly </a:t>
              </a:r>
              <a:r>
                <a:rPr lang="en-US" sz="1600" b="1" dirty="0">
                  <a:solidFill>
                    <a:schemeClr val="bg1"/>
                  </a:solidFill>
                  <a:latin typeface="FreightText"/>
                </a:rPr>
                <a:t>12 every hour</a:t>
              </a:r>
              <a:endParaRPr lang="en-US" sz="1600" dirty="0">
                <a:solidFill>
                  <a:schemeClr val="bg1"/>
                </a:solidFill>
                <a:latin typeface="Roboto" panose="02000000000000000000" pitchFamily="2" charset="0"/>
                <a:ea typeface="Roboto" panose="02000000000000000000" pitchFamily="2" charset="0"/>
              </a:endParaRPr>
            </a:p>
            <a:p>
              <a:r>
                <a:rPr lang="en-US" sz="1867"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a:t>
              </a:r>
            </a:p>
          </p:txBody>
        </p:sp>
      </p:grpSp>
      <p:sp>
        <p:nvSpPr>
          <p:cNvPr id="8" name="Rounded Rectangle 17">
            <a:extLst>
              <a:ext uri="{FF2B5EF4-FFF2-40B4-BE49-F238E27FC236}">
                <a16:creationId xmlns:a16="http://schemas.microsoft.com/office/drawing/2014/main" id="{35BA14FD-24C7-4D77-9914-65F1158BD101}"/>
              </a:ext>
            </a:extLst>
          </p:cNvPr>
          <p:cNvSpPr/>
          <p:nvPr/>
        </p:nvSpPr>
        <p:spPr>
          <a:xfrm>
            <a:off x="4571999" y="4251006"/>
            <a:ext cx="3396343" cy="1866766"/>
          </a:xfrm>
          <a:prstGeom prst="roundRect">
            <a:avLst>
              <a:gd name="adj" fmla="val 8625"/>
            </a:avLst>
          </a:prstGeom>
          <a:solidFill>
            <a:srgbClr val="29D1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9" name="Group 8">
            <a:extLst>
              <a:ext uri="{FF2B5EF4-FFF2-40B4-BE49-F238E27FC236}">
                <a16:creationId xmlns:a16="http://schemas.microsoft.com/office/drawing/2014/main" id="{9723A902-4ECE-46F3-81B9-0709D407566D}"/>
              </a:ext>
            </a:extLst>
          </p:cNvPr>
          <p:cNvGrpSpPr/>
          <p:nvPr/>
        </p:nvGrpSpPr>
        <p:grpSpPr>
          <a:xfrm>
            <a:off x="6243386" y="1374728"/>
            <a:ext cx="5580452" cy="2695375"/>
            <a:chOff x="4170546" y="4857692"/>
            <a:chExt cx="4502351" cy="1202337"/>
          </a:xfrm>
          <a:solidFill>
            <a:srgbClr val="2461FF"/>
          </a:solidFill>
        </p:grpSpPr>
        <p:sp>
          <p:nvSpPr>
            <p:cNvPr id="10" name="Rounded Rectangle 21">
              <a:extLst>
                <a:ext uri="{FF2B5EF4-FFF2-40B4-BE49-F238E27FC236}">
                  <a16:creationId xmlns:a16="http://schemas.microsoft.com/office/drawing/2014/main" id="{F6E8D2B3-D797-42B8-8C0E-61BEEE5BEA7D}"/>
                </a:ext>
              </a:extLst>
            </p:cNvPr>
            <p:cNvSpPr/>
            <p:nvPr/>
          </p:nvSpPr>
          <p:spPr>
            <a:xfrm>
              <a:off x="4170546" y="4857692"/>
              <a:ext cx="4502351" cy="1162650"/>
            </a:xfrm>
            <a:prstGeom prst="roundRect">
              <a:avLst>
                <a:gd name="adj" fmla="val 8625"/>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1" name="TextBox 10">
              <a:extLst>
                <a:ext uri="{FF2B5EF4-FFF2-40B4-BE49-F238E27FC236}">
                  <a16:creationId xmlns:a16="http://schemas.microsoft.com/office/drawing/2014/main" id="{0374745A-9ECF-4A27-8059-475B1603AE57}"/>
                </a:ext>
              </a:extLst>
            </p:cNvPr>
            <p:cNvSpPr txBox="1"/>
            <p:nvPr/>
          </p:nvSpPr>
          <p:spPr>
            <a:xfrm>
              <a:off x="4355284" y="4975257"/>
              <a:ext cx="4132874" cy="1084772"/>
            </a:xfrm>
            <a:prstGeom prst="rect">
              <a:avLst/>
            </a:prstGeom>
            <a:noFill/>
          </p:spPr>
          <p:txBody>
            <a:bodyPr wrap="square" rtlCol="0">
              <a:spAutoFit/>
            </a:bodyPr>
            <a:lstStyle/>
            <a:p>
              <a:r>
                <a:rPr lang="en-US" sz="1867"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The odds of dying from an opioid overdose are now greater than those of dying in a car crash.</a:t>
              </a:r>
            </a:p>
            <a:p>
              <a:endParaRPr lang="en-US" sz="1867"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endParaRPr>
            </a:p>
            <a:p>
              <a:r>
                <a:rPr lang="en-US" sz="1867"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NSC survey shows that 75% of workplaces are impacted by opioid use.</a:t>
              </a:r>
            </a:p>
            <a:p>
              <a:endParaRPr lang="en-US" sz="2133"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endParaRPr>
            </a:p>
            <a:p>
              <a:r>
                <a:rPr lang="en-US" sz="1867" b="1" i="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a:t>
              </a:r>
              <a:r>
                <a:rPr lang="en-US" sz="1867"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a:t>
              </a:r>
            </a:p>
          </p:txBody>
        </p:sp>
      </p:grpSp>
      <p:sp>
        <p:nvSpPr>
          <p:cNvPr id="12" name="TextBox 11">
            <a:extLst>
              <a:ext uri="{FF2B5EF4-FFF2-40B4-BE49-F238E27FC236}">
                <a16:creationId xmlns:a16="http://schemas.microsoft.com/office/drawing/2014/main" id="{78A59919-1D2B-4879-8A84-1184AE8DD168}"/>
              </a:ext>
            </a:extLst>
          </p:cNvPr>
          <p:cNvSpPr txBox="1"/>
          <p:nvPr/>
        </p:nvSpPr>
        <p:spPr>
          <a:xfrm>
            <a:off x="4876801" y="4659545"/>
            <a:ext cx="2933000" cy="1364733"/>
          </a:xfrm>
          <a:prstGeom prst="rect">
            <a:avLst/>
          </a:prstGeom>
          <a:noFill/>
        </p:spPr>
        <p:txBody>
          <a:bodyPr wrap="square" rtlCol="0">
            <a:spAutoFit/>
          </a:bodyPr>
          <a:lstStyle/>
          <a:p>
            <a:r>
              <a:rPr lang="en-US" sz="1867"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75% of people with a Substance Use Disorder are in the workforce</a:t>
            </a:r>
          </a:p>
          <a:p>
            <a:pPr algn="l"/>
            <a:endParaRPr lang="en-US" sz="2667" b="1" dirty="0">
              <a:solidFill>
                <a:schemeClr val="bg1"/>
              </a:solidFill>
              <a:latin typeface="merriweather"/>
            </a:endParaRPr>
          </a:p>
        </p:txBody>
      </p:sp>
      <p:sp>
        <p:nvSpPr>
          <p:cNvPr id="2" name="TextBox 1">
            <a:extLst>
              <a:ext uri="{FF2B5EF4-FFF2-40B4-BE49-F238E27FC236}">
                <a16:creationId xmlns:a16="http://schemas.microsoft.com/office/drawing/2014/main" id="{1DD49557-81CD-DE2F-4040-45011FC96D44}"/>
              </a:ext>
            </a:extLst>
          </p:cNvPr>
          <p:cNvSpPr txBox="1"/>
          <p:nvPr/>
        </p:nvSpPr>
        <p:spPr>
          <a:xfrm>
            <a:off x="2924430" y="253016"/>
            <a:ext cx="7039627" cy="523220"/>
          </a:xfrm>
          <a:prstGeom prst="rect">
            <a:avLst/>
          </a:prstGeom>
          <a:noFill/>
        </p:spPr>
        <p:txBody>
          <a:bodyPr wrap="square" rtlCol="0">
            <a:spAutoFit/>
          </a:bodyPr>
          <a:lstStyle/>
          <a:p>
            <a:pPr algn="ctr"/>
            <a:r>
              <a:rPr lang="en-US" sz="2800" b="1" dirty="0">
                <a:solidFill>
                  <a:schemeClr val="accent1"/>
                </a:solidFill>
                <a:latin typeface="+mj-lt"/>
              </a:rPr>
              <a:t>Staggering Statistics</a:t>
            </a:r>
          </a:p>
        </p:txBody>
      </p:sp>
      <p:sp>
        <p:nvSpPr>
          <p:cNvPr id="4" name="Slide Number Placeholder 5">
            <a:extLst>
              <a:ext uri="{FF2B5EF4-FFF2-40B4-BE49-F238E27FC236}">
                <a16:creationId xmlns:a16="http://schemas.microsoft.com/office/drawing/2014/main" id="{E16A50F5-1B76-C528-B635-627FE0203BA9}"/>
              </a:ext>
            </a:extLst>
          </p:cNvPr>
          <p:cNvSpPr txBox="1">
            <a:spLocks/>
          </p:cNvSpPr>
          <p:nvPr/>
        </p:nvSpPr>
        <p:spPr>
          <a:xfrm>
            <a:off x="11277600" y="6456289"/>
            <a:ext cx="856897" cy="365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2400" kern="1200">
                <a:solidFill>
                  <a:schemeClr val="tx1"/>
                </a:solidFill>
                <a:latin typeface="Times" panose="02020603050405020304" pitchFamily="18" charset="0"/>
                <a:ea typeface="MS PGothic" panose="020B0600070205080204" pitchFamily="34" charset="-128"/>
                <a:cs typeface="+mn-cs"/>
              </a:defRPr>
            </a:lvl1pPr>
            <a:lvl2pPr marL="742950" indent="-285750" algn="l" defTabSz="914400" rtl="0" eaLnBrk="1" latinLnBrk="0" hangingPunct="1">
              <a:defRPr sz="2400" kern="1200">
                <a:solidFill>
                  <a:schemeClr val="tx1"/>
                </a:solidFill>
                <a:latin typeface="Times" panose="02020603050405020304" pitchFamily="18" charset="0"/>
                <a:ea typeface="MS PGothic" panose="020B0600070205080204" pitchFamily="34" charset="-128"/>
                <a:cs typeface="+mn-cs"/>
              </a:defRPr>
            </a:lvl2pPr>
            <a:lvl3pPr marL="1143000" indent="-228600" algn="l" defTabSz="914400" rtl="0" eaLnBrk="1" latinLnBrk="0" hangingPunct="1">
              <a:defRPr sz="2400" kern="1200">
                <a:solidFill>
                  <a:schemeClr val="tx1"/>
                </a:solidFill>
                <a:latin typeface="Times" panose="02020603050405020304" pitchFamily="18" charset="0"/>
                <a:ea typeface="MS PGothic" panose="020B0600070205080204" pitchFamily="34" charset="-128"/>
                <a:cs typeface="+mn-cs"/>
              </a:defRPr>
            </a:lvl3pPr>
            <a:lvl4pPr marL="1600200" indent="-228600" algn="l" defTabSz="914400" rtl="0" eaLnBrk="1" latinLnBrk="0" hangingPunct="1">
              <a:defRPr sz="2400" kern="1200">
                <a:solidFill>
                  <a:schemeClr val="tx1"/>
                </a:solidFill>
                <a:latin typeface="Times" panose="02020603050405020304" pitchFamily="18" charset="0"/>
                <a:ea typeface="MS PGothic" panose="020B0600070205080204" pitchFamily="34" charset="-128"/>
                <a:cs typeface="+mn-cs"/>
              </a:defRPr>
            </a:lvl4pPr>
            <a:lvl5pPr marL="2057400" indent="-228600" algn="l" defTabSz="914400" rtl="0" eaLnBrk="1" latinLnBrk="0" hangingPunct="1">
              <a:defRPr sz="2400" kern="1200">
                <a:solidFill>
                  <a:schemeClr val="tx1"/>
                </a:solidFill>
                <a:latin typeface="Times" panose="02020603050405020304" pitchFamily="18" charset="0"/>
                <a:ea typeface="MS PGothic" panose="020B0600070205080204" pitchFamily="34" charset="-128"/>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panose="02020603050405020304" pitchFamily="18" charset="0"/>
                <a:ea typeface="MS PGothic" panose="020B0600070205080204" pitchFamily="34" charset="-128"/>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panose="02020603050405020304" pitchFamily="18" charset="0"/>
                <a:ea typeface="MS PGothic" panose="020B0600070205080204" pitchFamily="34" charset="-128"/>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panose="02020603050405020304" pitchFamily="18" charset="0"/>
                <a:ea typeface="MS PGothic" panose="020B0600070205080204" pitchFamily="34" charset="-128"/>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panose="02020603050405020304" pitchFamily="18" charset="0"/>
                <a:ea typeface="MS PGothic" panose="020B0600070205080204" pitchFamily="34" charset="-128"/>
                <a:cs typeface="+mn-cs"/>
              </a:defRPr>
            </a:lvl9pPr>
          </a:lstStyle>
          <a:p>
            <a:pPr algn="r"/>
            <a:fld id="{F5BE2AE4-BF0D-483D-B04D-86488E56D6CA}" type="slidenum">
              <a:rPr lang="en-US" altLang="en-US" sz="1200" smtClean="0">
                <a:latin typeface="Arial" panose="020B0604020202020204" pitchFamily="34" charset="0"/>
              </a:rPr>
              <a:pPr algn="r"/>
              <a:t>21</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15519704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F672C-E383-F04C-9068-8F9ED5A2113C}"/>
              </a:ext>
            </a:extLst>
          </p:cNvPr>
          <p:cNvSpPr>
            <a:spLocks noGrp="1"/>
          </p:cNvSpPr>
          <p:nvPr>
            <p:ph type="title"/>
          </p:nvPr>
        </p:nvSpPr>
        <p:spPr>
          <a:xfrm>
            <a:off x="586036" y="2103149"/>
            <a:ext cx="7597775" cy="2852737"/>
          </a:xfrm>
        </p:spPr>
        <p:txBody>
          <a:bodyPr/>
          <a:lstStyle/>
          <a:p>
            <a:r>
              <a:rPr lang="en-US" sz="6600" dirty="0"/>
              <a:t>The Impact of Substance Misuse </a:t>
            </a:r>
            <a:br>
              <a:rPr lang="en-US" dirty="0"/>
            </a:br>
            <a:endParaRPr lang="en-US" dirty="0"/>
          </a:p>
        </p:txBody>
      </p:sp>
      <p:sp>
        <p:nvSpPr>
          <p:cNvPr id="3" name="Slide Number Placeholder 5">
            <a:extLst>
              <a:ext uri="{FF2B5EF4-FFF2-40B4-BE49-F238E27FC236}">
                <a16:creationId xmlns:a16="http://schemas.microsoft.com/office/drawing/2014/main" id="{9BC50531-07C3-A312-6672-149B982B04F1}"/>
              </a:ext>
            </a:extLst>
          </p:cNvPr>
          <p:cNvSpPr>
            <a:spLocks noGrp="1"/>
          </p:cNvSpPr>
          <p:nvPr>
            <p:ph type="sldNum" sz="quarter" idx="12"/>
          </p:nvPr>
        </p:nvSpPr>
        <p:spPr>
          <a:xfrm>
            <a:off x="11277600" y="6422421"/>
            <a:ext cx="856897"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F5BE2AE4-BF0D-483D-B04D-86488E56D6CA}" type="slidenum">
              <a:rPr lang="en-US" altLang="en-US" sz="1200">
                <a:latin typeface="Arial" panose="020B0604020202020204" pitchFamily="34" charset="0"/>
              </a:rPr>
              <a:pPr/>
              <a:t>22</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19184700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0489C7-6C4B-43AA-8E08-0E75AA162010}"/>
              </a:ext>
            </a:extLst>
          </p:cNvPr>
          <p:cNvPicPr>
            <a:picLocks noChangeAspect="1"/>
          </p:cNvPicPr>
          <p:nvPr/>
        </p:nvPicPr>
        <p:blipFill>
          <a:blip r:embed="rId2"/>
          <a:stretch>
            <a:fillRect/>
          </a:stretch>
        </p:blipFill>
        <p:spPr>
          <a:xfrm>
            <a:off x="3571462" y="2570151"/>
            <a:ext cx="5554953" cy="3536539"/>
          </a:xfrm>
          <a:prstGeom prst="rect">
            <a:avLst/>
          </a:prstGeom>
        </p:spPr>
      </p:pic>
      <p:cxnSp>
        <p:nvCxnSpPr>
          <p:cNvPr id="5" name="Straight Connector 4">
            <a:extLst>
              <a:ext uri="{FF2B5EF4-FFF2-40B4-BE49-F238E27FC236}">
                <a16:creationId xmlns:a16="http://schemas.microsoft.com/office/drawing/2014/main" id="{F22ACEFA-686C-4B98-AB01-2272B536535D}"/>
              </a:ext>
            </a:extLst>
          </p:cNvPr>
          <p:cNvCxnSpPr>
            <a:cxnSpLocks/>
          </p:cNvCxnSpPr>
          <p:nvPr/>
        </p:nvCxnSpPr>
        <p:spPr>
          <a:xfrm flipV="1">
            <a:off x="4171409" y="1872722"/>
            <a:ext cx="0" cy="692037"/>
          </a:xfrm>
          <a:prstGeom prst="line">
            <a:avLst/>
          </a:prstGeom>
          <a:ln w="25400">
            <a:solidFill>
              <a:schemeClr val="tx1">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 name="Subtitle 2">
            <a:extLst>
              <a:ext uri="{FF2B5EF4-FFF2-40B4-BE49-F238E27FC236}">
                <a16:creationId xmlns:a16="http://schemas.microsoft.com/office/drawing/2014/main" id="{DCF8A395-4879-4D9D-9F76-2BCBA170E62D}"/>
              </a:ext>
            </a:extLst>
          </p:cNvPr>
          <p:cNvSpPr txBox="1">
            <a:spLocks/>
          </p:cNvSpPr>
          <p:nvPr/>
        </p:nvSpPr>
        <p:spPr>
          <a:xfrm>
            <a:off x="9336045" y="3346817"/>
            <a:ext cx="2385204" cy="417318"/>
          </a:xfrm>
          <a:prstGeom prst="rect">
            <a:avLst/>
          </a:prstGeom>
        </p:spPr>
        <p:txBody>
          <a:bodyPr vert="horz" wrap="square" lIns="144993" tIns="72497" rIns="144993" bIns="72497"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333"/>
              </a:lnSpc>
            </a:pPr>
            <a:r>
              <a:rPr lang="en-US" sz="1467" dirty="0">
                <a:solidFill>
                  <a:srgbClr val="363840"/>
                </a:solidFill>
                <a:latin typeface="+mn-lt"/>
                <a:ea typeface="Verdana" panose="020B0604030504040204" pitchFamily="34" charset="0"/>
                <a:cs typeface="Verdana" panose="020B0604030504040204" pitchFamily="34" charset="0"/>
              </a:rPr>
              <a:t>Substance Misuse</a:t>
            </a:r>
          </a:p>
        </p:txBody>
      </p:sp>
      <p:sp>
        <p:nvSpPr>
          <p:cNvPr id="7" name="TextBox 6">
            <a:extLst>
              <a:ext uri="{FF2B5EF4-FFF2-40B4-BE49-F238E27FC236}">
                <a16:creationId xmlns:a16="http://schemas.microsoft.com/office/drawing/2014/main" id="{A98FB7F7-E365-4329-A655-4AB26E28F0E4}"/>
              </a:ext>
            </a:extLst>
          </p:cNvPr>
          <p:cNvSpPr txBox="1"/>
          <p:nvPr/>
        </p:nvSpPr>
        <p:spPr>
          <a:xfrm>
            <a:off x="719550" y="5139285"/>
            <a:ext cx="1991250" cy="318100"/>
          </a:xfrm>
          <a:prstGeom prst="rect">
            <a:avLst/>
          </a:prstGeom>
          <a:noFill/>
        </p:spPr>
        <p:txBody>
          <a:bodyPr wrap="none" rtlCol="0" anchor="t" anchorCtr="0">
            <a:spAutoFit/>
          </a:bodyPr>
          <a:lstStyle/>
          <a:p>
            <a:pPr algn="r"/>
            <a:r>
              <a:rPr lang="en-US" sz="1467" b="1" dirty="0">
                <a:solidFill>
                  <a:srgbClr val="BF2173"/>
                </a:solidFill>
                <a:ea typeface="Verdana" panose="020B0604030504040204" pitchFamily="34" charset="0"/>
                <a:cs typeface="Verdana" panose="020B0604030504040204" pitchFamily="34" charset="0"/>
              </a:rPr>
              <a:t>65% (during pandemic)</a:t>
            </a:r>
          </a:p>
        </p:txBody>
      </p:sp>
      <p:sp>
        <p:nvSpPr>
          <p:cNvPr id="8" name="Subtitle 2">
            <a:extLst>
              <a:ext uri="{FF2B5EF4-FFF2-40B4-BE49-F238E27FC236}">
                <a16:creationId xmlns:a16="http://schemas.microsoft.com/office/drawing/2014/main" id="{CC8C9281-440D-4F2A-80FC-9870993AB3C7}"/>
              </a:ext>
            </a:extLst>
          </p:cNvPr>
          <p:cNvSpPr txBox="1">
            <a:spLocks/>
          </p:cNvSpPr>
          <p:nvPr/>
        </p:nvSpPr>
        <p:spPr>
          <a:xfrm>
            <a:off x="-702731" y="4767729"/>
            <a:ext cx="3273552" cy="417318"/>
          </a:xfrm>
          <a:prstGeom prst="rect">
            <a:avLst/>
          </a:prstGeom>
        </p:spPr>
        <p:txBody>
          <a:bodyPr vert="horz" wrap="square" lIns="144993" tIns="72497" rIns="144993" bIns="72497"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ts val="2333"/>
              </a:lnSpc>
            </a:pPr>
            <a:r>
              <a:rPr lang="en-US" sz="1467" dirty="0">
                <a:solidFill>
                  <a:srgbClr val="363840"/>
                </a:solidFill>
                <a:latin typeface="+mn-lt"/>
                <a:ea typeface="Verdana" panose="020B0604030504040204" pitchFamily="34" charset="0"/>
                <a:cs typeface="Verdana" panose="020B0604030504040204" pitchFamily="34" charset="0"/>
              </a:rPr>
              <a:t>Mental Health</a:t>
            </a:r>
          </a:p>
        </p:txBody>
      </p:sp>
      <p:sp>
        <p:nvSpPr>
          <p:cNvPr id="9" name="Subtitle 2">
            <a:extLst>
              <a:ext uri="{FF2B5EF4-FFF2-40B4-BE49-F238E27FC236}">
                <a16:creationId xmlns:a16="http://schemas.microsoft.com/office/drawing/2014/main" id="{64F6CD47-B410-41B5-A877-60ABC917CACE}"/>
              </a:ext>
            </a:extLst>
          </p:cNvPr>
          <p:cNvSpPr txBox="1">
            <a:spLocks/>
          </p:cNvSpPr>
          <p:nvPr/>
        </p:nvSpPr>
        <p:spPr>
          <a:xfrm>
            <a:off x="9008957" y="1633326"/>
            <a:ext cx="3348956" cy="417318"/>
          </a:xfrm>
          <a:prstGeom prst="rect">
            <a:avLst/>
          </a:prstGeom>
        </p:spPr>
        <p:txBody>
          <a:bodyPr vert="horz" wrap="square" lIns="144993" tIns="72497" rIns="144993" bIns="72497"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333"/>
              </a:lnSpc>
            </a:pPr>
            <a:r>
              <a:rPr lang="en-US" sz="1467" dirty="0">
                <a:solidFill>
                  <a:srgbClr val="363840"/>
                </a:solidFill>
                <a:latin typeface="+mn-lt"/>
                <a:ea typeface="Verdana" panose="020B0604030504040204" pitchFamily="34" charset="0"/>
                <a:cs typeface="Verdana" panose="020B0604030504040204" pitchFamily="34" charset="0"/>
              </a:rPr>
              <a:t>Substance Misuse</a:t>
            </a:r>
          </a:p>
        </p:txBody>
      </p:sp>
      <p:sp>
        <p:nvSpPr>
          <p:cNvPr id="10" name="TextBox 9">
            <a:extLst>
              <a:ext uri="{FF2B5EF4-FFF2-40B4-BE49-F238E27FC236}">
                <a16:creationId xmlns:a16="http://schemas.microsoft.com/office/drawing/2014/main" id="{E7D7DDAB-E2E3-48F1-994D-1306F4329C7F}"/>
              </a:ext>
            </a:extLst>
          </p:cNvPr>
          <p:cNvSpPr txBox="1"/>
          <p:nvPr/>
        </p:nvSpPr>
        <p:spPr>
          <a:xfrm>
            <a:off x="1242780" y="1890365"/>
            <a:ext cx="1759904" cy="318100"/>
          </a:xfrm>
          <a:prstGeom prst="rect">
            <a:avLst/>
          </a:prstGeom>
          <a:noFill/>
        </p:spPr>
        <p:txBody>
          <a:bodyPr wrap="none" rtlCol="0" anchor="t" anchorCtr="0">
            <a:spAutoFit/>
          </a:bodyPr>
          <a:lstStyle/>
          <a:p>
            <a:pPr algn="r"/>
            <a:r>
              <a:rPr lang="en-US" sz="1467" b="1" dirty="0">
                <a:solidFill>
                  <a:srgbClr val="2461FF"/>
                </a:solidFill>
                <a:ea typeface="Verdana" panose="020B0604030504040204" pitchFamily="34" charset="0"/>
                <a:cs typeface="Verdana" panose="020B0604030504040204" pitchFamily="34" charset="0"/>
              </a:rPr>
              <a:t>58% (pre-pandemic)</a:t>
            </a:r>
          </a:p>
        </p:txBody>
      </p:sp>
      <p:sp>
        <p:nvSpPr>
          <p:cNvPr id="11" name="Subtitle 2">
            <a:extLst>
              <a:ext uri="{FF2B5EF4-FFF2-40B4-BE49-F238E27FC236}">
                <a16:creationId xmlns:a16="http://schemas.microsoft.com/office/drawing/2014/main" id="{152B7613-6B75-41CB-B81A-B01DEFC8B8DD}"/>
              </a:ext>
            </a:extLst>
          </p:cNvPr>
          <p:cNvSpPr txBox="1">
            <a:spLocks/>
          </p:cNvSpPr>
          <p:nvPr/>
        </p:nvSpPr>
        <p:spPr>
          <a:xfrm>
            <a:off x="314459" y="1565935"/>
            <a:ext cx="2674679" cy="417318"/>
          </a:xfrm>
          <a:prstGeom prst="rect">
            <a:avLst/>
          </a:prstGeom>
        </p:spPr>
        <p:txBody>
          <a:bodyPr vert="horz" wrap="square" lIns="144993" tIns="72497" rIns="144993" bIns="72497"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ts val="2333"/>
              </a:lnSpc>
            </a:pPr>
            <a:r>
              <a:rPr lang="en-US" sz="1467" dirty="0">
                <a:solidFill>
                  <a:srgbClr val="363840"/>
                </a:solidFill>
                <a:latin typeface="+mn-lt"/>
                <a:ea typeface="Verdana" panose="020B0604030504040204" pitchFamily="34" charset="0"/>
                <a:cs typeface="Verdana" panose="020B0604030504040204" pitchFamily="34" charset="0"/>
              </a:rPr>
              <a:t>Mental Health</a:t>
            </a:r>
          </a:p>
        </p:txBody>
      </p:sp>
      <p:cxnSp>
        <p:nvCxnSpPr>
          <p:cNvPr id="12" name="Straight Connector 11">
            <a:extLst>
              <a:ext uri="{FF2B5EF4-FFF2-40B4-BE49-F238E27FC236}">
                <a16:creationId xmlns:a16="http://schemas.microsoft.com/office/drawing/2014/main" id="{A86DF948-0FA7-4704-B104-648A8AC1607C}"/>
              </a:ext>
            </a:extLst>
          </p:cNvPr>
          <p:cNvCxnSpPr>
            <a:cxnSpLocks/>
          </p:cNvCxnSpPr>
          <p:nvPr/>
        </p:nvCxnSpPr>
        <p:spPr>
          <a:xfrm flipV="1">
            <a:off x="2994819" y="1867096"/>
            <a:ext cx="1203683" cy="5627"/>
          </a:xfrm>
          <a:prstGeom prst="line">
            <a:avLst/>
          </a:prstGeom>
          <a:ln w="25400">
            <a:solidFill>
              <a:schemeClr val="tx1">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B30D860-E75E-4F29-A179-EB50DECC7DD4}"/>
              </a:ext>
            </a:extLst>
          </p:cNvPr>
          <p:cNvCxnSpPr>
            <a:cxnSpLocks/>
          </p:cNvCxnSpPr>
          <p:nvPr/>
        </p:nvCxnSpPr>
        <p:spPr>
          <a:xfrm flipV="1">
            <a:off x="3947886" y="4895676"/>
            <a:ext cx="0" cy="412923"/>
          </a:xfrm>
          <a:prstGeom prst="line">
            <a:avLst/>
          </a:prstGeom>
          <a:ln w="25400">
            <a:solidFill>
              <a:schemeClr val="tx1">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02C730-F9B8-4BB7-840E-301344797460}"/>
              </a:ext>
            </a:extLst>
          </p:cNvPr>
          <p:cNvCxnSpPr>
            <a:cxnSpLocks/>
          </p:cNvCxnSpPr>
          <p:nvPr/>
        </p:nvCxnSpPr>
        <p:spPr>
          <a:xfrm flipV="1">
            <a:off x="2769403" y="5308599"/>
            <a:ext cx="1203683" cy="5627"/>
          </a:xfrm>
          <a:prstGeom prst="line">
            <a:avLst/>
          </a:prstGeom>
          <a:ln w="25400">
            <a:solidFill>
              <a:schemeClr val="tx1">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3C14C19-40BB-4E2E-BAC6-D75569A759D3}"/>
              </a:ext>
            </a:extLst>
          </p:cNvPr>
          <p:cNvCxnSpPr>
            <a:cxnSpLocks/>
          </p:cNvCxnSpPr>
          <p:nvPr/>
        </p:nvCxnSpPr>
        <p:spPr>
          <a:xfrm>
            <a:off x="8874949" y="3581399"/>
            <a:ext cx="587819" cy="0"/>
          </a:xfrm>
          <a:prstGeom prst="line">
            <a:avLst/>
          </a:prstGeom>
          <a:ln w="25400">
            <a:solidFill>
              <a:schemeClr val="tx1">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1C418A0-E17C-4CE2-B34B-4BE9A99860B5}"/>
              </a:ext>
            </a:extLst>
          </p:cNvPr>
          <p:cNvCxnSpPr>
            <a:cxnSpLocks/>
          </p:cNvCxnSpPr>
          <p:nvPr/>
        </p:nvCxnSpPr>
        <p:spPr>
          <a:xfrm flipV="1">
            <a:off x="8621486" y="1890365"/>
            <a:ext cx="0" cy="988709"/>
          </a:xfrm>
          <a:prstGeom prst="line">
            <a:avLst/>
          </a:prstGeom>
          <a:ln w="25400">
            <a:solidFill>
              <a:schemeClr val="tx1">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0F81870-F238-4387-B504-A54643D0BCC6}"/>
              </a:ext>
            </a:extLst>
          </p:cNvPr>
          <p:cNvCxnSpPr>
            <a:cxnSpLocks/>
          </p:cNvCxnSpPr>
          <p:nvPr/>
        </p:nvCxnSpPr>
        <p:spPr>
          <a:xfrm>
            <a:off x="8653235" y="1905895"/>
            <a:ext cx="374651" cy="0"/>
          </a:xfrm>
          <a:prstGeom prst="line">
            <a:avLst/>
          </a:prstGeom>
          <a:ln w="25400">
            <a:solidFill>
              <a:schemeClr val="tx1">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2339A8A-13A8-43B5-9388-FB208EEA3CEB}"/>
              </a:ext>
            </a:extLst>
          </p:cNvPr>
          <p:cNvSpPr txBox="1"/>
          <p:nvPr/>
        </p:nvSpPr>
        <p:spPr>
          <a:xfrm>
            <a:off x="205329" y="2849116"/>
            <a:ext cx="2461660" cy="995401"/>
          </a:xfrm>
          <a:prstGeom prst="rect">
            <a:avLst/>
          </a:prstGeom>
          <a:noFill/>
        </p:spPr>
        <p:txBody>
          <a:bodyPr wrap="square" rtlCol="0">
            <a:spAutoFit/>
          </a:bodyPr>
          <a:lstStyle/>
          <a:p>
            <a:r>
              <a:rPr lang="en-US" sz="1467" b="1" dirty="0">
                <a:solidFill>
                  <a:srgbClr val="2461FF"/>
                </a:solidFill>
                <a:ea typeface="Verdana" panose="020B0604030504040204" pitchFamily="34" charset="0"/>
              </a:rPr>
              <a:t>55% </a:t>
            </a:r>
            <a:r>
              <a:rPr lang="en-US" sz="1467" dirty="0">
                <a:solidFill>
                  <a:srgbClr val="363840"/>
                </a:solidFill>
                <a:ea typeface="Verdana" panose="020B0604030504040204" pitchFamily="34" charset="0"/>
              </a:rPr>
              <a:t>of workers say a mental health issue has affected them more since the pandemic began</a:t>
            </a:r>
          </a:p>
        </p:txBody>
      </p:sp>
      <p:cxnSp>
        <p:nvCxnSpPr>
          <p:cNvPr id="19" name="Straight Connector 18">
            <a:extLst>
              <a:ext uri="{FF2B5EF4-FFF2-40B4-BE49-F238E27FC236}">
                <a16:creationId xmlns:a16="http://schemas.microsoft.com/office/drawing/2014/main" id="{9BE64529-EE93-4BAB-A668-2641757EF4CB}"/>
              </a:ext>
            </a:extLst>
          </p:cNvPr>
          <p:cNvCxnSpPr>
            <a:cxnSpLocks/>
          </p:cNvCxnSpPr>
          <p:nvPr/>
        </p:nvCxnSpPr>
        <p:spPr>
          <a:xfrm flipV="1">
            <a:off x="2419822" y="3219590"/>
            <a:ext cx="1203683" cy="5627"/>
          </a:xfrm>
          <a:prstGeom prst="line">
            <a:avLst/>
          </a:prstGeom>
          <a:ln w="25400">
            <a:solidFill>
              <a:schemeClr val="tx1">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207756D3-CCFC-4B94-B6F0-B4EAC3D75678}"/>
              </a:ext>
            </a:extLst>
          </p:cNvPr>
          <p:cNvSpPr txBox="1"/>
          <p:nvPr/>
        </p:nvSpPr>
        <p:spPr>
          <a:xfrm>
            <a:off x="9008957" y="4400621"/>
            <a:ext cx="2712292" cy="995401"/>
          </a:xfrm>
          <a:prstGeom prst="rect">
            <a:avLst/>
          </a:prstGeom>
          <a:noFill/>
        </p:spPr>
        <p:txBody>
          <a:bodyPr wrap="square">
            <a:spAutoFit/>
          </a:bodyPr>
          <a:lstStyle/>
          <a:p>
            <a:r>
              <a:rPr lang="en-US" sz="1467" b="1" dirty="0">
                <a:solidFill>
                  <a:srgbClr val="29D1B5"/>
                </a:solidFill>
                <a:ea typeface="Verdana" panose="020B0604030504040204" pitchFamily="34" charset="0"/>
              </a:rPr>
              <a:t>36% </a:t>
            </a:r>
            <a:r>
              <a:rPr lang="en-US" sz="1467" dirty="0">
                <a:solidFill>
                  <a:srgbClr val="363840"/>
                </a:solidFill>
                <a:ea typeface="Verdana" panose="020B0604030504040204" pitchFamily="34" charset="0"/>
              </a:rPr>
              <a:t>of workers say an addiction or substance Misuse issue has affected them more since the pandemic began</a:t>
            </a:r>
            <a:endParaRPr lang="en-US" sz="1467" dirty="0">
              <a:solidFill>
                <a:srgbClr val="363840"/>
              </a:solidFill>
            </a:endParaRPr>
          </a:p>
        </p:txBody>
      </p:sp>
      <p:cxnSp>
        <p:nvCxnSpPr>
          <p:cNvPr id="21" name="Straight Connector 20">
            <a:extLst>
              <a:ext uri="{FF2B5EF4-FFF2-40B4-BE49-F238E27FC236}">
                <a16:creationId xmlns:a16="http://schemas.microsoft.com/office/drawing/2014/main" id="{C4E2E9B7-7DD9-40FB-8847-B8E3960002F2}"/>
              </a:ext>
            </a:extLst>
          </p:cNvPr>
          <p:cNvCxnSpPr>
            <a:cxnSpLocks/>
          </p:cNvCxnSpPr>
          <p:nvPr/>
        </p:nvCxnSpPr>
        <p:spPr>
          <a:xfrm>
            <a:off x="8248881" y="4983451"/>
            <a:ext cx="877460" cy="0"/>
          </a:xfrm>
          <a:prstGeom prst="line">
            <a:avLst/>
          </a:prstGeom>
          <a:ln w="25400">
            <a:solidFill>
              <a:schemeClr val="tx1">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780D95B-E3B8-4D1A-A4AC-96338468D957}"/>
              </a:ext>
            </a:extLst>
          </p:cNvPr>
          <p:cNvSpPr txBox="1"/>
          <p:nvPr/>
        </p:nvSpPr>
        <p:spPr>
          <a:xfrm>
            <a:off x="9126341" y="3664031"/>
            <a:ext cx="1991251" cy="318100"/>
          </a:xfrm>
          <a:prstGeom prst="rect">
            <a:avLst/>
          </a:prstGeom>
          <a:noFill/>
        </p:spPr>
        <p:txBody>
          <a:bodyPr wrap="none" rtlCol="0" anchor="t" anchorCtr="0">
            <a:spAutoFit/>
          </a:bodyPr>
          <a:lstStyle/>
          <a:p>
            <a:r>
              <a:rPr lang="en-US" sz="1467" b="1" dirty="0">
                <a:solidFill>
                  <a:srgbClr val="5E1FC4"/>
                </a:solidFill>
                <a:ea typeface="Verdana" panose="020B0604030504040204" pitchFamily="34" charset="0"/>
                <a:cs typeface="Verdana" panose="020B0604030504040204" pitchFamily="34" charset="0"/>
              </a:rPr>
              <a:t>57% (during pandemic)</a:t>
            </a:r>
          </a:p>
        </p:txBody>
      </p:sp>
      <p:sp>
        <p:nvSpPr>
          <p:cNvPr id="2" name="TextBox 1">
            <a:extLst>
              <a:ext uri="{FF2B5EF4-FFF2-40B4-BE49-F238E27FC236}">
                <a16:creationId xmlns:a16="http://schemas.microsoft.com/office/drawing/2014/main" id="{E27C91C8-5DBA-9DB0-AE94-7E85A1AE5809}"/>
              </a:ext>
            </a:extLst>
          </p:cNvPr>
          <p:cNvSpPr txBox="1"/>
          <p:nvPr/>
        </p:nvSpPr>
        <p:spPr>
          <a:xfrm>
            <a:off x="2928514" y="82863"/>
            <a:ext cx="5747856" cy="830997"/>
          </a:xfrm>
          <a:prstGeom prst="rect">
            <a:avLst/>
          </a:prstGeom>
          <a:noFill/>
        </p:spPr>
        <p:txBody>
          <a:bodyPr wrap="square" rtlCol="0">
            <a:spAutoFit/>
          </a:bodyPr>
          <a:lstStyle/>
          <a:p>
            <a:pPr algn="ctr"/>
            <a:r>
              <a:rPr lang="en-US" sz="2400" b="1" dirty="0">
                <a:solidFill>
                  <a:schemeClr val="accent1"/>
                </a:solidFill>
                <a:latin typeface="+mj-lt"/>
              </a:rPr>
              <a:t>Percentage of Employees Who Lost 10% Hours of Productivity Per Week Due to:</a:t>
            </a:r>
          </a:p>
        </p:txBody>
      </p:sp>
      <p:sp>
        <p:nvSpPr>
          <p:cNvPr id="23" name="Slide Number Placeholder 5">
            <a:extLst>
              <a:ext uri="{FF2B5EF4-FFF2-40B4-BE49-F238E27FC236}">
                <a16:creationId xmlns:a16="http://schemas.microsoft.com/office/drawing/2014/main" id="{083D5689-C51B-90DB-AC81-E2B5D0E9DB1B}"/>
              </a:ext>
            </a:extLst>
          </p:cNvPr>
          <p:cNvSpPr>
            <a:spLocks noGrp="1"/>
          </p:cNvSpPr>
          <p:nvPr>
            <p:ph type="sldNum" sz="quarter" idx="12"/>
          </p:nvPr>
        </p:nvSpPr>
        <p:spPr>
          <a:xfrm>
            <a:off x="11277600" y="6422421"/>
            <a:ext cx="856897"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F5BE2AE4-BF0D-483D-B04D-86488E56D6CA}" type="slidenum">
              <a:rPr lang="en-US" altLang="en-US" sz="1200">
                <a:latin typeface="Arial" panose="020B0604020202020204" pitchFamily="34" charset="0"/>
              </a:rPr>
              <a:pPr/>
              <a:t>23</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12209863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rcRect t="7067" b="7067"/>
          <a:stretch/>
        </p:blipFill>
        <p:spPr>
          <a:xfrm>
            <a:off x="342050" y="2431464"/>
            <a:ext cx="3779615" cy="2864146"/>
          </a:xfrm>
          <a:prstGeom prst="rect">
            <a:avLst/>
          </a:prstGeom>
          <a:ln w="12700">
            <a:noFill/>
          </a:ln>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91525" y="2650624"/>
            <a:ext cx="3513221" cy="2644986"/>
          </a:xfrm>
          <a:prstGeom prst="rect">
            <a:avLst/>
          </a:prstGeom>
          <a:ln w="12700">
            <a:solidFill>
              <a:schemeClr val="tx1"/>
            </a:solidFill>
          </a:ln>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172020" y="2269613"/>
            <a:ext cx="3779615" cy="3149680"/>
          </a:xfrm>
          <a:prstGeom prst="rect">
            <a:avLst/>
          </a:prstGeom>
          <a:ln w="12700">
            <a:noFill/>
          </a:ln>
        </p:spPr>
      </p:pic>
      <p:sp>
        <p:nvSpPr>
          <p:cNvPr id="7" name="Rectangle 6"/>
          <p:cNvSpPr/>
          <p:nvPr/>
        </p:nvSpPr>
        <p:spPr>
          <a:xfrm>
            <a:off x="567667" y="1222662"/>
            <a:ext cx="11024316" cy="1001556"/>
          </a:xfrm>
          <a:prstGeom prst="rect">
            <a:avLst/>
          </a:prstGeom>
        </p:spPr>
        <p:txBody>
          <a:bodyPr wrap="square">
            <a:spAutoFit/>
          </a:bodyPr>
          <a:lstStyle/>
          <a:p>
            <a:pPr marL="0" marR="0" lvl="0" indent="0" algn="ctr" defTabSz="1219140" rtl="0" eaLnBrk="1" fontAlgn="auto" latinLnBrk="0" hangingPunct="1">
              <a:lnSpc>
                <a:spcPct val="108000"/>
              </a:lnSpc>
              <a:spcBef>
                <a:spcPts val="800"/>
              </a:spcBef>
              <a:spcAft>
                <a:spcPts val="800"/>
              </a:spcAft>
              <a:buClrTx/>
              <a:buSzTx/>
              <a:buFontTx/>
              <a:buNone/>
              <a:tabLst/>
              <a:defRPr/>
            </a:pPr>
            <a:r>
              <a:rPr kumimoji="0" lang="en-US" sz="2800" b="0" i="0" u="none" strike="noStrike" kern="1200" cap="none" spc="0" normalizeH="0" baseline="0" noProof="0" dirty="0">
                <a:ln>
                  <a:noFill/>
                </a:ln>
                <a:solidFill>
                  <a:srgbClr val="363840"/>
                </a:solidFill>
                <a:effectLst/>
                <a:uLnTx/>
                <a:uFillTx/>
                <a:latin typeface="Calibri" panose="020F0502020204030204"/>
                <a:ea typeface="Verdana" panose="020B0604030504040204" pitchFamily="34" charset="0"/>
                <a:cs typeface="+mn-cs"/>
              </a:rPr>
              <a:t>Employers spend, on average, over </a:t>
            </a:r>
            <a:r>
              <a:rPr kumimoji="0" lang="en-US" sz="2800" b="1" i="0" u="none" strike="noStrike" kern="1200" cap="none" spc="0" normalizeH="0" baseline="0" noProof="0" dirty="0">
                <a:ln>
                  <a:noFill/>
                </a:ln>
                <a:solidFill>
                  <a:srgbClr val="363840"/>
                </a:solidFill>
                <a:effectLst/>
                <a:uLnTx/>
                <a:uFillTx/>
                <a:latin typeface="Calibri" panose="020F0502020204030204"/>
                <a:ea typeface="Verdana" panose="020B0604030504040204" pitchFamily="34" charset="0"/>
                <a:cs typeface="+mn-cs"/>
              </a:rPr>
              <a:t>$15,000 more a year </a:t>
            </a:r>
            <a:r>
              <a:rPr kumimoji="0" lang="en-US" sz="2800" b="0" i="0" u="none" strike="noStrike" kern="1200" cap="none" spc="0" normalizeH="0" baseline="0" noProof="0" dirty="0">
                <a:ln>
                  <a:noFill/>
                </a:ln>
                <a:solidFill>
                  <a:srgbClr val="363840"/>
                </a:solidFill>
                <a:effectLst/>
                <a:uLnTx/>
                <a:uFillTx/>
                <a:latin typeface="Calibri" panose="020F0502020204030204"/>
                <a:ea typeface="Verdana" panose="020B0604030504040204" pitchFamily="34" charset="0"/>
                <a:cs typeface="+mn-cs"/>
              </a:rPr>
              <a:t>on employees who experience mental distress</a:t>
            </a:r>
          </a:p>
        </p:txBody>
      </p:sp>
      <p:sp>
        <p:nvSpPr>
          <p:cNvPr id="3" name="Rectangle 2">
            <a:extLst>
              <a:ext uri="{FF2B5EF4-FFF2-40B4-BE49-F238E27FC236}">
                <a16:creationId xmlns:a16="http://schemas.microsoft.com/office/drawing/2014/main" id="{7FD0DCF9-153F-48C0-9282-DCC5F9BCB801}"/>
              </a:ext>
            </a:extLst>
          </p:cNvPr>
          <p:cNvSpPr/>
          <p:nvPr/>
        </p:nvSpPr>
        <p:spPr>
          <a:xfrm>
            <a:off x="342049" y="2650623"/>
            <a:ext cx="3676497" cy="264498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6C81C0B8-C6DB-4EE6-BF33-F81FA7BE2AC5}"/>
              </a:ext>
            </a:extLst>
          </p:cNvPr>
          <p:cNvSpPr/>
          <p:nvPr/>
        </p:nvSpPr>
        <p:spPr>
          <a:xfrm>
            <a:off x="8172020" y="2650623"/>
            <a:ext cx="3677930" cy="25670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AEB4C471-E308-4E80-A79B-83E45BBC41DF}"/>
              </a:ext>
            </a:extLst>
          </p:cNvPr>
          <p:cNvSpPr/>
          <p:nvPr/>
        </p:nvSpPr>
        <p:spPr>
          <a:xfrm>
            <a:off x="240785" y="5373480"/>
            <a:ext cx="3982144" cy="282578"/>
          </a:xfrm>
          <a:prstGeom prst="rect">
            <a:avLst/>
          </a:prstGeom>
        </p:spPr>
        <p:txBody>
          <a:bodyPr wrap="square">
            <a:spAutoFit/>
          </a:bodyPr>
          <a:lstStyle/>
          <a:p>
            <a:pPr marL="0" marR="0" lvl="0" indent="0" algn="l" defTabSz="1219140" rtl="0" eaLnBrk="1" fontAlgn="auto" latinLnBrk="0" hangingPunct="1">
              <a:lnSpc>
                <a:spcPct val="108000"/>
              </a:lnSpc>
              <a:spcBef>
                <a:spcPts val="800"/>
              </a:spcBef>
              <a:spcAft>
                <a:spcPts val="800"/>
              </a:spcAft>
              <a:buClrTx/>
              <a:buSzTx/>
              <a:buFontTx/>
              <a:buNone/>
              <a:tabLst/>
              <a:defRPr/>
            </a:pPr>
            <a:r>
              <a:rPr kumimoji="0" lang="en-US" sz="1200" b="0" i="0" u="none" strike="noStrike" kern="1200" cap="none" spc="0" normalizeH="0" baseline="0" noProof="0" dirty="0">
                <a:ln>
                  <a:noFill/>
                </a:ln>
                <a:solidFill>
                  <a:srgbClr val="363840">
                    <a:lumMod val="50000"/>
                    <a:lumOff val="50000"/>
                  </a:srgbClr>
                </a:solidFill>
                <a:effectLst/>
                <a:uLnTx/>
                <a:uFillTx/>
                <a:latin typeface="Calibri" panose="020F0502020204030204"/>
                <a:ea typeface="Verdana" panose="020B0604030504040204" pitchFamily="34" charset="0"/>
                <a:cs typeface="+mn-cs"/>
              </a:rPr>
              <a:t>*Statistics According to the National Safety Council</a:t>
            </a:r>
          </a:p>
        </p:txBody>
      </p:sp>
      <p:sp>
        <p:nvSpPr>
          <p:cNvPr id="10" name="TextBox 9">
            <a:extLst>
              <a:ext uri="{FF2B5EF4-FFF2-40B4-BE49-F238E27FC236}">
                <a16:creationId xmlns:a16="http://schemas.microsoft.com/office/drawing/2014/main" id="{F1348F70-DC19-349B-ED32-45D5F51055CA}"/>
              </a:ext>
            </a:extLst>
          </p:cNvPr>
          <p:cNvSpPr txBox="1"/>
          <p:nvPr/>
        </p:nvSpPr>
        <p:spPr>
          <a:xfrm>
            <a:off x="2924430" y="253016"/>
            <a:ext cx="634313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461FF"/>
                </a:solidFill>
                <a:effectLst/>
                <a:uLnTx/>
                <a:uFillTx/>
                <a:latin typeface="Calibri Light" panose="020F0302020204030204"/>
                <a:ea typeface="+mn-ea"/>
                <a:cs typeface="+mn-cs"/>
              </a:rPr>
              <a:t>Employer Impact</a:t>
            </a:r>
          </a:p>
        </p:txBody>
      </p:sp>
      <p:sp>
        <p:nvSpPr>
          <p:cNvPr id="5" name="Slide Number Placeholder 5">
            <a:extLst>
              <a:ext uri="{FF2B5EF4-FFF2-40B4-BE49-F238E27FC236}">
                <a16:creationId xmlns:a16="http://schemas.microsoft.com/office/drawing/2014/main" id="{6D8500FC-D893-0348-8A79-3E6D8F1A7E0E}"/>
              </a:ext>
            </a:extLst>
          </p:cNvPr>
          <p:cNvSpPr>
            <a:spLocks noGrp="1"/>
          </p:cNvSpPr>
          <p:nvPr>
            <p:ph type="sldNum" sz="quarter" idx="12"/>
          </p:nvPr>
        </p:nvSpPr>
        <p:spPr>
          <a:xfrm>
            <a:off x="11277600" y="6422421"/>
            <a:ext cx="856897"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F5BE2AE4-BF0D-483D-B04D-86488E56D6CA}" type="slidenum">
              <a:rPr lang="en-US" altLang="en-US" sz="1200">
                <a:latin typeface="Arial" panose="020B0604020202020204" pitchFamily="34" charset="0"/>
              </a:rPr>
              <a:pPr/>
              <a:t>24</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17104495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300963" y="1289366"/>
            <a:ext cx="5773583" cy="4811320"/>
          </a:xfrm>
          <a:prstGeom prst="rect">
            <a:avLst/>
          </a:prstGeom>
          <a:ln w="12700">
            <a:solidFill>
              <a:schemeClr val="tx1"/>
            </a:solidFill>
          </a:ln>
        </p:spPr>
      </p:pic>
      <p:sp>
        <p:nvSpPr>
          <p:cNvPr id="9" name="Rectangle 8">
            <a:extLst>
              <a:ext uri="{FF2B5EF4-FFF2-40B4-BE49-F238E27FC236}">
                <a16:creationId xmlns:a16="http://schemas.microsoft.com/office/drawing/2014/main" id="{48E5AB83-788A-4584-B7FD-2E9151AD1E5F}"/>
              </a:ext>
            </a:extLst>
          </p:cNvPr>
          <p:cNvSpPr/>
          <p:nvPr/>
        </p:nvSpPr>
        <p:spPr>
          <a:xfrm>
            <a:off x="-304180" y="6160731"/>
            <a:ext cx="11024316" cy="307520"/>
          </a:xfrm>
          <a:prstGeom prst="rect">
            <a:avLst/>
          </a:prstGeom>
        </p:spPr>
        <p:txBody>
          <a:bodyPr wrap="square">
            <a:spAutoFit/>
          </a:bodyPr>
          <a:lstStyle/>
          <a:p>
            <a:pPr marL="0" marR="0" lvl="0" indent="0" algn="ctr" defTabSz="1219140" rtl="0" eaLnBrk="1" fontAlgn="auto" latinLnBrk="0" hangingPunct="1">
              <a:lnSpc>
                <a:spcPct val="108000"/>
              </a:lnSpc>
              <a:spcBef>
                <a:spcPts val="800"/>
              </a:spcBef>
              <a:spcAft>
                <a:spcPts val="800"/>
              </a:spcAft>
              <a:buClrTx/>
              <a:buSzTx/>
              <a:buFontTx/>
              <a:buNone/>
              <a:tabLst/>
              <a:defRPr/>
            </a:pPr>
            <a:r>
              <a:rPr kumimoji="0" lang="en-US" sz="1400" b="0" i="0" u="none" strike="noStrike" kern="1200" cap="none" spc="0" normalizeH="0" baseline="0" noProof="0" dirty="0">
                <a:ln>
                  <a:noFill/>
                </a:ln>
                <a:solidFill>
                  <a:srgbClr val="363840">
                    <a:lumMod val="50000"/>
                    <a:lumOff val="50000"/>
                  </a:srgbClr>
                </a:solidFill>
                <a:effectLst/>
                <a:uLnTx/>
                <a:uFillTx/>
                <a:latin typeface="Calibri" panose="020F0502020204030204"/>
                <a:ea typeface="Verdana" panose="020B0604030504040204" pitchFamily="34" charset="0"/>
                <a:cs typeface="+mn-cs"/>
              </a:rPr>
              <a:t>*Statistics According to the National Safety Council</a:t>
            </a:r>
          </a:p>
        </p:txBody>
      </p:sp>
      <p:sp>
        <p:nvSpPr>
          <p:cNvPr id="6" name="TextBox 5">
            <a:extLst>
              <a:ext uri="{FF2B5EF4-FFF2-40B4-BE49-F238E27FC236}">
                <a16:creationId xmlns:a16="http://schemas.microsoft.com/office/drawing/2014/main" id="{9DEAB970-6C22-52E2-5F27-CAC338EE9E7E}"/>
              </a:ext>
            </a:extLst>
          </p:cNvPr>
          <p:cNvSpPr txBox="1"/>
          <p:nvPr/>
        </p:nvSpPr>
        <p:spPr>
          <a:xfrm>
            <a:off x="2924430" y="253016"/>
            <a:ext cx="634313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461FF"/>
                </a:solidFill>
                <a:effectLst/>
                <a:uLnTx/>
                <a:uFillTx/>
                <a:latin typeface="Calibri Light" panose="020F0302020204030204"/>
                <a:ea typeface="+mn-ea"/>
                <a:cs typeface="+mn-cs"/>
              </a:rPr>
              <a:t>Employee Impact</a:t>
            </a:r>
          </a:p>
        </p:txBody>
      </p:sp>
      <p:sp>
        <p:nvSpPr>
          <p:cNvPr id="4" name="Slide Number Placeholder 5">
            <a:extLst>
              <a:ext uri="{FF2B5EF4-FFF2-40B4-BE49-F238E27FC236}">
                <a16:creationId xmlns:a16="http://schemas.microsoft.com/office/drawing/2014/main" id="{4B654C56-CA67-1D05-4B7A-A6CCC217C4CC}"/>
              </a:ext>
            </a:extLst>
          </p:cNvPr>
          <p:cNvSpPr>
            <a:spLocks noGrp="1"/>
          </p:cNvSpPr>
          <p:nvPr>
            <p:ph type="sldNum" sz="quarter" idx="12"/>
          </p:nvPr>
        </p:nvSpPr>
        <p:spPr>
          <a:xfrm>
            <a:off x="11277600" y="6422421"/>
            <a:ext cx="856897"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F5BE2AE4-BF0D-483D-B04D-86488E56D6CA}" type="slidenum">
              <a:rPr lang="en-US" altLang="en-US" sz="1200">
                <a:latin typeface="Arial" panose="020B0604020202020204" pitchFamily="34" charset="0"/>
              </a:rPr>
              <a:pPr/>
              <a:t>25</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0666967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rcRect l="5589" r="5589"/>
          <a:stretch/>
        </p:blipFill>
        <p:spPr>
          <a:xfrm>
            <a:off x="2646609" y="1115142"/>
            <a:ext cx="6704668" cy="4717738"/>
          </a:xfrm>
          <a:prstGeom prst="rect">
            <a:avLst/>
          </a:prstGeom>
          <a:ln w="12700">
            <a:solidFill>
              <a:schemeClr val="tx1"/>
            </a:solidFill>
          </a:ln>
        </p:spPr>
      </p:pic>
      <p:sp>
        <p:nvSpPr>
          <p:cNvPr id="9" name="Rectangle 8">
            <a:extLst>
              <a:ext uri="{FF2B5EF4-FFF2-40B4-BE49-F238E27FC236}">
                <a16:creationId xmlns:a16="http://schemas.microsoft.com/office/drawing/2014/main" id="{37CA0919-389D-4F5F-8CA7-1D101B780BB0}"/>
              </a:ext>
            </a:extLst>
          </p:cNvPr>
          <p:cNvSpPr/>
          <p:nvPr/>
        </p:nvSpPr>
        <p:spPr>
          <a:xfrm>
            <a:off x="-1051327" y="5884861"/>
            <a:ext cx="11024316" cy="307520"/>
          </a:xfrm>
          <a:prstGeom prst="rect">
            <a:avLst/>
          </a:prstGeom>
        </p:spPr>
        <p:txBody>
          <a:bodyPr wrap="square">
            <a:spAutoFit/>
          </a:bodyPr>
          <a:lstStyle/>
          <a:p>
            <a:pPr marL="0" marR="0" lvl="0" indent="0" algn="ctr" defTabSz="1219140" rtl="0" eaLnBrk="1" fontAlgn="auto" latinLnBrk="0" hangingPunct="1">
              <a:lnSpc>
                <a:spcPct val="108000"/>
              </a:lnSpc>
              <a:spcBef>
                <a:spcPts val="800"/>
              </a:spcBef>
              <a:spcAft>
                <a:spcPts val="800"/>
              </a:spcAft>
              <a:buClrTx/>
              <a:buSzTx/>
              <a:buFontTx/>
              <a:buNone/>
              <a:tabLst/>
              <a:defRPr/>
            </a:pPr>
            <a:r>
              <a:rPr kumimoji="0" lang="en-US" sz="1400" b="0" i="0" u="none" strike="noStrike" kern="1200" cap="none" spc="0" normalizeH="0" baseline="0" noProof="0" dirty="0">
                <a:ln>
                  <a:noFill/>
                </a:ln>
                <a:solidFill>
                  <a:srgbClr val="363840">
                    <a:lumMod val="50000"/>
                    <a:lumOff val="50000"/>
                  </a:srgbClr>
                </a:solidFill>
                <a:effectLst/>
                <a:uLnTx/>
                <a:uFillTx/>
                <a:latin typeface="Calibri" panose="020F0502020204030204"/>
                <a:ea typeface="Verdana" panose="020B0604030504040204" pitchFamily="34" charset="0"/>
                <a:cs typeface="+mn-cs"/>
              </a:rPr>
              <a:t>*Statistics According to the National Safety Council</a:t>
            </a:r>
          </a:p>
        </p:txBody>
      </p:sp>
      <p:sp>
        <p:nvSpPr>
          <p:cNvPr id="6" name="TextBox 5">
            <a:extLst>
              <a:ext uri="{FF2B5EF4-FFF2-40B4-BE49-F238E27FC236}">
                <a16:creationId xmlns:a16="http://schemas.microsoft.com/office/drawing/2014/main" id="{FF47D41B-51AE-5F4A-353E-E9D76A072CA3}"/>
              </a:ext>
            </a:extLst>
          </p:cNvPr>
          <p:cNvSpPr txBox="1"/>
          <p:nvPr/>
        </p:nvSpPr>
        <p:spPr>
          <a:xfrm>
            <a:off x="2924430" y="253016"/>
            <a:ext cx="634313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461FF"/>
                </a:solidFill>
                <a:effectLst/>
                <a:uLnTx/>
                <a:uFillTx/>
                <a:latin typeface="Calibri Light" panose="020F0302020204030204"/>
                <a:ea typeface="+mn-ea"/>
                <a:cs typeface="+mn-cs"/>
              </a:rPr>
              <a:t>Supporting Mental Health </a:t>
            </a:r>
            <a:r>
              <a:rPr kumimoji="0" lang="en-US" sz="2800" b="1" i="0" u="none" strike="noStrike" kern="1200" cap="none" spc="0" normalizeH="0" baseline="0" noProof="0" dirty="0">
                <a:ln>
                  <a:noFill/>
                </a:ln>
                <a:solidFill>
                  <a:srgbClr val="2461FF"/>
                </a:solidFill>
                <a:effectLst/>
                <a:uLnTx/>
                <a:uFillTx/>
                <a:latin typeface="Calibri Light" panose="020F0302020204030204"/>
                <a:ea typeface="+mn-ea"/>
                <a:cs typeface="Calibri" panose="020F0502020204030204" pitchFamily="34" charset="0"/>
              </a:rPr>
              <a:t>— Worth It!</a:t>
            </a:r>
            <a:endParaRPr kumimoji="0" lang="en-US" sz="2800" b="1" i="0" u="none" strike="noStrike" kern="1200" cap="none" spc="0" normalizeH="0" baseline="0" noProof="0" dirty="0">
              <a:ln>
                <a:noFill/>
              </a:ln>
              <a:solidFill>
                <a:srgbClr val="2461FF"/>
              </a:solidFill>
              <a:effectLst/>
              <a:uLnTx/>
              <a:uFillTx/>
              <a:latin typeface="Calibri Light" panose="020F0302020204030204"/>
              <a:ea typeface="+mn-ea"/>
              <a:cs typeface="+mn-cs"/>
            </a:endParaRPr>
          </a:p>
        </p:txBody>
      </p:sp>
      <p:sp>
        <p:nvSpPr>
          <p:cNvPr id="5" name="Slide Number Placeholder 5">
            <a:extLst>
              <a:ext uri="{FF2B5EF4-FFF2-40B4-BE49-F238E27FC236}">
                <a16:creationId xmlns:a16="http://schemas.microsoft.com/office/drawing/2014/main" id="{92DB1A01-2623-488B-B42C-7007B92859B3}"/>
              </a:ext>
            </a:extLst>
          </p:cNvPr>
          <p:cNvSpPr>
            <a:spLocks noGrp="1"/>
          </p:cNvSpPr>
          <p:nvPr>
            <p:ph type="sldNum" sz="quarter" idx="12"/>
          </p:nvPr>
        </p:nvSpPr>
        <p:spPr>
          <a:xfrm>
            <a:off x="11277600" y="6422421"/>
            <a:ext cx="856897"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F5BE2AE4-BF0D-483D-B04D-86488E56D6CA}" type="slidenum">
              <a:rPr lang="en-US" altLang="en-US" sz="1200">
                <a:latin typeface="Arial" panose="020B0604020202020204" pitchFamily="34" charset="0"/>
              </a:rPr>
              <a:pPr/>
              <a:t>26</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2911547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C4F491-86D4-FB7D-D0C8-6E5271F4938D}"/>
              </a:ext>
            </a:extLst>
          </p:cNvPr>
          <p:cNvSpPr>
            <a:spLocks noGrp="1"/>
          </p:cNvSpPr>
          <p:nvPr>
            <p:ph type="title"/>
          </p:nvPr>
        </p:nvSpPr>
        <p:spPr/>
        <p:txBody>
          <a:bodyPr>
            <a:normAutofit/>
          </a:bodyPr>
          <a:lstStyle/>
          <a:p>
            <a:r>
              <a:rPr lang="en-US" dirty="0"/>
              <a:t>How do We solve this Problem!!!</a:t>
            </a:r>
          </a:p>
        </p:txBody>
      </p:sp>
      <p:sp>
        <p:nvSpPr>
          <p:cNvPr id="4" name="Text Placeholder 3">
            <a:extLst>
              <a:ext uri="{FF2B5EF4-FFF2-40B4-BE49-F238E27FC236}">
                <a16:creationId xmlns:a16="http://schemas.microsoft.com/office/drawing/2014/main" id="{D8911B4D-E66E-7A76-D54D-D6E9E8A4A4CF}"/>
              </a:ext>
            </a:extLst>
          </p:cNvPr>
          <p:cNvSpPr>
            <a:spLocks noGrp="1"/>
          </p:cNvSpPr>
          <p:nvPr>
            <p:ph type="body" idx="1"/>
          </p:nvPr>
        </p:nvSpPr>
        <p:spPr/>
        <p:txBody>
          <a:bodyPr/>
          <a:lstStyle/>
          <a:p>
            <a:endParaRPr lang="en-US" dirty="0"/>
          </a:p>
        </p:txBody>
      </p:sp>
      <p:sp>
        <p:nvSpPr>
          <p:cNvPr id="5" name="Slide Number Placeholder 5">
            <a:extLst>
              <a:ext uri="{FF2B5EF4-FFF2-40B4-BE49-F238E27FC236}">
                <a16:creationId xmlns:a16="http://schemas.microsoft.com/office/drawing/2014/main" id="{312D221E-5D82-B0A0-2A12-EF2D60766B2D}"/>
              </a:ext>
            </a:extLst>
          </p:cNvPr>
          <p:cNvSpPr>
            <a:spLocks noGrp="1"/>
          </p:cNvSpPr>
          <p:nvPr>
            <p:ph type="sldNum" sz="quarter" idx="12"/>
          </p:nvPr>
        </p:nvSpPr>
        <p:spPr>
          <a:xfrm>
            <a:off x="11277600" y="6422421"/>
            <a:ext cx="856897"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F5BE2AE4-BF0D-483D-B04D-86488E56D6CA}" type="slidenum">
              <a:rPr lang="en-US" altLang="en-US" sz="1200">
                <a:latin typeface="Arial" panose="020B0604020202020204" pitchFamily="34" charset="0"/>
              </a:rPr>
              <a:pPr/>
              <a:t>27</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3647626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a:extLst>
              <a:ext uri="{FF2B5EF4-FFF2-40B4-BE49-F238E27FC236}">
                <a16:creationId xmlns:a16="http://schemas.microsoft.com/office/drawing/2014/main" id="{B76D1BD8-9ED1-4516-B0AD-9CDB7319C392}"/>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3431" t="4750" r="12906"/>
          <a:stretch/>
        </p:blipFill>
        <p:spPr>
          <a:xfrm>
            <a:off x="6700310" y="1246501"/>
            <a:ext cx="5005738" cy="4986395"/>
          </a:xfrm>
          <a:prstGeom prst="ellipse">
            <a:avLst/>
          </a:prstGeom>
        </p:spPr>
      </p:pic>
      <p:sp>
        <p:nvSpPr>
          <p:cNvPr id="4" name="Slide Number Placeholder 5">
            <a:extLst>
              <a:ext uri="{FF2B5EF4-FFF2-40B4-BE49-F238E27FC236}">
                <a16:creationId xmlns:a16="http://schemas.microsoft.com/office/drawing/2014/main" id="{F7862366-EA84-F8B8-8871-194F48A76AAE}"/>
              </a:ext>
            </a:extLst>
          </p:cNvPr>
          <p:cNvSpPr>
            <a:spLocks noGrp="1"/>
          </p:cNvSpPr>
          <p:nvPr>
            <p:ph type="sldNum" sz="quarter" idx="12"/>
          </p:nvPr>
        </p:nvSpPr>
        <p:spPr>
          <a:xfrm>
            <a:off x="11277600" y="6422421"/>
            <a:ext cx="856897"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F5BE2AE4-BF0D-483D-B04D-86488E56D6CA}" type="slidenum">
              <a:rPr lang="en-US" altLang="en-US" sz="1200">
                <a:latin typeface="Arial" panose="020B0604020202020204" pitchFamily="34" charset="0"/>
              </a:rPr>
              <a:pPr/>
              <a:t>28</a:t>
            </a:fld>
            <a:endParaRPr lang="en-US" altLang="en-US" sz="1200" dirty="0">
              <a:latin typeface="Arial" panose="020B0604020202020204" pitchFamily="34" charset="0"/>
            </a:endParaRPr>
          </a:p>
        </p:txBody>
      </p:sp>
      <p:sp>
        <p:nvSpPr>
          <p:cNvPr id="2" name="TextBox 1">
            <a:extLst>
              <a:ext uri="{FF2B5EF4-FFF2-40B4-BE49-F238E27FC236}">
                <a16:creationId xmlns:a16="http://schemas.microsoft.com/office/drawing/2014/main" id="{84D51A03-F74B-41E4-A502-8ED9E155577D}"/>
              </a:ext>
            </a:extLst>
          </p:cNvPr>
          <p:cNvSpPr txBox="1"/>
          <p:nvPr/>
        </p:nvSpPr>
        <p:spPr>
          <a:xfrm>
            <a:off x="511995" y="1654583"/>
            <a:ext cx="5874292" cy="4001095"/>
          </a:xfrm>
          <a:prstGeom prst="rect">
            <a:avLst/>
          </a:prstGeom>
          <a:noFill/>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63840"/>
                </a:solidFill>
                <a:effectLst/>
                <a:uLnTx/>
                <a:uFillTx/>
                <a:latin typeface="Calibri" panose="020F0502020204030204"/>
                <a:ea typeface="Yu Gothic Medium" panose="020B0500000000000000" pitchFamily="34" charset="-128"/>
                <a:cs typeface="Verdana" panose="020B0604030504040204" pitchFamily="34" charset="0"/>
              </a:rPr>
              <a:t>Only 10% of Individuals ever reach out for help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363840"/>
              </a:solidFill>
              <a:effectLst/>
              <a:uLnTx/>
              <a:uFillTx/>
              <a:latin typeface="Calibri" panose="020F0502020204030204"/>
              <a:ea typeface="Yu Gothic Medium" panose="020B0500000000000000" pitchFamily="34" charset="-128"/>
              <a:cs typeface="Verdana" panose="020B060403050404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63840"/>
                </a:solidFill>
                <a:effectLst/>
                <a:uLnTx/>
                <a:uFillTx/>
                <a:latin typeface="Calibri" panose="020F0502020204030204"/>
                <a:ea typeface="Yu Gothic Medium" panose="020B0500000000000000" pitchFamily="34" charset="-128"/>
                <a:cs typeface="Verdana" panose="020B0604030504040204" pitchFamily="34" charset="0"/>
              </a:rPr>
              <a:t>What about the 90% that are struggling that will never receive traditional treatment?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363840"/>
              </a:solidFill>
              <a:effectLst/>
              <a:uLnTx/>
              <a:uFillTx/>
              <a:latin typeface="Calibri" panose="020F0502020204030204"/>
              <a:ea typeface="Yu Gothic Medium" panose="020B0500000000000000" pitchFamily="34" charset="-128"/>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63840"/>
                </a:solidFill>
                <a:effectLst/>
                <a:uLnTx/>
                <a:uFillTx/>
                <a:latin typeface="Calibri" panose="020F0502020204030204"/>
                <a:ea typeface="Yu Gothic Medium" panose="020B0500000000000000" pitchFamily="34" charset="-128"/>
                <a:cs typeface="Verdana" panose="020B0604030504040204" pitchFamily="34" charset="0"/>
              </a:rPr>
              <a:t>Family support is lacking or nonexistent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363840"/>
              </a:solidFill>
              <a:effectLst/>
              <a:uLnTx/>
              <a:uFillTx/>
              <a:latin typeface="Calibri" panose="020F0502020204030204"/>
              <a:ea typeface="Yu Gothic Medium" panose="020B0500000000000000" pitchFamily="34" charset="-128"/>
              <a:cs typeface="Verdana" panose="020B060403050404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63840"/>
                </a:solidFill>
                <a:effectLst/>
                <a:uLnTx/>
                <a:uFillTx/>
                <a:latin typeface="Calibri" panose="020F0502020204030204"/>
                <a:ea typeface="Yu Gothic Medium" panose="020B0500000000000000" pitchFamily="34" charset="-128"/>
                <a:cs typeface="Verdana" panose="020B0604030504040204" pitchFamily="34" charset="0"/>
              </a:rPr>
              <a:t>Support often centers on the individual (which makes sense), but family support is a crucial element that is often overlooked.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363840"/>
              </a:solidFill>
              <a:effectLst/>
              <a:uLnTx/>
              <a:uFillTx/>
              <a:latin typeface="Calibri" panose="020F0502020204030204"/>
              <a:ea typeface="Yu Gothic Medium" panose="020B0500000000000000" pitchFamily="34" charset="-128"/>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63840"/>
                </a:solidFill>
                <a:effectLst/>
                <a:uLnTx/>
                <a:uFillTx/>
                <a:latin typeface="Calibri" panose="020F0502020204030204"/>
                <a:ea typeface="Yu Gothic Medium" panose="020B0500000000000000" pitchFamily="34" charset="-128"/>
                <a:cs typeface="Verdana" panose="020B0604030504040204" pitchFamily="34" charset="0"/>
              </a:rPr>
              <a:t>Engagement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363840"/>
              </a:solidFill>
              <a:effectLst/>
              <a:uLnTx/>
              <a:uFillTx/>
              <a:latin typeface="Calibri" panose="020F0502020204030204"/>
              <a:ea typeface="Yu Gothic Medium" panose="020B0500000000000000" pitchFamily="34" charset="-128"/>
              <a:cs typeface="Verdana" panose="020B060403050404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63840"/>
                </a:solidFill>
                <a:effectLst/>
                <a:uLnTx/>
                <a:uFillTx/>
                <a:latin typeface="Calibri" panose="020F0502020204030204"/>
                <a:ea typeface="Yu Gothic Medium" panose="020B0500000000000000" pitchFamily="34" charset="-128"/>
                <a:cs typeface="Verdana" panose="020B0604030504040204" pitchFamily="34" charset="0"/>
              </a:rPr>
              <a:t>We know that 75% of people that remain engaged (no matter what the treatment is) reach recovery or remission. The problem is figuring out ways to reach those who do not remain committed and engaged.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srgbClr val="363840"/>
              </a:solidFill>
              <a:effectLst/>
              <a:uLnTx/>
              <a:uFillTx/>
              <a:latin typeface="Calibri" panose="020F0502020204030204"/>
              <a:ea typeface="Yu Gothic Medium" panose="020B0500000000000000" pitchFamily="34" charset="-128"/>
              <a:cs typeface="Verdana" panose="020B0604030504040204" pitchFamily="34" charset="0"/>
            </a:endParaRPr>
          </a:p>
        </p:txBody>
      </p:sp>
      <p:sp>
        <p:nvSpPr>
          <p:cNvPr id="3" name="TextBox 2">
            <a:extLst>
              <a:ext uri="{FF2B5EF4-FFF2-40B4-BE49-F238E27FC236}">
                <a16:creationId xmlns:a16="http://schemas.microsoft.com/office/drawing/2014/main" id="{7F705F1C-AE23-3D01-907F-2DF99EE359AF}"/>
              </a:ext>
            </a:extLst>
          </p:cNvPr>
          <p:cNvSpPr txBox="1"/>
          <p:nvPr/>
        </p:nvSpPr>
        <p:spPr>
          <a:xfrm>
            <a:off x="2924430" y="253016"/>
            <a:ext cx="7039627" cy="523220"/>
          </a:xfrm>
          <a:prstGeom prst="rect">
            <a:avLst/>
          </a:prstGeom>
          <a:noFill/>
        </p:spPr>
        <p:txBody>
          <a:bodyPr wrap="square" rtlCol="0">
            <a:spAutoFit/>
          </a:bodyPr>
          <a:lstStyle/>
          <a:p>
            <a:pPr algn="ctr"/>
            <a:r>
              <a:rPr lang="en-US" sz="2800" b="1" dirty="0">
                <a:solidFill>
                  <a:schemeClr val="accent1"/>
                </a:solidFill>
                <a:latin typeface="+mj-lt"/>
              </a:rPr>
              <a:t>Gaps in the Treatment of Addiction</a:t>
            </a:r>
          </a:p>
        </p:txBody>
      </p:sp>
    </p:spTree>
    <p:extLst>
      <p:ext uri="{BB962C8B-B14F-4D97-AF65-F5344CB8AC3E}">
        <p14:creationId xmlns:p14="http://schemas.microsoft.com/office/powerpoint/2010/main" val="30466443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754153" y="3171484"/>
            <a:ext cx="4406900" cy="2279650"/>
          </a:xfrm>
          <a:prstGeom prst="rect">
            <a:avLst/>
          </a:prstGeom>
        </p:spPr>
        <p:txBody>
          <a:bodyPr vert="horz" wrap="square" lIns="0" tIns="16510" rIns="0" bIns="0" rtlCol="0">
            <a:spAutoFit/>
          </a:bodyPr>
          <a:lstStyle/>
          <a:p>
            <a:pPr marL="12700" marR="5080">
              <a:lnSpc>
                <a:spcPct val="149600"/>
              </a:lnSpc>
              <a:spcBef>
                <a:spcPts val="130"/>
              </a:spcBef>
            </a:pPr>
            <a:r>
              <a:rPr sz="1450" i="1" spc="-25" dirty="0">
                <a:solidFill>
                  <a:srgbClr val="7E7E7E"/>
                </a:solidFill>
                <a:latin typeface="Yu Gothic UI"/>
                <a:cs typeface="Yu Gothic UI"/>
              </a:rPr>
              <a:t>youturn </a:t>
            </a:r>
            <a:r>
              <a:rPr sz="1400" spc="-5" dirty="0">
                <a:solidFill>
                  <a:srgbClr val="7E7E7E"/>
                </a:solidFill>
                <a:latin typeface="Yu Gothic UI"/>
                <a:cs typeface="Yu Gothic UI"/>
              </a:rPr>
              <a:t>is </a:t>
            </a:r>
            <a:r>
              <a:rPr sz="1400" dirty="0">
                <a:solidFill>
                  <a:srgbClr val="7E7E7E"/>
                </a:solidFill>
                <a:latin typeface="Yu Gothic UI"/>
                <a:cs typeface="Yu Gothic UI"/>
              </a:rPr>
              <a:t>an online learning management system that </a:t>
            </a:r>
            <a:r>
              <a:rPr sz="1400" spc="5" dirty="0">
                <a:solidFill>
                  <a:srgbClr val="7E7E7E"/>
                </a:solidFill>
                <a:latin typeface="Yu Gothic UI"/>
                <a:cs typeface="Yu Gothic UI"/>
              </a:rPr>
              <a:t> </a:t>
            </a:r>
            <a:r>
              <a:rPr sz="1400" dirty="0">
                <a:solidFill>
                  <a:srgbClr val="7E7E7E"/>
                </a:solidFill>
                <a:latin typeface="Yu Gothic UI"/>
                <a:cs typeface="Yu Gothic UI"/>
              </a:rPr>
              <a:t>contains the most </a:t>
            </a:r>
            <a:r>
              <a:rPr sz="1400" spc="-5" dirty="0">
                <a:solidFill>
                  <a:srgbClr val="7E7E7E"/>
                </a:solidFill>
                <a:latin typeface="Yu Gothic UI"/>
                <a:cs typeface="Yu Gothic UI"/>
              </a:rPr>
              <a:t>extensive </a:t>
            </a:r>
            <a:r>
              <a:rPr sz="1400" dirty="0">
                <a:solidFill>
                  <a:srgbClr val="7E7E7E"/>
                </a:solidFill>
                <a:latin typeface="Yu Gothic UI"/>
                <a:cs typeface="Yu Gothic UI"/>
              </a:rPr>
              <a:t>collection of video content </a:t>
            </a:r>
            <a:r>
              <a:rPr sz="1400" spc="5" dirty="0">
                <a:solidFill>
                  <a:srgbClr val="7E7E7E"/>
                </a:solidFill>
                <a:latin typeface="Yu Gothic UI"/>
                <a:cs typeface="Yu Gothic UI"/>
              </a:rPr>
              <a:t> </a:t>
            </a:r>
            <a:r>
              <a:rPr sz="1400" dirty="0">
                <a:solidFill>
                  <a:srgbClr val="7E7E7E"/>
                </a:solidFill>
                <a:latin typeface="Yu Gothic UI"/>
                <a:cs typeface="Yu Gothic UI"/>
              </a:rPr>
              <a:t>about substance abuse. </a:t>
            </a:r>
            <a:r>
              <a:rPr sz="1400" spc="-5" dirty="0">
                <a:solidFill>
                  <a:srgbClr val="7E7E7E"/>
                </a:solidFill>
                <a:latin typeface="Yu Gothic UI"/>
                <a:cs typeface="Yu Gothic UI"/>
              </a:rPr>
              <a:t>It </a:t>
            </a:r>
            <a:r>
              <a:rPr sz="1400" dirty="0">
                <a:solidFill>
                  <a:srgbClr val="7E7E7E"/>
                </a:solidFill>
                <a:latin typeface="Yu Gothic UI"/>
                <a:cs typeface="Yu Gothic UI"/>
              </a:rPr>
              <a:t>provides confidential support </a:t>
            </a:r>
            <a:r>
              <a:rPr sz="1400" spc="-370" dirty="0">
                <a:solidFill>
                  <a:srgbClr val="7E7E7E"/>
                </a:solidFill>
                <a:latin typeface="Yu Gothic UI"/>
                <a:cs typeface="Yu Gothic UI"/>
              </a:rPr>
              <a:t> </a:t>
            </a:r>
            <a:r>
              <a:rPr sz="1400" dirty="0">
                <a:solidFill>
                  <a:srgbClr val="7E7E7E"/>
                </a:solidFill>
                <a:latin typeface="Yu Gothic UI"/>
                <a:cs typeface="Yu Gothic UI"/>
              </a:rPr>
              <a:t>to </a:t>
            </a:r>
            <a:r>
              <a:rPr sz="1400" spc="-5" dirty="0">
                <a:solidFill>
                  <a:srgbClr val="7E7E7E"/>
                </a:solidFill>
                <a:latin typeface="Yu Gothic UI"/>
                <a:cs typeface="Yu Gothic UI"/>
              </a:rPr>
              <a:t>individuals </a:t>
            </a:r>
            <a:r>
              <a:rPr sz="1400" dirty="0">
                <a:solidFill>
                  <a:srgbClr val="7E7E7E"/>
                </a:solidFill>
                <a:latin typeface="Yu Gothic UI"/>
                <a:cs typeface="Yu Gothic UI"/>
              </a:rPr>
              <a:t>struggling </a:t>
            </a:r>
            <a:r>
              <a:rPr sz="1400" spc="-5" dirty="0">
                <a:solidFill>
                  <a:srgbClr val="7E7E7E"/>
                </a:solidFill>
                <a:latin typeface="Yu Gothic UI"/>
                <a:cs typeface="Yu Gothic UI"/>
              </a:rPr>
              <a:t>with </a:t>
            </a:r>
            <a:r>
              <a:rPr sz="1400" dirty="0">
                <a:solidFill>
                  <a:srgbClr val="7E7E7E"/>
                </a:solidFill>
                <a:latin typeface="Yu Gothic UI"/>
                <a:cs typeface="Yu Gothic UI"/>
              </a:rPr>
              <a:t>addiction and suicidal </a:t>
            </a:r>
            <a:r>
              <a:rPr sz="1400" spc="5" dirty="0">
                <a:solidFill>
                  <a:srgbClr val="7E7E7E"/>
                </a:solidFill>
                <a:latin typeface="Yu Gothic UI"/>
                <a:cs typeface="Yu Gothic UI"/>
              </a:rPr>
              <a:t> </a:t>
            </a:r>
            <a:r>
              <a:rPr sz="1400" spc="-5" dirty="0">
                <a:solidFill>
                  <a:srgbClr val="7E7E7E"/>
                </a:solidFill>
                <a:latin typeface="Yu Gothic UI"/>
                <a:cs typeface="Yu Gothic UI"/>
              </a:rPr>
              <a:t>ideations </a:t>
            </a:r>
            <a:r>
              <a:rPr sz="1400" dirty="0">
                <a:solidFill>
                  <a:srgbClr val="7E7E7E"/>
                </a:solidFill>
                <a:latin typeface="Yu Gothic UI"/>
                <a:cs typeface="Yu Gothic UI"/>
              </a:rPr>
              <a:t>through targeted video series that uses </a:t>
            </a:r>
            <a:r>
              <a:rPr sz="1400" spc="5" dirty="0">
                <a:solidFill>
                  <a:srgbClr val="7E7E7E"/>
                </a:solidFill>
                <a:latin typeface="Yu Gothic UI"/>
                <a:cs typeface="Yu Gothic UI"/>
              </a:rPr>
              <a:t> </a:t>
            </a:r>
            <a:r>
              <a:rPr sz="1400" dirty="0">
                <a:solidFill>
                  <a:srgbClr val="7E7E7E"/>
                </a:solidFill>
                <a:latin typeface="Yu Gothic UI"/>
                <a:cs typeface="Yu Gothic UI"/>
              </a:rPr>
              <a:t>education and </a:t>
            </a:r>
            <a:r>
              <a:rPr sz="1400" spc="-5" dirty="0">
                <a:solidFill>
                  <a:srgbClr val="7E7E7E"/>
                </a:solidFill>
                <a:latin typeface="Yu Gothic UI"/>
                <a:cs typeface="Yu Gothic UI"/>
              </a:rPr>
              <a:t>live </a:t>
            </a:r>
            <a:r>
              <a:rPr sz="1400" dirty="0">
                <a:solidFill>
                  <a:srgbClr val="7E7E7E"/>
                </a:solidFill>
                <a:latin typeface="Yu Gothic UI"/>
                <a:cs typeface="Yu Gothic UI"/>
              </a:rPr>
              <a:t>conversations </a:t>
            </a:r>
            <a:r>
              <a:rPr sz="1400" spc="-5" dirty="0">
                <a:solidFill>
                  <a:srgbClr val="7E7E7E"/>
                </a:solidFill>
                <a:latin typeface="Yu Gothic UI"/>
                <a:cs typeface="Yu Gothic UI"/>
              </a:rPr>
              <a:t>with </a:t>
            </a:r>
            <a:r>
              <a:rPr sz="1400" dirty="0">
                <a:solidFill>
                  <a:srgbClr val="7E7E7E"/>
                </a:solidFill>
                <a:latin typeface="Yu Gothic UI"/>
                <a:cs typeface="Yu Gothic UI"/>
              </a:rPr>
              <a:t>real people to </a:t>
            </a:r>
            <a:r>
              <a:rPr sz="1400" spc="-5" dirty="0">
                <a:solidFill>
                  <a:srgbClr val="7E7E7E"/>
                </a:solidFill>
                <a:latin typeface="Yu Gothic UI"/>
                <a:cs typeface="Yu Gothic UI"/>
              </a:rPr>
              <a:t>aid </a:t>
            </a:r>
            <a:r>
              <a:rPr sz="1400" spc="-370" dirty="0">
                <a:solidFill>
                  <a:srgbClr val="7E7E7E"/>
                </a:solidFill>
                <a:latin typeface="Yu Gothic UI"/>
                <a:cs typeface="Yu Gothic UI"/>
              </a:rPr>
              <a:t> </a:t>
            </a:r>
            <a:r>
              <a:rPr sz="1400" dirty="0">
                <a:solidFill>
                  <a:srgbClr val="7E7E7E"/>
                </a:solidFill>
                <a:latin typeface="Yu Gothic UI"/>
                <a:cs typeface="Yu Gothic UI"/>
              </a:rPr>
              <a:t>in</a:t>
            </a:r>
            <a:r>
              <a:rPr sz="1400" spc="-10" dirty="0">
                <a:solidFill>
                  <a:srgbClr val="7E7E7E"/>
                </a:solidFill>
                <a:latin typeface="Yu Gothic UI"/>
                <a:cs typeface="Yu Gothic UI"/>
              </a:rPr>
              <a:t> </a:t>
            </a:r>
            <a:r>
              <a:rPr sz="1400" dirty="0">
                <a:solidFill>
                  <a:srgbClr val="7E7E7E"/>
                </a:solidFill>
                <a:latin typeface="Yu Gothic UI"/>
                <a:cs typeface="Yu Gothic UI"/>
              </a:rPr>
              <a:t>the</a:t>
            </a:r>
            <a:r>
              <a:rPr sz="1400" spc="-5" dirty="0">
                <a:solidFill>
                  <a:srgbClr val="7E7E7E"/>
                </a:solidFill>
                <a:latin typeface="Yu Gothic UI"/>
                <a:cs typeface="Yu Gothic UI"/>
              </a:rPr>
              <a:t> </a:t>
            </a:r>
            <a:r>
              <a:rPr sz="1400" dirty="0">
                <a:solidFill>
                  <a:srgbClr val="7E7E7E"/>
                </a:solidFill>
                <a:latin typeface="Yu Gothic UI"/>
                <a:cs typeface="Yu Gothic UI"/>
              </a:rPr>
              <a:t>journey</a:t>
            </a:r>
            <a:r>
              <a:rPr sz="1400" spc="-10" dirty="0">
                <a:solidFill>
                  <a:srgbClr val="7E7E7E"/>
                </a:solidFill>
                <a:latin typeface="Yu Gothic UI"/>
                <a:cs typeface="Yu Gothic UI"/>
              </a:rPr>
              <a:t> </a:t>
            </a:r>
            <a:r>
              <a:rPr sz="1400" dirty="0">
                <a:solidFill>
                  <a:srgbClr val="7E7E7E"/>
                </a:solidFill>
                <a:latin typeface="Yu Gothic UI"/>
                <a:cs typeface="Yu Gothic UI"/>
              </a:rPr>
              <a:t>to</a:t>
            </a:r>
            <a:r>
              <a:rPr sz="1400" spc="-5" dirty="0">
                <a:solidFill>
                  <a:srgbClr val="7E7E7E"/>
                </a:solidFill>
                <a:latin typeface="Yu Gothic UI"/>
                <a:cs typeface="Yu Gothic UI"/>
              </a:rPr>
              <a:t> </a:t>
            </a:r>
            <a:r>
              <a:rPr sz="1400" dirty="0">
                <a:solidFill>
                  <a:srgbClr val="7E7E7E"/>
                </a:solidFill>
                <a:latin typeface="Yu Gothic UI"/>
                <a:cs typeface="Yu Gothic UI"/>
              </a:rPr>
              <a:t>recovery.</a:t>
            </a:r>
            <a:endParaRPr sz="1400" dirty="0">
              <a:latin typeface="Yu Gothic UI"/>
              <a:cs typeface="Yu Gothic UI"/>
            </a:endParaRPr>
          </a:p>
        </p:txBody>
      </p:sp>
      <p:pic>
        <p:nvPicPr>
          <p:cNvPr id="7" name="object 7"/>
          <p:cNvPicPr/>
          <p:nvPr/>
        </p:nvPicPr>
        <p:blipFill>
          <a:blip r:embed="rId2" cstate="print"/>
          <a:stretch>
            <a:fillRect/>
          </a:stretch>
        </p:blipFill>
        <p:spPr>
          <a:xfrm>
            <a:off x="1763761" y="1373641"/>
            <a:ext cx="1062992" cy="1050037"/>
          </a:xfrm>
          <a:prstGeom prst="rect">
            <a:avLst/>
          </a:prstGeom>
        </p:spPr>
      </p:pic>
      <p:sp>
        <p:nvSpPr>
          <p:cNvPr id="9" name="object 9"/>
          <p:cNvSpPr txBox="1"/>
          <p:nvPr/>
        </p:nvSpPr>
        <p:spPr>
          <a:xfrm>
            <a:off x="11324335" y="6353352"/>
            <a:ext cx="272415"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FFFFFF"/>
                </a:solidFill>
                <a:latin typeface="Yu Gothic UI"/>
                <a:cs typeface="Yu Gothic UI"/>
              </a:rPr>
              <a:t>13</a:t>
            </a:r>
            <a:endParaRPr sz="1800" dirty="0">
              <a:latin typeface="Yu Gothic UI"/>
              <a:cs typeface="Yu Gothic UI"/>
            </a:endParaRPr>
          </a:p>
        </p:txBody>
      </p:sp>
      <p:sp>
        <p:nvSpPr>
          <p:cNvPr id="10" name="object 10">
            <a:extLst>
              <a:ext uri="{FF2B5EF4-FFF2-40B4-BE49-F238E27FC236}">
                <a16:creationId xmlns:a16="http://schemas.microsoft.com/office/drawing/2014/main" id="{D5E77AC6-2918-4298-8192-C5A5785BC6E2}"/>
              </a:ext>
            </a:extLst>
          </p:cNvPr>
          <p:cNvSpPr txBox="1">
            <a:spLocks/>
          </p:cNvSpPr>
          <p:nvPr/>
        </p:nvSpPr>
        <p:spPr>
          <a:xfrm>
            <a:off x="1227950" y="2498399"/>
            <a:ext cx="3130040" cy="566822"/>
          </a:xfrm>
          <a:prstGeom prst="rect">
            <a:avLst/>
          </a:prstGeom>
        </p:spPr>
        <p:txBody>
          <a:bodyPr vert="horz" wrap="square" lIns="0" tIns="12700" rIns="0" bIns="0" rtlCol="0">
            <a:spAutoFit/>
          </a:bodyPr>
          <a:lstStyle>
            <a:lvl1pPr>
              <a:defRPr sz="2800" b="0" i="0">
                <a:solidFill>
                  <a:srgbClr val="4FCEFF"/>
                </a:solidFill>
                <a:latin typeface="Yu Gothic Medium"/>
                <a:ea typeface="+mj-ea"/>
                <a:cs typeface="Yu Gothic Medium"/>
              </a:defRPr>
            </a:lvl1pPr>
          </a:lstStyle>
          <a:p>
            <a:pPr marL="12700">
              <a:spcBef>
                <a:spcPts val="100"/>
              </a:spcBef>
            </a:pPr>
            <a:r>
              <a:rPr lang="en-US" sz="3600" kern="0" spc="-5" dirty="0"/>
              <a:t>Engagement</a:t>
            </a:r>
            <a:endParaRPr lang="en-US" sz="3600" kern="0" dirty="0"/>
          </a:p>
        </p:txBody>
      </p:sp>
      <p:sp>
        <p:nvSpPr>
          <p:cNvPr id="5" name="TextBox 4">
            <a:extLst>
              <a:ext uri="{FF2B5EF4-FFF2-40B4-BE49-F238E27FC236}">
                <a16:creationId xmlns:a16="http://schemas.microsoft.com/office/drawing/2014/main" id="{CE8AC309-1731-C48D-1763-23AB1E68F334}"/>
              </a:ext>
            </a:extLst>
          </p:cNvPr>
          <p:cNvSpPr txBox="1"/>
          <p:nvPr/>
        </p:nvSpPr>
        <p:spPr>
          <a:xfrm>
            <a:off x="504150" y="6443918"/>
            <a:ext cx="6097604"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65000"/>
                  </a:prstClr>
                </a:solidFill>
                <a:effectLst/>
                <a:uLnTx/>
                <a:uFillTx/>
                <a:latin typeface="Yu Gothic UI" panose="020B0500000000000000" pitchFamily="34" charset="-128"/>
                <a:ea typeface="Yu Gothic UI" panose="020B0500000000000000" pitchFamily="34" charset="-128"/>
                <a:cs typeface="+mn-cs"/>
              </a:rPr>
              <a:t>This presentation contains confidential and proprietary information and may not be shared or distributed without the written consent of Youturn Health. Confidential  © 2022 Youturn Health, Inc. All rights reserved.  </a:t>
            </a:r>
          </a:p>
        </p:txBody>
      </p:sp>
      <p:pic>
        <p:nvPicPr>
          <p:cNvPr id="23" name="Picture 22" descr="A person working on the computer&#10;&#10;Description automatically generated with medium confidence">
            <a:extLst>
              <a:ext uri="{FF2B5EF4-FFF2-40B4-BE49-F238E27FC236}">
                <a16:creationId xmlns:a16="http://schemas.microsoft.com/office/drawing/2014/main" id="{2386AFB4-E332-1990-ED69-C51719CFD3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7051" b="5841"/>
          <a:stretch/>
        </p:blipFill>
        <p:spPr>
          <a:xfrm>
            <a:off x="7147732" y="1511801"/>
            <a:ext cx="4759624" cy="4873752"/>
          </a:xfrm>
          <a:prstGeom prst="rect">
            <a:avLst/>
          </a:prstGeom>
        </p:spPr>
      </p:pic>
      <p:pic>
        <p:nvPicPr>
          <p:cNvPr id="24" name="Picture 23">
            <a:extLst>
              <a:ext uri="{FF2B5EF4-FFF2-40B4-BE49-F238E27FC236}">
                <a16:creationId xmlns:a16="http://schemas.microsoft.com/office/drawing/2014/main" id="{D98511D3-5512-2F84-75B0-80EC241A73A9}"/>
              </a:ext>
            </a:extLst>
          </p:cNvPr>
          <p:cNvPicPr>
            <a:picLocks noChangeAspect="1"/>
          </p:cNvPicPr>
          <p:nvPr/>
        </p:nvPicPr>
        <p:blipFill>
          <a:blip r:embed="rId4"/>
          <a:stretch>
            <a:fillRect/>
          </a:stretch>
        </p:blipFill>
        <p:spPr>
          <a:xfrm rot="21185023">
            <a:off x="8103112" y="2369265"/>
            <a:ext cx="2557805" cy="1824928"/>
          </a:xfrm>
          <a:prstGeom prst="rect">
            <a:avLst/>
          </a:prstGeom>
        </p:spPr>
      </p:pic>
      <p:sp>
        <p:nvSpPr>
          <p:cNvPr id="25" name="Slide Number Placeholder 3">
            <a:extLst>
              <a:ext uri="{FF2B5EF4-FFF2-40B4-BE49-F238E27FC236}">
                <a16:creationId xmlns:a16="http://schemas.microsoft.com/office/drawing/2014/main" id="{16DECC28-FF2E-2212-0DBE-22E855F24C2F}"/>
              </a:ext>
            </a:extLst>
          </p:cNvPr>
          <p:cNvSpPr>
            <a:spLocks noGrp="1"/>
          </p:cNvSpPr>
          <p:nvPr>
            <p:ph type="sldNum" sz="quarter" idx="12"/>
          </p:nvPr>
        </p:nvSpPr>
        <p:spPr>
          <a:xfrm>
            <a:off x="9399372" y="6301145"/>
            <a:ext cx="2053795" cy="365125"/>
          </a:xfrm>
        </p:spPr>
        <p:txBody>
          <a:bodyPr/>
          <a:lstStyle/>
          <a:p>
            <a:fld id="{2A745CB9-ABD5-2A4C-8CC4-BD5C920CF6F1}" type="slidenum">
              <a:rPr lang="en-US" smtClean="0"/>
              <a:t>29</a:t>
            </a:fld>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3E59C8A-BEFB-CAEB-0BB8-00EAA018732C}"/>
              </a:ext>
            </a:extLst>
          </p:cNvPr>
          <p:cNvSpPr>
            <a:spLocks noGrp="1"/>
          </p:cNvSpPr>
          <p:nvPr>
            <p:ph type="title"/>
          </p:nvPr>
        </p:nvSpPr>
        <p:spPr/>
        <p:txBody>
          <a:bodyPr/>
          <a:lstStyle/>
          <a:p>
            <a:r>
              <a:rPr lang="en-US" dirty="0"/>
              <a:t>Addiction and Substance Misuse</a:t>
            </a:r>
          </a:p>
        </p:txBody>
      </p:sp>
      <p:sp>
        <p:nvSpPr>
          <p:cNvPr id="2" name="Slide Number Placeholder 5">
            <a:extLst>
              <a:ext uri="{FF2B5EF4-FFF2-40B4-BE49-F238E27FC236}">
                <a16:creationId xmlns:a16="http://schemas.microsoft.com/office/drawing/2014/main" id="{7A1EFA1D-E9AB-3E57-B611-9F2396AF125E}"/>
              </a:ext>
            </a:extLst>
          </p:cNvPr>
          <p:cNvSpPr>
            <a:spLocks noGrp="1"/>
          </p:cNvSpPr>
          <p:nvPr>
            <p:ph type="sldNum" sz="quarter" idx="12"/>
          </p:nvPr>
        </p:nvSpPr>
        <p:spPr>
          <a:xfrm>
            <a:off x="11277600" y="6422421"/>
            <a:ext cx="856897"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F5BE2AE4-BF0D-483D-B04D-86488E56D6CA}" type="slidenum">
              <a:rPr lang="en-US" altLang="en-US" sz="1200">
                <a:latin typeface="Arial" panose="020B0604020202020204" pitchFamily="34" charset="0"/>
              </a:rPr>
              <a:pPr/>
              <a:t>3</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0303016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FA6EA143-0BED-8FC9-BED1-50428DF7AA10}"/>
              </a:ext>
            </a:extLst>
          </p:cNvPr>
          <p:cNvSpPr>
            <a:spLocks noGrp="1"/>
          </p:cNvSpPr>
          <p:nvPr>
            <p:ph idx="1"/>
          </p:nvPr>
        </p:nvSpPr>
        <p:spPr>
          <a:xfrm>
            <a:off x="442185" y="1373386"/>
            <a:ext cx="6373290" cy="4632393"/>
          </a:xfrm>
        </p:spPr>
        <p:txBody>
          <a:bodyPr>
            <a:normAutofit/>
          </a:bodyPr>
          <a:lstStyle/>
          <a:p>
            <a:pPr marL="12700" marR="0" lvl="0" indent="0" algn="l" defTabSz="914400" rtl="0" eaLnBrk="1" fontAlgn="auto" latinLnBrk="0" hangingPunct="1">
              <a:lnSpc>
                <a:spcPct val="100000"/>
              </a:lnSpc>
              <a:spcBef>
                <a:spcPts val="1019"/>
              </a:spcBef>
              <a:spcAft>
                <a:spcPts val="0"/>
              </a:spcAft>
              <a:buClrTx/>
              <a:buSzTx/>
              <a:buFontTx/>
              <a:buNone/>
              <a:tabLst/>
              <a:defRPr/>
            </a:pPr>
            <a:r>
              <a:rPr kumimoji="0" lang="en-US" sz="2000" b="1" i="0" u="none" strike="noStrike" kern="1200" cap="none" spc="-15" normalizeH="0" baseline="0" noProof="0" dirty="0">
                <a:ln>
                  <a:noFill/>
                </a:ln>
                <a:solidFill>
                  <a:srgbClr val="363840"/>
                </a:solidFill>
                <a:effectLst/>
                <a:uLnTx/>
                <a:uFillTx/>
                <a:cs typeface="Yu Gothic Medium"/>
              </a:rPr>
              <a:t>Certified</a:t>
            </a:r>
            <a:r>
              <a:rPr kumimoji="0" lang="en-US" sz="2000" b="1" i="0" u="none" strike="noStrike" kern="1200" cap="none" spc="-90" normalizeH="0" baseline="0" noProof="0" dirty="0">
                <a:ln>
                  <a:noFill/>
                </a:ln>
                <a:solidFill>
                  <a:srgbClr val="363840"/>
                </a:solidFill>
                <a:effectLst/>
                <a:uLnTx/>
                <a:uFillTx/>
                <a:cs typeface="Yu Gothic Medium"/>
              </a:rPr>
              <a:t> </a:t>
            </a:r>
            <a:r>
              <a:rPr kumimoji="0" lang="en-US" sz="2000" b="1" i="0" u="none" strike="noStrike" kern="1200" cap="none" spc="-15" normalizeH="0" baseline="0" noProof="0" dirty="0">
                <a:ln>
                  <a:noFill/>
                </a:ln>
                <a:solidFill>
                  <a:srgbClr val="363840"/>
                </a:solidFill>
                <a:effectLst/>
                <a:uLnTx/>
                <a:uFillTx/>
                <a:cs typeface="Yu Gothic Medium"/>
              </a:rPr>
              <a:t>Professionals</a:t>
            </a:r>
            <a:endParaRPr lang="en-US" sz="2000" b="1" dirty="0">
              <a:solidFill>
                <a:srgbClr val="363840"/>
              </a:solidFill>
              <a:cs typeface="Yu Gothic Medium"/>
            </a:endParaRPr>
          </a:p>
          <a:p>
            <a:pPr marL="12700" marR="0" lvl="0" indent="0" algn="l" defTabSz="914400" rtl="0" eaLnBrk="1" fontAlgn="auto" latinLnBrk="0" hangingPunct="1">
              <a:lnSpc>
                <a:spcPct val="100000"/>
              </a:lnSpc>
              <a:spcBef>
                <a:spcPts val="1019"/>
              </a:spcBef>
              <a:spcAft>
                <a:spcPts val="0"/>
              </a:spcAft>
              <a:buClrTx/>
              <a:buSzTx/>
              <a:buFontTx/>
              <a:buNone/>
              <a:tabLst/>
              <a:defRPr/>
            </a:pPr>
            <a:r>
              <a:rPr lang="en-US" sz="1600" dirty="0">
                <a:solidFill>
                  <a:srgbClr val="363840"/>
                </a:solidFill>
                <a:ea typeface="Arial"/>
                <a:cs typeface="Arial"/>
                <a:sym typeface="Arial"/>
              </a:rPr>
              <a:t>State-certified ACE coaches are NAADAC-trained and understand maintaining a high level of engagement will achieve recovery goals, while leveraging their own lived experience to deliver effective, compassionate support.</a:t>
            </a:r>
          </a:p>
          <a:p>
            <a:pPr marL="37465" marR="0" lvl="0" indent="0" algn="l" defTabSz="914400" rtl="0" eaLnBrk="1" fontAlgn="auto" latinLnBrk="0" hangingPunct="1">
              <a:lnSpc>
                <a:spcPct val="100000"/>
              </a:lnSpc>
              <a:spcBef>
                <a:spcPts val="1800"/>
              </a:spcBef>
              <a:spcAft>
                <a:spcPts val="0"/>
              </a:spcAft>
              <a:buClrTx/>
              <a:buSzTx/>
              <a:buFontTx/>
              <a:buNone/>
              <a:tabLst/>
              <a:defRPr/>
            </a:pPr>
            <a:r>
              <a:rPr kumimoji="0" lang="en-US" sz="2000" b="1" i="0" u="none" strike="noStrike" kern="1200" cap="none" spc="-15" normalizeH="0" baseline="0" noProof="0" dirty="0">
                <a:ln>
                  <a:noFill/>
                </a:ln>
                <a:solidFill>
                  <a:srgbClr val="363840"/>
                </a:solidFill>
                <a:effectLst/>
                <a:uLnTx/>
                <a:uFillTx/>
                <a:cs typeface="Yu Gothic Medium"/>
              </a:rPr>
              <a:t>Accomplish</a:t>
            </a:r>
            <a:r>
              <a:rPr kumimoji="0" lang="en-US" sz="2000" b="1" i="0" u="none" strike="noStrike" kern="1200" cap="none" spc="-95" normalizeH="0" baseline="0" noProof="0" dirty="0">
                <a:ln>
                  <a:noFill/>
                </a:ln>
                <a:solidFill>
                  <a:srgbClr val="363840"/>
                </a:solidFill>
                <a:effectLst/>
                <a:uLnTx/>
                <a:uFillTx/>
                <a:cs typeface="Yu Gothic Medium"/>
              </a:rPr>
              <a:t> </a:t>
            </a:r>
            <a:r>
              <a:rPr kumimoji="0" lang="en-US" sz="2000" b="1" i="0" u="none" strike="noStrike" kern="1200" cap="none" spc="-15" normalizeH="0" baseline="0" noProof="0" dirty="0">
                <a:ln>
                  <a:noFill/>
                </a:ln>
                <a:solidFill>
                  <a:srgbClr val="363840"/>
                </a:solidFill>
                <a:effectLst/>
                <a:uLnTx/>
                <a:uFillTx/>
                <a:cs typeface="Yu Gothic Medium"/>
              </a:rPr>
              <a:t>Recovery</a:t>
            </a:r>
            <a:r>
              <a:rPr kumimoji="0" lang="en-US" sz="2000" b="1" i="0" u="none" strike="noStrike" kern="1200" cap="none" spc="-95" normalizeH="0" baseline="0" noProof="0" dirty="0">
                <a:ln>
                  <a:noFill/>
                </a:ln>
                <a:solidFill>
                  <a:srgbClr val="363840"/>
                </a:solidFill>
                <a:effectLst/>
                <a:uLnTx/>
                <a:uFillTx/>
                <a:cs typeface="Yu Gothic Medium"/>
              </a:rPr>
              <a:t> </a:t>
            </a:r>
            <a:r>
              <a:rPr kumimoji="0" lang="en-US" sz="2000" b="1" i="0" u="none" strike="noStrike" kern="1200" cap="none" spc="-10" normalizeH="0" baseline="0" noProof="0" dirty="0">
                <a:ln>
                  <a:noFill/>
                </a:ln>
                <a:solidFill>
                  <a:srgbClr val="363840"/>
                </a:solidFill>
                <a:effectLst/>
                <a:uLnTx/>
                <a:uFillTx/>
                <a:cs typeface="Yu Gothic Medium"/>
              </a:rPr>
              <a:t>Goals</a:t>
            </a:r>
            <a:endParaRPr lang="en-US" sz="2000" b="1" dirty="0">
              <a:solidFill>
                <a:srgbClr val="363840"/>
              </a:solidFill>
              <a:cs typeface="Yu Gothic Medium"/>
            </a:endParaRPr>
          </a:p>
          <a:p>
            <a:pPr marL="37465" marR="0" lvl="0" indent="0" algn="l" defTabSz="914400" rtl="0" eaLnBrk="1" fontAlgn="auto" latinLnBrk="0" hangingPunct="1">
              <a:lnSpc>
                <a:spcPct val="100000"/>
              </a:lnSpc>
              <a:spcBef>
                <a:spcPts val="1800"/>
              </a:spcBef>
              <a:spcAft>
                <a:spcPts val="0"/>
              </a:spcAft>
              <a:buClrTx/>
              <a:buSzTx/>
              <a:buFontTx/>
              <a:buNone/>
              <a:tabLst/>
              <a:defRPr/>
            </a:pPr>
            <a:r>
              <a:rPr lang="en-US" sz="1600" dirty="0">
                <a:solidFill>
                  <a:srgbClr val="363840"/>
                </a:solidFill>
                <a:ea typeface="Arial"/>
                <a:cs typeface="Arial"/>
                <a:sym typeface="Arial"/>
              </a:rPr>
              <a:t>Harm reduction and motivational interviewing are the foundation for all coaching activities. Integration of family and community programs into the recovery planning process is provided to clients and their families. </a:t>
            </a:r>
            <a:endParaRPr lang="en-US" sz="1000" dirty="0">
              <a:solidFill>
                <a:srgbClr val="363840"/>
              </a:solidFill>
            </a:endParaRPr>
          </a:p>
          <a:p>
            <a:pPr marL="44450" marR="0" lvl="0" indent="0" algn="l" defTabSz="914400" rtl="0" eaLnBrk="1" fontAlgn="auto" latinLnBrk="0" hangingPunct="1">
              <a:lnSpc>
                <a:spcPct val="100000"/>
              </a:lnSpc>
              <a:spcBef>
                <a:spcPts val="1800"/>
              </a:spcBef>
              <a:spcAft>
                <a:spcPts val="0"/>
              </a:spcAft>
              <a:buClrTx/>
              <a:buSzTx/>
              <a:buFontTx/>
              <a:buNone/>
              <a:tabLst/>
              <a:defRPr/>
            </a:pPr>
            <a:r>
              <a:rPr kumimoji="0" lang="en-US" sz="2000" b="1" i="0" u="none" strike="noStrike" kern="1200" cap="none" spc="-15" normalizeH="0" baseline="0" noProof="0" dirty="0">
                <a:ln>
                  <a:noFill/>
                </a:ln>
                <a:solidFill>
                  <a:srgbClr val="363840"/>
                </a:solidFill>
                <a:effectLst/>
                <a:uLnTx/>
                <a:uFillTx/>
                <a:cs typeface="Yu Gothic Medium"/>
              </a:rPr>
              <a:t>Develop</a:t>
            </a:r>
            <a:r>
              <a:rPr kumimoji="0" lang="en-US" sz="2000" b="1" i="0" u="none" strike="noStrike" kern="1200" cap="none" spc="-85" normalizeH="0" baseline="0" noProof="0" dirty="0">
                <a:ln>
                  <a:noFill/>
                </a:ln>
                <a:solidFill>
                  <a:srgbClr val="363840"/>
                </a:solidFill>
                <a:effectLst/>
                <a:uLnTx/>
                <a:uFillTx/>
                <a:cs typeface="Yu Gothic Medium"/>
              </a:rPr>
              <a:t> </a:t>
            </a:r>
            <a:r>
              <a:rPr kumimoji="0" lang="en-US" sz="2000" b="1" i="0" u="none" strike="noStrike" kern="1200" cap="none" spc="-10" normalizeH="0" baseline="0" noProof="0" dirty="0">
                <a:ln>
                  <a:noFill/>
                </a:ln>
                <a:solidFill>
                  <a:srgbClr val="363840"/>
                </a:solidFill>
                <a:effectLst/>
                <a:uLnTx/>
                <a:uFillTx/>
                <a:cs typeface="Yu Gothic Medium"/>
              </a:rPr>
              <a:t>New</a:t>
            </a:r>
            <a:r>
              <a:rPr kumimoji="0" lang="en-US" sz="2000" b="1" i="0" u="none" strike="noStrike" kern="1200" cap="none" spc="-90" normalizeH="0" baseline="0" noProof="0" dirty="0">
                <a:ln>
                  <a:noFill/>
                </a:ln>
                <a:solidFill>
                  <a:srgbClr val="363840"/>
                </a:solidFill>
                <a:effectLst/>
                <a:uLnTx/>
                <a:uFillTx/>
                <a:cs typeface="Yu Gothic Medium"/>
              </a:rPr>
              <a:t> </a:t>
            </a:r>
            <a:r>
              <a:rPr kumimoji="0" lang="en-US" sz="2000" b="1" i="0" u="none" strike="noStrike" kern="1200" cap="none" spc="-20" normalizeH="0" baseline="0" noProof="0" dirty="0">
                <a:ln>
                  <a:noFill/>
                </a:ln>
                <a:solidFill>
                  <a:srgbClr val="363840"/>
                </a:solidFill>
                <a:effectLst/>
                <a:uLnTx/>
                <a:uFillTx/>
                <a:cs typeface="Yu Gothic Medium"/>
              </a:rPr>
              <a:t>Behaviors</a:t>
            </a:r>
            <a:endParaRPr lang="en-US" sz="2000" b="1" dirty="0">
              <a:solidFill>
                <a:srgbClr val="363840"/>
              </a:solidFill>
              <a:cs typeface="Yu Gothic Medium"/>
            </a:endParaRPr>
          </a:p>
          <a:p>
            <a:pPr marL="44450" marR="0" lvl="0" indent="0" algn="l" defTabSz="914400" rtl="0" eaLnBrk="1" fontAlgn="auto" latinLnBrk="0" hangingPunct="1">
              <a:lnSpc>
                <a:spcPct val="100000"/>
              </a:lnSpc>
              <a:spcBef>
                <a:spcPts val="1800"/>
              </a:spcBef>
              <a:spcAft>
                <a:spcPts val="0"/>
              </a:spcAft>
              <a:buClrTx/>
              <a:buSzTx/>
              <a:buFontTx/>
              <a:buNone/>
              <a:tabLst/>
              <a:defRPr/>
            </a:pPr>
            <a:r>
              <a:rPr lang="en-US" sz="1600" dirty="0">
                <a:solidFill>
                  <a:srgbClr val="363840"/>
                </a:solidFill>
                <a:ea typeface="Arial"/>
                <a:cs typeface="Arial"/>
                <a:sym typeface="Arial"/>
              </a:rPr>
              <a:t>Proactive coach outreach helps maintain a positive outlook on the recovery journey by developing new behaviors and increasing social support which will sustain accountability.</a:t>
            </a:r>
            <a:endParaRPr lang="en-US" sz="1000" dirty="0">
              <a:solidFill>
                <a:srgbClr val="363840"/>
              </a:solidFill>
            </a:endParaRPr>
          </a:p>
        </p:txBody>
      </p:sp>
      <p:sp>
        <p:nvSpPr>
          <p:cNvPr id="2" name="Slide Number Placeholder 5">
            <a:extLst>
              <a:ext uri="{FF2B5EF4-FFF2-40B4-BE49-F238E27FC236}">
                <a16:creationId xmlns:a16="http://schemas.microsoft.com/office/drawing/2014/main" id="{84DBC56D-A5D2-9378-E21C-59810C8FE9D0}"/>
              </a:ext>
            </a:extLst>
          </p:cNvPr>
          <p:cNvSpPr>
            <a:spLocks noGrp="1"/>
          </p:cNvSpPr>
          <p:nvPr>
            <p:ph type="sldNum" sz="quarter" idx="12"/>
          </p:nvPr>
        </p:nvSpPr>
        <p:spPr>
          <a:xfrm>
            <a:off x="11277600" y="6422421"/>
            <a:ext cx="856897"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F5BE2AE4-BF0D-483D-B04D-86488E56D6CA}" type="slidenum">
              <a:rPr lang="en-US" altLang="en-US" sz="1200">
                <a:latin typeface="Arial" panose="020B0604020202020204" pitchFamily="34" charset="0"/>
              </a:rPr>
              <a:pPr/>
              <a:t>30</a:t>
            </a:fld>
            <a:endParaRPr lang="en-US" altLang="en-US" sz="1200" dirty="0">
              <a:latin typeface="Arial" panose="020B0604020202020204" pitchFamily="34" charset="0"/>
            </a:endParaRPr>
          </a:p>
        </p:txBody>
      </p:sp>
      <p:pic>
        <p:nvPicPr>
          <p:cNvPr id="16" name="Picture 15" descr="A person wearing headphones&#10;&#10;Description automatically generated with medium confidence">
            <a:extLst>
              <a:ext uri="{FF2B5EF4-FFF2-40B4-BE49-F238E27FC236}">
                <a16:creationId xmlns:a16="http://schemas.microsoft.com/office/drawing/2014/main" id="{0F0B8877-BE84-A3E3-C74B-E7B701D02C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900" r="21429" b="13275"/>
          <a:stretch/>
        </p:blipFill>
        <p:spPr>
          <a:xfrm>
            <a:off x="7009738" y="1462741"/>
            <a:ext cx="4873752" cy="4802779"/>
          </a:xfrm>
          <a:prstGeom prst="ellipse">
            <a:avLst/>
          </a:prstGeom>
        </p:spPr>
      </p:pic>
      <p:sp>
        <p:nvSpPr>
          <p:cNvPr id="7" name="TextBox 6">
            <a:extLst>
              <a:ext uri="{FF2B5EF4-FFF2-40B4-BE49-F238E27FC236}">
                <a16:creationId xmlns:a16="http://schemas.microsoft.com/office/drawing/2014/main" id="{2E46A284-BF91-3EF0-DCAB-2AE62EECC6E5}"/>
              </a:ext>
            </a:extLst>
          </p:cNvPr>
          <p:cNvSpPr txBox="1"/>
          <p:nvPr/>
        </p:nvSpPr>
        <p:spPr>
          <a:xfrm>
            <a:off x="2305003" y="208679"/>
            <a:ext cx="7581993" cy="523220"/>
          </a:xfrm>
          <a:prstGeom prst="rect">
            <a:avLst/>
          </a:prstGeom>
          <a:noFill/>
        </p:spPr>
        <p:txBody>
          <a:bodyPr wrap="square" rtlCol="0">
            <a:spAutoFit/>
          </a:bodyPr>
          <a:lstStyle/>
          <a:p>
            <a:pPr algn="ctr"/>
            <a:r>
              <a:rPr lang="en-US" sz="2800" b="1" dirty="0">
                <a:solidFill>
                  <a:schemeClr val="accent1"/>
                </a:solidFill>
                <a:latin typeface="+mj-lt"/>
              </a:rPr>
              <a:t>Peer Support Network</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hape 33463">
            <a:extLst>
              <a:ext uri="{FF2B5EF4-FFF2-40B4-BE49-F238E27FC236}">
                <a16:creationId xmlns:a16="http://schemas.microsoft.com/office/drawing/2014/main" id="{E37AE135-DB05-DBA1-7974-F3A7E43260B3}"/>
              </a:ext>
            </a:extLst>
          </p:cNvPr>
          <p:cNvSpPr/>
          <p:nvPr/>
        </p:nvSpPr>
        <p:spPr>
          <a:xfrm>
            <a:off x="917662" y="1545965"/>
            <a:ext cx="288123" cy="288125"/>
          </a:xfrm>
          <a:prstGeom prst="ellipse">
            <a:avLst/>
          </a:prstGeom>
          <a:solidFill>
            <a:schemeClr val="accent1"/>
          </a:solidFill>
          <a:ln w="12700" cap="flat">
            <a:noFill/>
            <a:miter lim="400000"/>
          </a:ln>
          <a:effectLst/>
        </p:spPr>
        <p:txBody>
          <a:bodyPr wrap="square" lIns="35719" tIns="35719" rIns="35719" bIns="35719" numCol="1" anchor="ctr">
            <a:noAutofit/>
          </a:bodyPr>
          <a:lstStyle/>
          <a:p>
            <a:endParaRPr sz="2532" dirty="0">
              <a:latin typeface="Lato Light" panose="020F0502020204030203" pitchFamily="34" charset="0"/>
            </a:endParaRPr>
          </a:p>
        </p:txBody>
      </p:sp>
      <p:sp>
        <p:nvSpPr>
          <p:cNvPr id="18" name="Shape 33473">
            <a:extLst>
              <a:ext uri="{FF2B5EF4-FFF2-40B4-BE49-F238E27FC236}">
                <a16:creationId xmlns:a16="http://schemas.microsoft.com/office/drawing/2014/main" id="{A542DD04-3F86-4011-D5A3-781B75E5CBA0}"/>
              </a:ext>
            </a:extLst>
          </p:cNvPr>
          <p:cNvSpPr/>
          <p:nvPr/>
        </p:nvSpPr>
        <p:spPr>
          <a:xfrm>
            <a:off x="917662" y="4012603"/>
            <a:ext cx="288123" cy="288125"/>
          </a:xfrm>
          <a:prstGeom prst="ellipse">
            <a:avLst/>
          </a:prstGeom>
          <a:solidFill>
            <a:schemeClr val="tx2"/>
          </a:solidFill>
          <a:ln w="12700" cap="flat">
            <a:noFill/>
            <a:miter lim="400000"/>
          </a:ln>
          <a:effectLst/>
        </p:spPr>
        <p:txBody>
          <a:bodyPr wrap="square" lIns="35719" tIns="35719" rIns="35719" bIns="35719" numCol="1" anchor="ctr">
            <a:noAutofit/>
          </a:bodyPr>
          <a:lstStyle/>
          <a:p>
            <a:pPr>
              <a:defRPr>
                <a:solidFill>
                  <a:srgbClr val="4C4C4C"/>
                </a:solidFill>
              </a:defRPr>
            </a:pPr>
            <a:endParaRPr sz="2532" dirty="0">
              <a:latin typeface="Lato Light" panose="020F0502020204030203" pitchFamily="34" charset="0"/>
            </a:endParaRPr>
          </a:p>
        </p:txBody>
      </p:sp>
      <p:sp>
        <p:nvSpPr>
          <p:cNvPr id="21" name="Shape 33478">
            <a:extLst>
              <a:ext uri="{FF2B5EF4-FFF2-40B4-BE49-F238E27FC236}">
                <a16:creationId xmlns:a16="http://schemas.microsoft.com/office/drawing/2014/main" id="{CEC90451-644D-A70F-4017-ECE81D4C166F}"/>
              </a:ext>
            </a:extLst>
          </p:cNvPr>
          <p:cNvSpPr/>
          <p:nvPr/>
        </p:nvSpPr>
        <p:spPr>
          <a:xfrm>
            <a:off x="917662" y="2754024"/>
            <a:ext cx="288123" cy="288125"/>
          </a:xfrm>
          <a:prstGeom prst="ellipse">
            <a:avLst/>
          </a:prstGeom>
          <a:solidFill>
            <a:schemeClr val="accent2"/>
          </a:solidFill>
          <a:ln w="12700" cap="flat">
            <a:noFill/>
            <a:miter lim="400000"/>
          </a:ln>
          <a:effectLst/>
        </p:spPr>
        <p:txBody>
          <a:bodyPr wrap="square" lIns="35719" tIns="35719" rIns="35719" bIns="35719" numCol="1" anchor="ctr">
            <a:noAutofit/>
          </a:bodyPr>
          <a:lstStyle/>
          <a:p>
            <a:endParaRPr sz="2532" dirty="0">
              <a:latin typeface="Lato Light" panose="020F0502020204030203" pitchFamily="34" charset="0"/>
            </a:endParaRPr>
          </a:p>
        </p:txBody>
      </p:sp>
      <p:sp>
        <p:nvSpPr>
          <p:cNvPr id="24" name="TextBox 23">
            <a:extLst>
              <a:ext uri="{FF2B5EF4-FFF2-40B4-BE49-F238E27FC236}">
                <a16:creationId xmlns:a16="http://schemas.microsoft.com/office/drawing/2014/main" id="{48256A67-469C-4363-2B55-2B44D0999A74}"/>
              </a:ext>
            </a:extLst>
          </p:cNvPr>
          <p:cNvSpPr txBox="1"/>
          <p:nvPr/>
        </p:nvSpPr>
        <p:spPr>
          <a:xfrm>
            <a:off x="1430700" y="3882910"/>
            <a:ext cx="2120068" cy="523220"/>
          </a:xfrm>
          <a:prstGeom prst="rect">
            <a:avLst/>
          </a:prstGeom>
          <a:noFill/>
        </p:spPr>
        <p:txBody>
          <a:bodyPr wrap="none" rtlCol="0" anchor="ctr" anchorCtr="0">
            <a:spAutoFit/>
          </a:bodyPr>
          <a:lstStyle/>
          <a:p>
            <a:r>
              <a:rPr lang="en-US" sz="2800" b="1" dirty="0">
                <a:solidFill>
                  <a:schemeClr val="tx2"/>
                </a:solidFill>
                <a:latin typeface="+mj-lt"/>
                <a:ea typeface="Verdana" panose="020B0604030504040204" pitchFamily="34" charset="0"/>
                <a:cs typeface="Verdana" panose="020B0604030504040204" pitchFamily="34" charset="0"/>
              </a:rPr>
              <a:t>Stick and Stay</a:t>
            </a:r>
          </a:p>
        </p:txBody>
      </p:sp>
      <p:sp>
        <p:nvSpPr>
          <p:cNvPr id="27" name="TextBox 26">
            <a:extLst>
              <a:ext uri="{FF2B5EF4-FFF2-40B4-BE49-F238E27FC236}">
                <a16:creationId xmlns:a16="http://schemas.microsoft.com/office/drawing/2014/main" id="{F2D45F43-CB6A-E30B-1536-11C23046C7AE}"/>
              </a:ext>
            </a:extLst>
          </p:cNvPr>
          <p:cNvSpPr txBox="1"/>
          <p:nvPr/>
        </p:nvSpPr>
        <p:spPr>
          <a:xfrm>
            <a:off x="1413115" y="2690761"/>
            <a:ext cx="3700372" cy="523220"/>
          </a:xfrm>
          <a:prstGeom prst="rect">
            <a:avLst/>
          </a:prstGeom>
          <a:noFill/>
        </p:spPr>
        <p:txBody>
          <a:bodyPr wrap="none" rtlCol="0" anchor="ctr" anchorCtr="0">
            <a:spAutoFit/>
          </a:bodyPr>
          <a:lstStyle/>
          <a:p>
            <a:r>
              <a:rPr lang="en-US" sz="2800" b="1" dirty="0">
                <a:solidFill>
                  <a:schemeClr val="accent2"/>
                </a:solidFill>
                <a:latin typeface="+mj-lt"/>
                <a:ea typeface="Verdana" panose="020B0604030504040204" pitchFamily="34" charset="0"/>
                <a:cs typeface="Verdana" panose="020B0604030504040204" pitchFamily="34" charset="0"/>
              </a:rPr>
              <a:t>Refer for Clinical Support</a:t>
            </a:r>
          </a:p>
        </p:txBody>
      </p:sp>
      <p:sp>
        <p:nvSpPr>
          <p:cNvPr id="29" name="TextBox 28">
            <a:extLst>
              <a:ext uri="{FF2B5EF4-FFF2-40B4-BE49-F238E27FC236}">
                <a16:creationId xmlns:a16="http://schemas.microsoft.com/office/drawing/2014/main" id="{A32A874A-C3F3-3092-B016-4AD19689AA75}"/>
              </a:ext>
            </a:extLst>
          </p:cNvPr>
          <p:cNvSpPr txBox="1"/>
          <p:nvPr/>
        </p:nvSpPr>
        <p:spPr>
          <a:xfrm>
            <a:off x="1407253" y="4933796"/>
            <a:ext cx="7837145" cy="954107"/>
          </a:xfrm>
          <a:prstGeom prst="rect">
            <a:avLst/>
          </a:prstGeom>
          <a:noFill/>
        </p:spPr>
        <p:txBody>
          <a:bodyPr wrap="none" rtlCol="0" anchor="ctr" anchorCtr="0">
            <a:spAutoFit/>
          </a:bodyPr>
          <a:lstStyle/>
          <a:p>
            <a:r>
              <a:rPr lang="en-US" sz="2800" b="1" dirty="0">
                <a:solidFill>
                  <a:schemeClr val="accent3"/>
                </a:solidFill>
                <a:latin typeface="+mj-lt"/>
                <a:ea typeface="Verdana" panose="020B0604030504040204" pitchFamily="34" charset="0"/>
                <a:cs typeface="Verdana" panose="020B0604030504040204" pitchFamily="34" charset="0"/>
              </a:rPr>
              <a:t>Paradigm Shift: </a:t>
            </a:r>
            <a:r>
              <a:rPr lang="en-US" sz="2800" b="1" u="sng" dirty="0">
                <a:solidFill>
                  <a:schemeClr val="accent3"/>
                </a:solidFill>
                <a:latin typeface="+mj-lt"/>
                <a:ea typeface="Verdana" panose="020B0604030504040204" pitchFamily="34" charset="0"/>
                <a:cs typeface="Verdana" panose="020B0604030504040204" pitchFamily="34" charset="0"/>
              </a:rPr>
              <a:t>The Professional is responsible for the </a:t>
            </a:r>
          </a:p>
          <a:p>
            <a:r>
              <a:rPr lang="en-US" sz="2800" b="1" u="sng" dirty="0">
                <a:solidFill>
                  <a:schemeClr val="accent3"/>
                </a:solidFill>
                <a:latin typeface="+mj-lt"/>
                <a:ea typeface="Verdana" panose="020B0604030504040204" pitchFamily="34" charset="0"/>
                <a:cs typeface="Verdana" panose="020B0604030504040204" pitchFamily="34" charset="0"/>
              </a:rPr>
              <a:t>Engagement of the Participant</a:t>
            </a:r>
          </a:p>
        </p:txBody>
      </p:sp>
      <p:sp>
        <p:nvSpPr>
          <p:cNvPr id="32" name="Shape 33473">
            <a:extLst>
              <a:ext uri="{FF2B5EF4-FFF2-40B4-BE49-F238E27FC236}">
                <a16:creationId xmlns:a16="http://schemas.microsoft.com/office/drawing/2014/main" id="{581111B6-4980-6F9A-B95A-51D1D9586648}"/>
              </a:ext>
            </a:extLst>
          </p:cNvPr>
          <p:cNvSpPr/>
          <p:nvPr/>
        </p:nvSpPr>
        <p:spPr>
          <a:xfrm>
            <a:off x="917662" y="5284557"/>
            <a:ext cx="288123" cy="288125"/>
          </a:xfrm>
          <a:prstGeom prst="ellipse">
            <a:avLst/>
          </a:prstGeom>
          <a:solidFill>
            <a:schemeClr val="accent3"/>
          </a:solidFill>
          <a:ln w="12700" cap="flat">
            <a:noFill/>
            <a:miter lim="400000"/>
          </a:ln>
          <a:effectLst/>
        </p:spPr>
        <p:txBody>
          <a:bodyPr wrap="square" lIns="35719" tIns="35719" rIns="35719" bIns="35719" numCol="1" anchor="ctr">
            <a:noAutofit/>
          </a:bodyPr>
          <a:lstStyle/>
          <a:p>
            <a:pPr>
              <a:defRPr>
                <a:solidFill>
                  <a:srgbClr val="4C4C4C"/>
                </a:solidFill>
              </a:defRPr>
            </a:pPr>
            <a:endParaRPr sz="2532" dirty="0">
              <a:latin typeface="Lato Light" panose="020F0502020204030203" pitchFamily="34" charset="0"/>
            </a:endParaRPr>
          </a:p>
        </p:txBody>
      </p:sp>
      <p:sp>
        <p:nvSpPr>
          <p:cNvPr id="33" name="TextBox 32">
            <a:extLst>
              <a:ext uri="{FF2B5EF4-FFF2-40B4-BE49-F238E27FC236}">
                <a16:creationId xmlns:a16="http://schemas.microsoft.com/office/drawing/2014/main" id="{FAAE61CC-E488-B3B1-247F-A9426FC170E9}"/>
              </a:ext>
            </a:extLst>
          </p:cNvPr>
          <p:cNvSpPr txBox="1"/>
          <p:nvPr/>
        </p:nvSpPr>
        <p:spPr>
          <a:xfrm>
            <a:off x="1430700" y="1453506"/>
            <a:ext cx="7941148" cy="523220"/>
          </a:xfrm>
          <a:prstGeom prst="rect">
            <a:avLst/>
          </a:prstGeom>
          <a:noFill/>
        </p:spPr>
        <p:txBody>
          <a:bodyPr wrap="none" rtlCol="0" anchor="ctr" anchorCtr="0">
            <a:spAutoFit/>
          </a:bodyPr>
          <a:lstStyle/>
          <a:p>
            <a:r>
              <a:rPr lang="en-US" sz="2800" b="1" dirty="0">
                <a:solidFill>
                  <a:schemeClr val="accent1"/>
                </a:solidFill>
                <a:latin typeface="+mj-lt"/>
                <a:ea typeface="Verdana" panose="020B0604030504040204" pitchFamily="34" charset="0"/>
                <a:cs typeface="Verdana" panose="020B0604030504040204" pitchFamily="34" charset="0"/>
              </a:rPr>
              <a:t>Meet the participant Wherever they are in this journey</a:t>
            </a:r>
          </a:p>
        </p:txBody>
      </p:sp>
      <p:sp>
        <p:nvSpPr>
          <p:cNvPr id="2" name="Slide Number Placeholder 1">
            <a:extLst>
              <a:ext uri="{FF2B5EF4-FFF2-40B4-BE49-F238E27FC236}">
                <a16:creationId xmlns:a16="http://schemas.microsoft.com/office/drawing/2014/main" id="{2F2F9E9E-D642-E3A8-145C-4DD17FE8FB17}"/>
              </a:ext>
            </a:extLst>
          </p:cNvPr>
          <p:cNvSpPr>
            <a:spLocks noGrp="1"/>
          </p:cNvSpPr>
          <p:nvPr>
            <p:ph type="sldNum" sz="quarter" idx="12"/>
          </p:nvPr>
        </p:nvSpPr>
        <p:spPr/>
        <p:txBody>
          <a:bodyPr/>
          <a:lstStyle/>
          <a:p>
            <a:fld id="{2A745CB9-ABD5-2A4C-8CC4-BD5C920CF6F1}" type="slidenum">
              <a:rPr lang="en-US" smtClean="0"/>
              <a:t>31</a:t>
            </a:fld>
            <a:endParaRPr lang="en-US" dirty="0"/>
          </a:p>
        </p:txBody>
      </p:sp>
      <p:sp>
        <p:nvSpPr>
          <p:cNvPr id="3" name="TextBox 2">
            <a:extLst>
              <a:ext uri="{FF2B5EF4-FFF2-40B4-BE49-F238E27FC236}">
                <a16:creationId xmlns:a16="http://schemas.microsoft.com/office/drawing/2014/main" id="{F2AFF815-CCA8-9B7E-84A1-F7C16D200198}"/>
              </a:ext>
            </a:extLst>
          </p:cNvPr>
          <p:cNvSpPr txBox="1"/>
          <p:nvPr/>
        </p:nvSpPr>
        <p:spPr>
          <a:xfrm>
            <a:off x="2976942" y="6528122"/>
            <a:ext cx="6097604"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65000"/>
                  </a:prstClr>
                </a:solidFill>
                <a:effectLst/>
                <a:uLnTx/>
                <a:uFillTx/>
                <a:latin typeface="Yu Gothic UI" panose="020B0500000000000000" pitchFamily="34" charset="-128"/>
                <a:ea typeface="Yu Gothic UI" panose="020B0500000000000000" pitchFamily="34" charset="-128"/>
                <a:cs typeface="+mn-cs"/>
              </a:rPr>
              <a:t>This presentation contains confidential and proprietary information and may not be shared or distributed without the written consent of Youturn Health. Confidential  © 2022 Youturn Health, Inc. All rights reserved.  </a:t>
            </a:r>
          </a:p>
        </p:txBody>
      </p:sp>
      <p:sp>
        <p:nvSpPr>
          <p:cNvPr id="4" name="TextBox 3">
            <a:extLst>
              <a:ext uri="{FF2B5EF4-FFF2-40B4-BE49-F238E27FC236}">
                <a16:creationId xmlns:a16="http://schemas.microsoft.com/office/drawing/2014/main" id="{649201C4-BFAC-3D5D-5001-D6D7ECFF7362}"/>
              </a:ext>
            </a:extLst>
          </p:cNvPr>
          <p:cNvSpPr txBox="1"/>
          <p:nvPr/>
        </p:nvSpPr>
        <p:spPr>
          <a:xfrm>
            <a:off x="2924430" y="238177"/>
            <a:ext cx="6343137" cy="523220"/>
          </a:xfrm>
          <a:prstGeom prst="rect">
            <a:avLst/>
          </a:prstGeom>
          <a:noFill/>
        </p:spPr>
        <p:txBody>
          <a:bodyPr wrap="square" rtlCol="0">
            <a:spAutoFit/>
          </a:bodyPr>
          <a:lstStyle/>
          <a:p>
            <a:pPr algn="ctr"/>
            <a:r>
              <a:rPr lang="en-US" sz="2800" b="1" dirty="0">
                <a:solidFill>
                  <a:schemeClr val="accent1"/>
                </a:solidFill>
                <a:latin typeface="+mj-lt"/>
              </a:rPr>
              <a:t>Assertive Community Engagement</a:t>
            </a:r>
          </a:p>
        </p:txBody>
      </p:sp>
    </p:spTree>
    <p:extLst>
      <p:ext uri="{BB962C8B-B14F-4D97-AF65-F5344CB8AC3E}">
        <p14:creationId xmlns:p14="http://schemas.microsoft.com/office/powerpoint/2010/main" val="13969941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FA8B54F-569E-45B3-AEF9-91BA8AA3D157}"/>
              </a:ext>
            </a:extLst>
          </p:cNvPr>
          <p:cNvSpPr txBox="1"/>
          <p:nvPr/>
        </p:nvSpPr>
        <p:spPr>
          <a:xfrm>
            <a:off x="353292" y="1206947"/>
            <a:ext cx="8804564"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63840"/>
                </a:solidFill>
                <a:effectLst/>
                <a:uLnTx/>
                <a:uFillTx/>
                <a:latin typeface="Gill Sans MT"/>
                <a:ea typeface="+mn-ea"/>
                <a:cs typeface="+mn-cs"/>
              </a:rPr>
              <a:t>Family, friends, </a:t>
            </a:r>
            <a:r>
              <a:rPr kumimoji="0" lang="en-US" sz="3600" b="0" i="0" u="none" strike="noStrike" kern="1200" cap="none" spc="0" normalizeH="0" baseline="0" noProof="0">
                <a:ln>
                  <a:noFill/>
                </a:ln>
                <a:solidFill>
                  <a:srgbClr val="363840"/>
                </a:solidFill>
                <a:effectLst/>
                <a:uLnTx/>
                <a:uFillTx/>
                <a:latin typeface="Gill Sans MT"/>
                <a:ea typeface="+mn-ea"/>
                <a:cs typeface="+mn-cs"/>
              </a:rPr>
              <a:t>and co-workers, and </a:t>
            </a:r>
            <a:r>
              <a:rPr kumimoji="0" lang="en-US" sz="3600" b="0" i="0" u="none" strike="noStrike" kern="1200" cap="none" spc="0" normalizeH="0" baseline="0" noProof="0" dirty="0">
                <a:ln>
                  <a:noFill/>
                </a:ln>
                <a:solidFill>
                  <a:srgbClr val="363840"/>
                </a:solidFill>
                <a:effectLst/>
                <a:uLnTx/>
                <a:uFillTx/>
                <a:latin typeface="Gill Sans MT"/>
                <a:ea typeface="+mn-ea"/>
                <a:cs typeface="+mn-cs"/>
              </a:rPr>
              <a:t>by extension the community, are our one best shot at ending this addiction epidemic. It is an attached and empowered family that will win the day.  </a:t>
            </a:r>
          </a:p>
        </p:txBody>
      </p:sp>
      <p:sp>
        <p:nvSpPr>
          <p:cNvPr id="7" name="TextBox 6">
            <a:extLst>
              <a:ext uri="{FF2B5EF4-FFF2-40B4-BE49-F238E27FC236}">
                <a16:creationId xmlns:a16="http://schemas.microsoft.com/office/drawing/2014/main" id="{AC7B5341-D1C9-4188-A96F-AA266D28B27A}"/>
              </a:ext>
            </a:extLst>
          </p:cNvPr>
          <p:cNvSpPr txBox="1"/>
          <p:nvPr/>
        </p:nvSpPr>
        <p:spPr>
          <a:xfrm>
            <a:off x="429491" y="4310383"/>
            <a:ext cx="829887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363840"/>
                </a:solidFill>
                <a:effectLst/>
                <a:uLnTx/>
                <a:uFillTx/>
                <a:latin typeface="Gill Sans MT"/>
                <a:ea typeface="+mn-ea"/>
                <a:cs typeface="+mn-cs"/>
              </a:rPr>
              <a:t>Professional family coaches are a key part of that equation.</a:t>
            </a:r>
          </a:p>
        </p:txBody>
      </p:sp>
      <p:sp>
        <p:nvSpPr>
          <p:cNvPr id="9" name="Slide Number Placeholder 5">
            <a:extLst>
              <a:ext uri="{FF2B5EF4-FFF2-40B4-BE49-F238E27FC236}">
                <a16:creationId xmlns:a16="http://schemas.microsoft.com/office/drawing/2014/main" id="{8066072B-F511-A2CA-AB6A-2A4AE87486AC}"/>
              </a:ext>
            </a:extLst>
          </p:cNvPr>
          <p:cNvSpPr>
            <a:spLocks noGrp="1"/>
          </p:cNvSpPr>
          <p:nvPr>
            <p:ph type="sldNum" sz="quarter" idx="12"/>
          </p:nvPr>
        </p:nvSpPr>
        <p:spPr>
          <a:xfrm>
            <a:off x="11277600" y="6422421"/>
            <a:ext cx="856897"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F5BE2AE4-BF0D-483D-B04D-86488E56D6CA}" type="slidenum">
              <a:rPr lang="en-US" altLang="en-US" sz="1200">
                <a:latin typeface="Arial" panose="020B0604020202020204" pitchFamily="34" charset="0"/>
              </a:rPr>
              <a:pPr/>
              <a:t>32</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1648800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7260551" y="1341619"/>
            <a:ext cx="4201761" cy="4873752"/>
          </a:xfrm>
          <a:prstGeom prst="rect">
            <a:avLst/>
          </a:prstGeom>
        </p:spPr>
      </p:pic>
      <p:sp>
        <p:nvSpPr>
          <p:cNvPr id="4" name="object 4"/>
          <p:cNvSpPr txBox="1">
            <a:spLocks noGrp="1"/>
          </p:cNvSpPr>
          <p:nvPr>
            <p:ph idx="1"/>
          </p:nvPr>
        </p:nvSpPr>
        <p:spPr>
          <a:xfrm>
            <a:off x="456041" y="1434206"/>
            <a:ext cx="6391275" cy="3003386"/>
          </a:xfrm>
          <a:prstGeom prst="rect">
            <a:avLst/>
          </a:prstGeom>
        </p:spPr>
        <p:txBody>
          <a:bodyPr vert="horz" wrap="square" lIns="0" tIns="81280" rIns="0" bIns="0" rtlCol="0" anchor="t">
            <a:spAutoFit/>
          </a:bodyPr>
          <a:lstStyle/>
          <a:p>
            <a:pPr marL="0" indent="0">
              <a:lnSpc>
                <a:spcPct val="100000"/>
              </a:lnSpc>
              <a:spcBef>
                <a:spcPts val="640"/>
              </a:spcBef>
              <a:buNone/>
            </a:pPr>
            <a:r>
              <a:rPr lang="en-US" sz="2000" b="1" spc="-15" dirty="0">
                <a:solidFill>
                  <a:srgbClr val="363840"/>
                </a:solidFill>
                <a:latin typeface="Calibri" panose="020F0502020204030204" pitchFamily="34" charset="0"/>
                <a:cs typeface="Calibri" panose="020F0502020204030204" pitchFamily="34" charset="0"/>
              </a:rPr>
              <a:t>R</a:t>
            </a:r>
            <a:r>
              <a:rPr sz="2000" b="1" spc="-15" dirty="0">
                <a:solidFill>
                  <a:srgbClr val="363840"/>
                </a:solidFill>
                <a:latin typeface="Calibri" panose="020F0502020204030204" pitchFamily="34" charset="0"/>
                <a:cs typeface="Calibri" panose="020F0502020204030204" pitchFamily="34" charset="0"/>
              </a:rPr>
              <a:t>esults</a:t>
            </a:r>
            <a:endParaRPr lang="en-US" sz="2000" b="1" spc="-15" dirty="0">
              <a:solidFill>
                <a:srgbClr val="363840"/>
              </a:solidFill>
              <a:latin typeface="Calibri" panose="020F0502020204030204" pitchFamily="34" charset="0"/>
              <a:ea typeface="Yu Gothic UI"/>
              <a:cs typeface="Calibri" panose="020F0502020204030204" pitchFamily="34" charset="0"/>
            </a:endParaRPr>
          </a:p>
          <a:p>
            <a:pPr marL="0" indent="0">
              <a:lnSpc>
                <a:spcPct val="100000"/>
              </a:lnSpc>
              <a:spcBef>
                <a:spcPts val="640"/>
              </a:spcBef>
              <a:buNone/>
            </a:pPr>
            <a:r>
              <a:rPr sz="1400" dirty="0">
                <a:solidFill>
                  <a:srgbClr val="363840"/>
                </a:solidFill>
                <a:latin typeface="Calibri" panose="020F0502020204030204" pitchFamily="34" charset="0"/>
                <a:cs typeface="Calibri" panose="020F0502020204030204" pitchFamily="34" charset="0"/>
              </a:rPr>
              <a:t>Engagement rate over the six-month post-discharge time period was</a:t>
            </a:r>
            <a:r>
              <a:rPr lang="en-US" sz="1400" dirty="0">
                <a:solidFill>
                  <a:srgbClr val="363840"/>
                </a:solidFill>
                <a:latin typeface="Calibri" panose="020F0502020204030204" pitchFamily="34" charset="0"/>
                <a:cs typeface="Calibri" panose="020F0502020204030204" pitchFamily="34" charset="0"/>
              </a:rPr>
              <a:t> </a:t>
            </a:r>
            <a:r>
              <a:rPr sz="1400" spc="-5" dirty="0">
                <a:solidFill>
                  <a:srgbClr val="363840"/>
                </a:solidFill>
                <a:latin typeface="Calibri" panose="020F0502020204030204" pitchFamily="34" charset="0"/>
                <a:cs typeface="Calibri" panose="020F0502020204030204" pitchFamily="34" charset="0"/>
              </a:rPr>
              <a:t>higher </a:t>
            </a:r>
            <a:r>
              <a:rPr sz="1400" dirty="0">
                <a:solidFill>
                  <a:srgbClr val="363840"/>
                </a:solidFill>
                <a:latin typeface="Calibri" panose="020F0502020204030204" pitchFamily="34" charset="0"/>
                <a:cs typeface="Calibri" panose="020F0502020204030204" pitchFamily="34" charset="0"/>
              </a:rPr>
              <a:t>for participants </a:t>
            </a:r>
            <a:r>
              <a:rPr sz="1400" spc="-5" dirty="0">
                <a:solidFill>
                  <a:srgbClr val="363840"/>
                </a:solidFill>
                <a:latin typeface="Calibri" panose="020F0502020204030204" pitchFamily="34" charset="0"/>
                <a:cs typeface="Calibri" panose="020F0502020204030204" pitchFamily="34" charset="0"/>
              </a:rPr>
              <a:t>in </a:t>
            </a:r>
            <a:r>
              <a:rPr sz="1400" dirty="0">
                <a:solidFill>
                  <a:srgbClr val="363840"/>
                </a:solidFill>
                <a:latin typeface="Calibri" panose="020F0502020204030204" pitchFamily="34" charset="0"/>
                <a:cs typeface="Calibri" panose="020F0502020204030204" pitchFamily="34" charset="0"/>
              </a:rPr>
              <a:t>the recovery coaching </a:t>
            </a:r>
            <a:r>
              <a:rPr sz="1400" spc="-5" dirty="0">
                <a:solidFill>
                  <a:srgbClr val="363840"/>
                </a:solidFill>
                <a:latin typeface="Calibri" panose="020F0502020204030204" pitchFamily="34" charset="0"/>
                <a:cs typeface="Calibri" panose="020F0502020204030204" pitchFamily="34" charset="0"/>
              </a:rPr>
              <a:t>intervention </a:t>
            </a:r>
            <a:r>
              <a:rPr sz="1200" dirty="0">
                <a:solidFill>
                  <a:srgbClr val="2461FF"/>
                </a:solidFill>
                <a:latin typeface="Calibri" panose="020F0502020204030204" pitchFamily="34" charset="0"/>
                <a:cs typeface="Calibri" panose="020F0502020204030204" pitchFamily="34" charset="0"/>
              </a:rPr>
              <a:t>(84%, 95%</a:t>
            </a:r>
            <a:r>
              <a:rPr lang="en-US" sz="1200" dirty="0">
                <a:solidFill>
                  <a:srgbClr val="2461FF"/>
                </a:solidFill>
                <a:latin typeface="Calibri" panose="020F0502020204030204" pitchFamily="34" charset="0"/>
                <a:cs typeface="Calibri" panose="020F0502020204030204" pitchFamily="34" charset="0"/>
              </a:rPr>
              <a:t> </a:t>
            </a:r>
            <a:r>
              <a:rPr sz="1200" spc="-370" dirty="0">
                <a:solidFill>
                  <a:srgbClr val="2461FF"/>
                </a:solidFill>
                <a:latin typeface="Calibri" panose="020F0502020204030204" pitchFamily="34" charset="0"/>
                <a:cs typeface="Calibri" panose="020F0502020204030204" pitchFamily="34" charset="0"/>
              </a:rPr>
              <a:t> </a:t>
            </a:r>
            <a:r>
              <a:rPr sz="1200" spc="-5" dirty="0">
                <a:solidFill>
                  <a:srgbClr val="2461FF"/>
                </a:solidFill>
                <a:latin typeface="Calibri" panose="020F0502020204030204" pitchFamily="34" charset="0"/>
                <a:cs typeface="Calibri" panose="020F0502020204030204" pitchFamily="34" charset="0"/>
              </a:rPr>
              <a:t>CI: </a:t>
            </a:r>
            <a:r>
              <a:rPr sz="1200" dirty="0">
                <a:solidFill>
                  <a:srgbClr val="2461FF"/>
                </a:solidFill>
                <a:latin typeface="Calibri" panose="020F0502020204030204" pitchFamily="34" charset="0"/>
                <a:cs typeface="Calibri" panose="020F0502020204030204" pitchFamily="34" charset="0"/>
              </a:rPr>
              <a:t>78% </a:t>
            </a:r>
            <a:r>
              <a:rPr sz="1200" spc="-5" dirty="0">
                <a:solidFill>
                  <a:srgbClr val="2461FF"/>
                </a:solidFill>
                <a:latin typeface="Calibri" panose="020F0502020204030204" pitchFamily="34" charset="0"/>
                <a:cs typeface="Calibri" panose="020F0502020204030204" pitchFamily="34" charset="0"/>
              </a:rPr>
              <a:t>to 91%) </a:t>
            </a:r>
            <a:r>
              <a:rPr sz="1400" dirty="0">
                <a:solidFill>
                  <a:srgbClr val="363840"/>
                </a:solidFill>
                <a:latin typeface="Calibri" panose="020F0502020204030204" pitchFamily="34" charset="0"/>
                <a:cs typeface="Calibri" panose="020F0502020204030204" pitchFamily="34" charset="0"/>
              </a:rPr>
              <a:t>compared to the standard of care control condition</a:t>
            </a:r>
            <a:r>
              <a:rPr sz="1400" spc="5" dirty="0">
                <a:solidFill>
                  <a:srgbClr val="363840"/>
                </a:solidFill>
                <a:latin typeface="Calibri" panose="020F0502020204030204" pitchFamily="34" charset="0"/>
                <a:cs typeface="Calibri" panose="020F0502020204030204" pitchFamily="34" charset="0"/>
              </a:rPr>
              <a:t> </a:t>
            </a:r>
            <a:r>
              <a:rPr sz="1200" dirty="0">
                <a:solidFill>
                  <a:srgbClr val="2461FF"/>
                </a:solidFill>
                <a:latin typeface="Calibri" panose="020F0502020204030204" pitchFamily="34" charset="0"/>
                <a:cs typeface="Calibri" panose="020F0502020204030204" pitchFamily="34" charset="0"/>
              </a:rPr>
              <a:t>(34%,</a:t>
            </a:r>
            <a:r>
              <a:rPr sz="1200" spc="-5" dirty="0">
                <a:solidFill>
                  <a:srgbClr val="2461FF"/>
                </a:solidFill>
                <a:latin typeface="Calibri" panose="020F0502020204030204" pitchFamily="34" charset="0"/>
                <a:cs typeface="Calibri" panose="020F0502020204030204" pitchFamily="34" charset="0"/>
              </a:rPr>
              <a:t> </a:t>
            </a:r>
            <a:r>
              <a:rPr sz="1200" dirty="0">
                <a:solidFill>
                  <a:srgbClr val="2461FF"/>
                </a:solidFill>
                <a:latin typeface="Calibri" panose="020F0502020204030204" pitchFamily="34" charset="0"/>
                <a:cs typeface="Calibri" panose="020F0502020204030204" pitchFamily="34" charset="0"/>
              </a:rPr>
              <a:t>95%</a:t>
            </a:r>
            <a:r>
              <a:rPr sz="1200" spc="5" dirty="0">
                <a:solidFill>
                  <a:srgbClr val="2461FF"/>
                </a:solidFill>
                <a:latin typeface="Calibri" panose="020F0502020204030204" pitchFamily="34" charset="0"/>
                <a:cs typeface="Calibri" panose="020F0502020204030204" pitchFamily="34" charset="0"/>
              </a:rPr>
              <a:t> </a:t>
            </a:r>
            <a:r>
              <a:rPr sz="1200" spc="-5" dirty="0">
                <a:solidFill>
                  <a:srgbClr val="2461FF"/>
                </a:solidFill>
                <a:latin typeface="Calibri" panose="020F0502020204030204" pitchFamily="34" charset="0"/>
                <a:cs typeface="Calibri" panose="020F0502020204030204" pitchFamily="34" charset="0"/>
              </a:rPr>
              <a:t>CI: </a:t>
            </a:r>
            <a:r>
              <a:rPr sz="1200" dirty="0">
                <a:solidFill>
                  <a:srgbClr val="2461FF"/>
                </a:solidFill>
                <a:latin typeface="Calibri" panose="020F0502020204030204" pitchFamily="34" charset="0"/>
                <a:cs typeface="Calibri" panose="020F0502020204030204" pitchFamily="34" charset="0"/>
              </a:rPr>
              <a:t>25%</a:t>
            </a:r>
            <a:r>
              <a:rPr sz="1200" spc="-5" dirty="0">
                <a:solidFill>
                  <a:srgbClr val="2461FF"/>
                </a:solidFill>
                <a:latin typeface="Calibri" panose="020F0502020204030204" pitchFamily="34" charset="0"/>
                <a:cs typeface="Calibri" panose="020F0502020204030204" pitchFamily="34" charset="0"/>
              </a:rPr>
              <a:t> to</a:t>
            </a:r>
            <a:r>
              <a:rPr sz="1200" spc="-15" dirty="0">
                <a:solidFill>
                  <a:srgbClr val="2461FF"/>
                </a:solidFill>
                <a:latin typeface="Calibri" panose="020F0502020204030204" pitchFamily="34" charset="0"/>
                <a:cs typeface="Calibri" panose="020F0502020204030204" pitchFamily="34" charset="0"/>
              </a:rPr>
              <a:t> </a:t>
            </a:r>
            <a:r>
              <a:rPr sz="1200" spc="-5" dirty="0">
                <a:solidFill>
                  <a:srgbClr val="2461FF"/>
                </a:solidFill>
                <a:latin typeface="Calibri" panose="020F0502020204030204" pitchFamily="34" charset="0"/>
                <a:cs typeface="Calibri" panose="020F0502020204030204" pitchFamily="34" charset="0"/>
              </a:rPr>
              <a:t>44%),</a:t>
            </a:r>
            <a:r>
              <a:rPr sz="1200" spc="20" dirty="0">
                <a:solidFill>
                  <a:srgbClr val="2461FF"/>
                </a:solidFill>
                <a:latin typeface="Calibri" panose="020F0502020204030204" pitchFamily="34" charset="0"/>
                <a:cs typeface="Calibri" panose="020F0502020204030204" pitchFamily="34" charset="0"/>
              </a:rPr>
              <a:t> </a:t>
            </a:r>
            <a:r>
              <a:rPr sz="1200" dirty="0">
                <a:solidFill>
                  <a:srgbClr val="2461FF"/>
                </a:solidFill>
                <a:latin typeface="Calibri" panose="020F0502020204030204" pitchFamily="34" charset="0"/>
                <a:cs typeface="Calibri" panose="020F0502020204030204" pitchFamily="34" charset="0"/>
              </a:rPr>
              <a:t>log</a:t>
            </a:r>
            <a:r>
              <a:rPr sz="1200" spc="-20" dirty="0">
                <a:solidFill>
                  <a:srgbClr val="2461FF"/>
                </a:solidFill>
                <a:latin typeface="Calibri" panose="020F0502020204030204" pitchFamily="34" charset="0"/>
                <a:cs typeface="Calibri" panose="020F0502020204030204" pitchFamily="34" charset="0"/>
              </a:rPr>
              <a:t> </a:t>
            </a:r>
            <a:r>
              <a:rPr sz="1200" spc="-5" dirty="0">
                <a:solidFill>
                  <a:srgbClr val="2461FF"/>
                </a:solidFill>
                <a:latin typeface="Calibri" panose="020F0502020204030204" pitchFamily="34" charset="0"/>
                <a:cs typeface="Calibri" panose="020F0502020204030204" pitchFamily="34" charset="0"/>
              </a:rPr>
              <a:t>OR</a:t>
            </a:r>
            <a:r>
              <a:rPr sz="1200" spc="10" dirty="0">
                <a:solidFill>
                  <a:srgbClr val="2461FF"/>
                </a:solidFill>
                <a:latin typeface="Calibri" panose="020F0502020204030204" pitchFamily="34" charset="0"/>
                <a:cs typeface="Calibri" panose="020F0502020204030204" pitchFamily="34" charset="0"/>
              </a:rPr>
              <a:t> </a:t>
            </a:r>
            <a:r>
              <a:rPr sz="1200" dirty="0">
                <a:solidFill>
                  <a:srgbClr val="2461FF"/>
                </a:solidFill>
                <a:latin typeface="Calibri" panose="020F0502020204030204" pitchFamily="34" charset="0"/>
                <a:cs typeface="Calibri" panose="020F0502020204030204" pitchFamily="34" charset="0"/>
              </a:rPr>
              <a:t>=</a:t>
            </a:r>
            <a:r>
              <a:rPr sz="1200" spc="-5" dirty="0">
                <a:solidFill>
                  <a:srgbClr val="2461FF"/>
                </a:solidFill>
                <a:latin typeface="Calibri" panose="020F0502020204030204" pitchFamily="34" charset="0"/>
                <a:cs typeface="Calibri" panose="020F0502020204030204" pitchFamily="34" charset="0"/>
              </a:rPr>
              <a:t> </a:t>
            </a:r>
            <a:r>
              <a:rPr sz="1200" dirty="0">
                <a:solidFill>
                  <a:srgbClr val="2461FF"/>
                </a:solidFill>
                <a:latin typeface="Calibri" panose="020F0502020204030204" pitchFamily="34" charset="0"/>
                <a:cs typeface="Calibri" panose="020F0502020204030204" pitchFamily="34" charset="0"/>
              </a:rPr>
              <a:t>28.95,</a:t>
            </a:r>
            <a:r>
              <a:rPr sz="1200" spc="-10" dirty="0">
                <a:solidFill>
                  <a:srgbClr val="2461FF"/>
                </a:solidFill>
                <a:latin typeface="Calibri" panose="020F0502020204030204" pitchFamily="34" charset="0"/>
                <a:cs typeface="Calibri" panose="020F0502020204030204" pitchFamily="34" charset="0"/>
              </a:rPr>
              <a:t> </a:t>
            </a:r>
            <a:r>
              <a:rPr sz="1400" i="1" spc="-5" dirty="0">
                <a:solidFill>
                  <a:srgbClr val="2461FF"/>
                </a:solidFill>
                <a:latin typeface="Calibri" panose="020F0502020204030204" pitchFamily="34" charset="0"/>
                <a:cs typeface="Calibri" panose="020F0502020204030204" pitchFamily="34" charset="0"/>
              </a:rPr>
              <a:t>p</a:t>
            </a:r>
            <a:r>
              <a:rPr sz="1200" spc="-5" dirty="0">
                <a:solidFill>
                  <a:srgbClr val="2461FF"/>
                </a:solidFill>
                <a:latin typeface="Calibri" panose="020F0502020204030204" pitchFamily="34" charset="0"/>
                <a:cs typeface="Calibri" panose="020F0502020204030204" pitchFamily="34" charset="0"/>
              </a:rPr>
              <a:t>&lt;.001</a:t>
            </a:r>
            <a:r>
              <a:rPr sz="1200" spc="-5" dirty="0">
                <a:solidFill>
                  <a:srgbClr val="6BD8FF"/>
                </a:solidFill>
                <a:latin typeface="Calibri" panose="020F0502020204030204" pitchFamily="34" charset="0"/>
                <a:cs typeface="Calibri" panose="020F0502020204030204" pitchFamily="34" charset="0"/>
              </a:rPr>
              <a:t>.</a:t>
            </a:r>
            <a:endParaRPr sz="1400" dirty="0">
              <a:solidFill>
                <a:srgbClr val="6BD8FF"/>
              </a:solidFill>
              <a:latin typeface="Calibri" panose="020F0502020204030204" pitchFamily="34" charset="0"/>
              <a:cs typeface="Calibri" panose="020F0502020204030204" pitchFamily="34" charset="0"/>
            </a:endParaRPr>
          </a:p>
          <a:p>
            <a:pPr marL="0" indent="0">
              <a:lnSpc>
                <a:spcPct val="100000"/>
              </a:lnSpc>
              <a:spcBef>
                <a:spcPts val="50"/>
              </a:spcBef>
              <a:buNone/>
            </a:pPr>
            <a:endParaRPr sz="1050" dirty="0">
              <a:solidFill>
                <a:srgbClr val="363840"/>
              </a:solidFill>
              <a:latin typeface="Calibri" panose="020F0502020204030204" pitchFamily="34" charset="0"/>
              <a:cs typeface="Calibri" panose="020F0502020204030204" pitchFamily="34" charset="0"/>
            </a:endParaRPr>
          </a:p>
          <a:p>
            <a:pPr marL="0" indent="0">
              <a:lnSpc>
                <a:spcPct val="100000"/>
              </a:lnSpc>
              <a:spcBef>
                <a:spcPts val="5"/>
              </a:spcBef>
              <a:buNone/>
            </a:pPr>
            <a:r>
              <a:rPr sz="2000" b="1" spc="-15" dirty="0">
                <a:solidFill>
                  <a:srgbClr val="363840"/>
                </a:solidFill>
                <a:latin typeface="Calibri" panose="020F0502020204030204" pitchFamily="34" charset="0"/>
                <a:cs typeface="Calibri" panose="020F0502020204030204" pitchFamily="34" charset="0"/>
              </a:rPr>
              <a:t>Conclusion</a:t>
            </a:r>
            <a:endParaRPr sz="2000" b="1" spc="-15" dirty="0">
              <a:solidFill>
                <a:srgbClr val="363840"/>
              </a:solidFill>
              <a:latin typeface="Calibri" panose="020F0502020204030204" pitchFamily="34" charset="0"/>
              <a:ea typeface="Yu Gothic UI"/>
              <a:cs typeface="Calibri" panose="020F0502020204030204" pitchFamily="34" charset="0"/>
            </a:endParaRPr>
          </a:p>
          <a:p>
            <a:pPr marL="0" marR="44450" indent="0">
              <a:lnSpc>
                <a:spcPct val="100000"/>
              </a:lnSpc>
              <a:spcBef>
                <a:spcPts val="930"/>
              </a:spcBef>
              <a:buNone/>
            </a:pPr>
            <a:r>
              <a:rPr sz="1400" spc="-5" dirty="0">
                <a:solidFill>
                  <a:srgbClr val="363840"/>
                </a:solidFill>
                <a:latin typeface="Calibri" panose="020F0502020204030204" pitchFamily="34" charset="0"/>
                <a:cs typeface="Calibri" panose="020F0502020204030204" pitchFamily="34" charset="0"/>
              </a:rPr>
              <a:t>SUD is </a:t>
            </a:r>
            <a:r>
              <a:rPr sz="1400" dirty="0">
                <a:solidFill>
                  <a:srgbClr val="363840"/>
                </a:solidFill>
                <a:latin typeface="Calibri" panose="020F0502020204030204" pitchFamily="34" charset="0"/>
                <a:cs typeface="Calibri" panose="020F0502020204030204" pitchFamily="34" charset="0"/>
              </a:rPr>
              <a:t>a </a:t>
            </a:r>
            <a:r>
              <a:rPr sz="1400" spc="-5" dirty="0">
                <a:solidFill>
                  <a:srgbClr val="363840"/>
                </a:solidFill>
                <a:latin typeface="Calibri" panose="020F0502020204030204" pitchFamily="34" charset="0"/>
                <a:cs typeface="Calibri" panose="020F0502020204030204" pitchFamily="34" charset="0"/>
              </a:rPr>
              <a:t>chronic, </a:t>
            </a:r>
            <a:r>
              <a:rPr sz="1400" dirty="0">
                <a:solidFill>
                  <a:srgbClr val="363840"/>
                </a:solidFill>
                <a:latin typeface="Calibri" panose="020F0502020204030204" pitchFamily="34" charset="0"/>
                <a:cs typeface="Calibri" panose="020F0502020204030204" pitchFamily="34" charset="0"/>
              </a:rPr>
              <a:t>relapse-prone disease, and the most important factor</a:t>
            </a:r>
            <a:r>
              <a:rPr lang="en-US" sz="1400" dirty="0">
                <a:solidFill>
                  <a:srgbClr val="363840"/>
                </a:solidFill>
                <a:latin typeface="Calibri" panose="020F0502020204030204" pitchFamily="34" charset="0"/>
                <a:cs typeface="Calibri" panose="020F0502020204030204" pitchFamily="34" charset="0"/>
              </a:rPr>
              <a:t> </a:t>
            </a:r>
            <a:r>
              <a:rPr sz="1400" dirty="0">
                <a:solidFill>
                  <a:srgbClr val="363840"/>
                </a:solidFill>
                <a:latin typeface="Calibri" panose="020F0502020204030204" pitchFamily="34" charset="0"/>
                <a:cs typeface="Calibri" panose="020F0502020204030204" pitchFamily="34" charset="0"/>
              </a:rPr>
              <a:t>for </a:t>
            </a:r>
            <a:r>
              <a:rPr sz="1400" spc="-5" dirty="0">
                <a:solidFill>
                  <a:srgbClr val="363840"/>
                </a:solidFill>
                <a:latin typeface="Calibri" panose="020F0502020204030204" pitchFamily="34" charset="0"/>
                <a:cs typeface="Calibri" panose="020F0502020204030204" pitchFamily="34" charset="0"/>
              </a:rPr>
              <a:t>predicting </a:t>
            </a:r>
            <a:r>
              <a:rPr sz="1400" dirty="0">
                <a:solidFill>
                  <a:srgbClr val="363840"/>
                </a:solidFill>
                <a:latin typeface="Calibri" panose="020F0502020204030204" pitchFamily="34" charset="0"/>
                <a:cs typeface="Calibri" panose="020F0502020204030204" pitchFamily="34" charset="0"/>
              </a:rPr>
              <a:t>improvement at </a:t>
            </a:r>
            <a:r>
              <a:rPr sz="1400" spc="-5" dirty="0">
                <a:solidFill>
                  <a:srgbClr val="363840"/>
                </a:solidFill>
                <a:latin typeface="Calibri" panose="020F0502020204030204" pitchFamily="34" charset="0"/>
                <a:cs typeface="Calibri" panose="020F0502020204030204" pitchFamily="34" charset="0"/>
              </a:rPr>
              <a:t>five </a:t>
            </a:r>
            <a:r>
              <a:rPr sz="1400" dirty="0">
                <a:solidFill>
                  <a:srgbClr val="363840"/>
                </a:solidFill>
                <a:latin typeface="Calibri" panose="020F0502020204030204" pitchFamily="34" charset="0"/>
                <a:cs typeface="Calibri" panose="020F0502020204030204" pitchFamily="34" charset="0"/>
              </a:rPr>
              <a:t>years post-discharge </a:t>
            </a:r>
            <a:r>
              <a:rPr sz="1400" spc="-5" dirty="0">
                <a:solidFill>
                  <a:srgbClr val="363840"/>
                </a:solidFill>
                <a:latin typeface="Calibri" panose="020F0502020204030204" pitchFamily="34" charset="0"/>
                <a:cs typeface="Calibri" panose="020F0502020204030204" pitchFamily="34" charset="0"/>
              </a:rPr>
              <a:t>is </a:t>
            </a:r>
            <a:r>
              <a:rPr sz="1400" dirty="0">
                <a:solidFill>
                  <a:srgbClr val="363840"/>
                </a:solidFill>
                <a:latin typeface="Calibri" panose="020F0502020204030204" pitchFamily="34" charset="0"/>
                <a:cs typeface="Calibri" panose="020F0502020204030204" pitchFamily="34" charset="0"/>
              </a:rPr>
              <a:t>on-going</a:t>
            </a:r>
            <a:r>
              <a:rPr lang="en-US" sz="1400" dirty="0">
                <a:solidFill>
                  <a:srgbClr val="363840"/>
                </a:solidFill>
                <a:latin typeface="Calibri" panose="020F0502020204030204" pitchFamily="34" charset="0"/>
                <a:cs typeface="Calibri" panose="020F0502020204030204" pitchFamily="34" charset="0"/>
              </a:rPr>
              <a:t> </a:t>
            </a:r>
            <a:r>
              <a:rPr sz="1400" dirty="0">
                <a:solidFill>
                  <a:srgbClr val="363840"/>
                </a:solidFill>
                <a:latin typeface="Calibri" panose="020F0502020204030204" pitchFamily="34" charset="0"/>
                <a:cs typeface="Calibri" panose="020F0502020204030204" pitchFamily="34" charset="0"/>
              </a:rPr>
              <a:t>engagement </a:t>
            </a:r>
            <a:r>
              <a:rPr sz="1400" spc="-5" dirty="0">
                <a:solidFill>
                  <a:srgbClr val="363840"/>
                </a:solidFill>
                <a:latin typeface="Calibri" panose="020F0502020204030204" pitchFamily="34" charset="0"/>
                <a:cs typeface="Calibri" panose="020F0502020204030204" pitchFamily="34" charset="0"/>
              </a:rPr>
              <a:t>(Weisner et </a:t>
            </a:r>
            <a:r>
              <a:rPr sz="1400" dirty="0">
                <a:solidFill>
                  <a:srgbClr val="363840"/>
                </a:solidFill>
                <a:latin typeface="Calibri" panose="020F0502020204030204" pitchFamily="34" charset="0"/>
                <a:cs typeface="Calibri" panose="020F0502020204030204" pitchFamily="34" charset="0"/>
              </a:rPr>
              <a:t>al, </a:t>
            </a:r>
            <a:r>
              <a:rPr sz="1400" spc="-5" dirty="0">
                <a:solidFill>
                  <a:srgbClr val="363840"/>
                </a:solidFill>
                <a:latin typeface="Calibri" panose="020F0502020204030204" pitchFamily="34" charset="0"/>
                <a:cs typeface="Calibri" panose="020F0502020204030204" pitchFamily="34" charset="0"/>
              </a:rPr>
              <a:t>2003). This </a:t>
            </a:r>
            <a:r>
              <a:rPr sz="1400" dirty="0">
                <a:solidFill>
                  <a:srgbClr val="363840"/>
                </a:solidFill>
                <a:latin typeface="Calibri" panose="020F0502020204030204" pitchFamily="34" charset="0"/>
                <a:cs typeface="Calibri" panose="020F0502020204030204" pitchFamily="34" charset="0"/>
              </a:rPr>
              <a:t>study demonstrates that</a:t>
            </a:r>
            <a:r>
              <a:rPr sz="1400" spc="5" dirty="0">
                <a:solidFill>
                  <a:srgbClr val="363840"/>
                </a:solidFill>
                <a:latin typeface="Calibri" panose="020F0502020204030204" pitchFamily="34" charset="0"/>
                <a:cs typeface="Calibri" panose="020F0502020204030204" pitchFamily="34" charset="0"/>
              </a:rPr>
              <a:t> </a:t>
            </a:r>
            <a:r>
              <a:rPr sz="1400" spc="-5" dirty="0">
                <a:solidFill>
                  <a:srgbClr val="363840"/>
                </a:solidFill>
                <a:latin typeface="Calibri" panose="020F0502020204030204" pitchFamily="34" charset="0"/>
                <a:cs typeface="Calibri" panose="020F0502020204030204" pitchFamily="34" charset="0"/>
              </a:rPr>
              <a:t>inpatient linkage</a:t>
            </a:r>
            <a:r>
              <a:rPr sz="1400" spc="5" dirty="0">
                <a:solidFill>
                  <a:srgbClr val="363840"/>
                </a:solidFill>
                <a:latin typeface="Calibri" panose="020F0502020204030204" pitchFamily="34" charset="0"/>
                <a:cs typeface="Calibri" panose="020F0502020204030204" pitchFamily="34" charset="0"/>
              </a:rPr>
              <a:t> </a:t>
            </a:r>
            <a:r>
              <a:rPr sz="1400" dirty="0">
                <a:solidFill>
                  <a:srgbClr val="363840"/>
                </a:solidFill>
                <a:latin typeface="Calibri" panose="020F0502020204030204" pitchFamily="34" charset="0"/>
                <a:cs typeface="Calibri" panose="020F0502020204030204" pitchFamily="34" charset="0"/>
              </a:rPr>
              <a:t>to</a:t>
            </a:r>
            <a:r>
              <a:rPr sz="1400" spc="-5" dirty="0">
                <a:solidFill>
                  <a:srgbClr val="363840"/>
                </a:solidFill>
                <a:latin typeface="Calibri" panose="020F0502020204030204" pitchFamily="34" charset="0"/>
                <a:cs typeface="Calibri" panose="020F0502020204030204" pitchFamily="34" charset="0"/>
              </a:rPr>
              <a:t> recover</a:t>
            </a:r>
            <a:r>
              <a:rPr sz="1400" spc="25" dirty="0">
                <a:solidFill>
                  <a:srgbClr val="363840"/>
                </a:solidFill>
                <a:latin typeface="Calibri" panose="020F0502020204030204" pitchFamily="34" charset="0"/>
                <a:cs typeface="Calibri" panose="020F0502020204030204" pitchFamily="34" charset="0"/>
              </a:rPr>
              <a:t> </a:t>
            </a:r>
            <a:r>
              <a:rPr sz="1400" dirty="0">
                <a:solidFill>
                  <a:srgbClr val="363840"/>
                </a:solidFill>
                <a:latin typeface="Calibri" panose="020F0502020204030204" pitchFamily="34" charset="0"/>
                <a:cs typeface="Calibri" panose="020F0502020204030204" pitchFamily="34" charset="0"/>
              </a:rPr>
              <a:t>coaching</a:t>
            </a:r>
            <a:r>
              <a:rPr sz="1400" spc="-10" dirty="0">
                <a:solidFill>
                  <a:srgbClr val="363840"/>
                </a:solidFill>
                <a:latin typeface="Calibri" panose="020F0502020204030204" pitchFamily="34" charset="0"/>
                <a:cs typeface="Calibri" panose="020F0502020204030204" pitchFamily="34" charset="0"/>
              </a:rPr>
              <a:t> </a:t>
            </a:r>
            <a:r>
              <a:rPr sz="1400" spc="-5" dirty="0">
                <a:solidFill>
                  <a:srgbClr val="363840"/>
                </a:solidFill>
                <a:latin typeface="Calibri" panose="020F0502020204030204" pitchFamily="34" charset="0"/>
                <a:cs typeface="Calibri" panose="020F0502020204030204" pitchFamily="34" charset="0"/>
              </a:rPr>
              <a:t>services</a:t>
            </a:r>
            <a:r>
              <a:rPr sz="1400" spc="25" dirty="0">
                <a:solidFill>
                  <a:srgbClr val="363840"/>
                </a:solidFill>
                <a:latin typeface="Calibri" panose="020F0502020204030204" pitchFamily="34" charset="0"/>
                <a:cs typeface="Calibri" panose="020F0502020204030204" pitchFamily="34" charset="0"/>
              </a:rPr>
              <a:t> </a:t>
            </a:r>
            <a:r>
              <a:rPr sz="1400" dirty="0">
                <a:solidFill>
                  <a:srgbClr val="363840"/>
                </a:solidFill>
                <a:latin typeface="Calibri" panose="020F0502020204030204" pitchFamily="34" charset="0"/>
                <a:cs typeface="Calibri" panose="020F0502020204030204" pitchFamily="34" charset="0"/>
              </a:rPr>
              <a:t>improves</a:t>
            </a:r>
            <a:r>
              <a:rPr sz="1400" spc="-5" dirty="0">
                <a:solidFill>
                  <a:srgbClr val="363840"/>
                </a:solidFill>
                <a:latin typeface="Calibri" panose="020F0502020204030204" pitchFamily="34" charset="0"/>
                <a:cs typeface="Calibri" panose="020F0502020204030204" pitchFamily="34" charset="0"/>
              </a:rPr>
              <a:t> engagement</a:t>
            </a:r>
            <a:r>
              <a:rPr sz="1400" dirty="0">
                <a:solidFill>
                  <a:srgbClr val="363840"/>
                </a:solidFill>
                <a:latin typeface="Calibri" panose="020F0502020204030204" pitchFamily="34" charset="0"/>
                <a:cs typeface="Calibri" panose="020F0502020204030204" pitchFamily="34" charset="0"/>
              </a:rPr>
              <a:t> rates and can feasibly be </a:t>
            </a:r>
            <a:r>
              <a:rPr sz="1400" spc="-5" dirty="0">
                <a:solidFill>
                  <a:srgbClr val="363840"/>
                </a:solidFill>
                <a:latin typeface="Calibri" panose="020F0502020204030204" pitchFamily="34" charset="0"/>
                <a:cs typeface="Calibri" panose="020F0502020204030204" pitchFamily="34" charset="0"/>
              </a:rPr>
              <a:t>implemented in </a:t>
            </a:r>
            <a:r>
              <a:rPr sz="1400" dirty="0">
                <a:solidFill>
                  <a:srgbClr val="363840"/>
                </a:solidFill>
                <a:latin typeface="Calibri" panose="020F0502020204030204" pitchFamily="34" charset="0"/>
                <a:cs typeface="Calibri" panose="020F0502020204030204" pitchFamily="34" charset="0"/>
              </a:rPr>
              <a:t>a </a:t>
            </a:r>
            <a:r>
              <a:rPr sz="1400" spc="-5" dirty="0">
                <a:solidFill>
                  <a:srgbClr val="363840"/>
                </a:solidFill>
                <a:latin typeface="Calibri" panose="020F0502020204030204" pitchFamily="34" charset="0"/>
                <a:cs typeface="Calibri" panose="020F0502020204030204" pitchFamily="34" charset="0"/>
              </a:rPr>
              <a:t>single </a:t>
            </a:r>
            <a:r>
              <a:rPr sz="1400" dirty="0">
                <a:solidFill>
                  <a:srgbClr val="363840"/>
                </a:solidFill>
                <a:latin typeface="Calibri" panose="020F0502020204030204" pitchFamily="34" charset="0"/>
                <a:cs typeface="Calibri" panose="020F0502020204030204" pitchFamily="34" charset="0"/>
              </a:rPr>
              <a:t>large hospital system.</a:t>
            </a:r>
            <a:r>
              <a:rPr lang="en-US" sz="1400" dirty="0">
                <a:solidFill>
                  <a:srgbClr val="363840"/>
                </a:solidFill>
                <a:latin typeface="Calibri" panose="020F0502020204030204" pitchFamily="34" charset="0"/>
                <a:cs typeface="Calibri" panose="020F0502020204030204" pitchFamily="34" charset="0"/>
              </a:rPr>
              <a:t> </a:t>
            </a:r>
            <a:r>
              <a:rPr sz="1400" spc="-370" dirty="0">
                <a:solidFill>
                  <a:srgbClr val="363840"/>
                </a:solidFill>
                <a:latin typeface="Calibri" panose="020F0502020204030204" pitchFamily="34" charset="0"/>
                <a:cs typeface="Calibri" panose="020F0502020204030204" pitchFamily="34" charset="0"/>
              </a:rPr>
              <a:t> </a:t>
            </a:r>
            <a:r>
              <a:rPr sz="1400" spc="-5" dirty="0">
                <a:solidFill>
                  <a:srgbClr val="363840"/>
                </a:solidFill>
                <a:latin typeface="Calibri" panose="020F0502020204030204" pitchFamily="34" charset="0"/>
                <a:cs typeface="Calibri" panose="020F0502020204030204" pitchFamily="34" charset="0"/>
              </a:rPr>
              <a:t>This intervention is </a:t>
            </a:r>
            <a:r>
              <a:rPr sz="1400" dirty="0">
                <a:solidFill>
                  <a:srgbClr val="363840"/>
                </a:solidFill>
                <a:latin typeface="Calibri" panose="020F0502020204030204" pitchFamily="34" charset="0"/>
                <a:cs typeface="Calibri" panose="020F0502020204030204" pitchFamily="34" charset="0"/>
              </a:rPr>
              <a:t>promising for both short-term and long-term</a:t>
            </a:r>
            <a:r>
              <a:rPr sz="1400" spc="5" dirty="0">
                <a:solidFill>
                  <a:srgbClr val="363840"/>
                </a:solidFill>
                <a:latin typeface="Calibri" panose="020F0502020204030204" pitchFamily="34" charset="0"/>
                <a:cs typeface="Calibri" panose="020F0502020204030204" pitchFamily="34" charset="0"/>
              </a:rPr>
              <a:t> </a:t>
            </a:r>
            <a:r>
              <a:rPr sz="1400" dirty="0">
                <a:solidFill>
                  <a:srgbClr val="363840"/>
                </a:solidFill>
                <a:latin typeface="Calibri" panose="020F0502020204030204" pitchFamily="34" charset="0"/>
                <a:cs typeface="Calibri" panose="020F0502020204030204" pitchFamily="34" charset="0"/>
              </a:rPr>
              <a:t>engagement</a:t>
            </a:r>
            <a:r>
              <a:rPr sz="1400" spc="-25" dirty="0">
                <a:solidFill>
                  <a:srgbClr val="363840"/>
                </a:solidFill>
                <a:latin typeface="Calibri" panose="020F0502020204030204" pitchFamily="34" charset="0"/>
                <a:cs typeface="Calibri" panose="020F0502020204030204" pitchFamily="34" charset="0"/>
              </a:rPr>
              <a:t> </a:t>
            </a:r>
            <a:r>
              <a:rPr sz="1400" spc="-5" dirty="0">
                <a:solidFill>
                  <a:srgbClr val="363840"/>
                </a:solidFill>
                <a:latin typeface="Calibri" panose="020F0502020204030204" pitchFamily="34" charset="0"/>
                <a:cs typeface="Calibri" panose="020F0502020204030204" pitchFamily="34" charset="0"/>
              </a:rPr>
              <a:t>in </a:t>
            </a:r>
            <a:r>
              <a:rPr sz="1400" dirty="0">
                <a:solidFill>
                  <a:srgbClr val="363840"/>
                </a:solidFill>
                <a:latin typeface="Calibri" panose="020F0502020204030204" pitchFamily="34" charset="0"/>
                <a:cs typeface="Calibri" panose="020F0502020204030204" pitchFamily="34" charset="0"/>
              </a:rPr>
              <a:t>recovery</a:t>
            </a:r>
            <a:r>
              <a:rPr sz="1400" spc="5" dirty="0">
                <a:solidFill>
                  <a:srgbClr val="363840"/>
                </a:solidFill>
                <a:latin typeface="Calibri" panose="020F0502020204030204" pitchFamily="34" charset="0"/>
                <a:cs typeface="Calibri" panose="020F0502020204030204" pitchFamily="34" charset="0"/>
              </a:rPr>
              <a:t> </a:t>
            </a:r>
            <a:r>
              <a:rPr sz="1400" dirty="0">
                <a:solidFill>
                  <a:srgbClr val="363840"/>
                </a:solidFill>
                <a:latin typeface="Calibri" panose="020F0502020204030204" pitchFamily="34" charset="0"/>
                <a:cs typeface="Calibri" panose="020F0502020204030204" pitchFamily="34" charset="0"/>
              </a:rPr>
              <a:t>support</a:t>
            </a:r>
            <a:r>
              <a:rPr sz="1400" spc="-10" dirty="0">
                <a:solidFill>
                  <a:srgbClr val="363840"/>
                </a:solidFill>
                <a:latin typeface="Calibri" panose="020F0502020204030204" pitchFamily="34" charset="0"/>
                <a:cs typeface="Calibri" panose="020F0502020204030204" pitchFamily="34" charset="0"/>
              </a:rPr>
              <a:t> </a:t>
            </a:r>
            <a:r>
              <a:rPr sz="1400" spc="-5" dirty="0">
                <a:solidFill>
                  <a:srgbClr val="363840"/>
                </a:solidFill>
                <a:latin typeface="Calibri" panose="020F0502020204030204" pitchFamily="34" charset="0"/>
                <a:cs typeface="Calibri" panose="020F0502020204030204" pitchFamily="34" charset="0"/>
              </a:rPr>
              <a:t>services.</a:t>
            </a:r>
            <a:endParaRPr sz="1400" dirty="0">
              <a:solidFill>
                <a:srgbClr val="363840"/>
              </a:solidFill>
              <a:latin typeface="Calibri" panose="020F0502020204030204" pitchFamily="34" charset="0"/>
              <a:cs typeface="Calibri" panose="020F0502020204030204" pitchFamily="34" charset="0"/>
            </a:endParaRPr>
          </a:p>
        </p:txBody>
      </p:sp>
      <p:sp>
        <p:nvSpPr>
          <p:cNvPr id="2" name="Slide Number Placeholder 5">
            <a:extLst>
              <a:ext uri="{FF2B5EF4-FFF2-40B4-BE49-F238E27FC236}">
                <a16:creationId xmlns:a16="http://schemas.microsoft.com/office/drawing/2014/main" id="{99E5A887-E3E3-3222-FCA9-13000A217BA2}"/>
              </a:ext>
            </a:extLst>
          </p:cNvPr>
          <p:cNvSpPr>
            <a:spLocks noGrp="1"/>
          </p:cNvSpPr>
          <p:nvPr>
            <p:ph type="sldNum" sz="quarter" idx="12"/>
          </p:nvPr>
        </p:nvSpPr>
        <p:spPr>
          <a:xfrm>
            <a:off x="11277600" y="6422421"/>
            <a:ext cx="856897"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F5BE2AE4-BF0D-483D-B04D-86488E56D6CA}" type="slidenum">
              <a:rPr lang="en-US" altLang="en-US" sz="1200">
                <a:latin typeface="Arial" panose="020B0604020202020204" pitchFamily="34" charset="0"/>
              </a:rPr>
              <a:pPr/>
              <a:t>33</a:t>
            </a:fld>
            <a:endParaRPr lang="en-US" altLang="en-US" sz="1200" dirty="0">
              <a:latin typeface="Arial" panose="020B0604020202020204" pitchFamily="34" charset="0"/>
            </a:endParaRPr>
          </a:p>
        </p:txBody>
      </p:sp>
      <p:sp>
        <p:nvSpPr>
          <p:cNvPr id="5" name="object 5"/>
          <p:cNvSpPr txBox="1"/>
          <p:nvPr/>
        </p:nvSpPr>
        <p:spPr>
          <a:xfrm>
            <a:off x="344120" y="4670413"/>
            <a:ext cx="6466854" cy="584134"/>
          </a:xfrm>
          <a:prstGeom prst="rect">
            <a:avLst/>
          </a:prstGeom>
        </p:spPr>
        <p:txBody>
          <a:bodyPr vert="horz" wrap="square" lIns="0" tIns="12065" rIns="0" bIns="0" rtlCol="0">
            <a:spAutoFit/>
          </a:bodyPr>
          <a:lstStyle/>
          <a:p>
            <a:pPr marL="95885" marR="269875" lvl="0" indent="0" algn="ctr" defTabSz="914400" rtl="0" eaLnBrk="1" fontAlgn="auto" latinLnBrk="0" hangingPunct="1">
              <a:lnSpc>
                <a:spcPct val="100000"/>
              </a:lnSpc>
              <a:spcBef>
                <a:spcPts val="95"/>
              </a:spcBef>
              <a:spcAft>
                <a:spcPts val="0"/>
              </a:spcAft>
              <a:buClrTx/>
              <a:buSzTx/>
              <a:buFontTx/>
              <a:buNone/>
              <a:tabLst/>
              <a:defRPr/>
            </a:pPr>
            <a:r>
              <a:rPr kumimoji="0" lang="en-US" sz="1000" b="0" i="0" u="none" strike="noStrike" kern="1200" cap="none" spc="-10"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Kaileigh</a:t>
            </a:r>
            <a:r>
              <a:rPr kumimoji="0" sz="1000" b="0" i="0" u="none" strike="noStrike" kern="1200" cap="none" spc="5"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 </a:t>
            </a:r>
            <a:r>
              <a:rPr kumimoji="0" sz="1000" b="0" i="0" u="none" strike="noStrike" kern="1200" cap="none" spc="0"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A.</a:t>
            </a:r>
            <a:r>
              <a:rPr kumimoji="0" sz="1000" b="0" i="0" u="none" strike="noStrike" kern="1200" cap="none" spc="5"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 </a:t>
            </a:r>
            <a:r>
              <a:rPr kumimoji="0" sz="1000" b="0" i="0" u="none" strike="noStrike" kern="1200" cap="none" spc="-5"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Byrne,</a:t>
            </a:r>
            <a:r>
              <a:rPr kumimoji="0" sz="1000" b="0" i="0" u="none" strike="noStrike" kern="1200" cap="none" spc="20"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 </a:t>
            </a:r>
            <a:r>
              <a:rPr kumimoji="0" lang="en-US" sz="1000" b="0" i="0" u="none" strike="noStrike" kern="1200" cap="none" spc="-5"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Prerana</a:t>
            </a:r>
            <a:r>
              <a:rPr kumimoji="0" sz="1000" b="0" i="0" u="none" strike="noStrike" kern="1200" cap="none" spc="40"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 </a:t>
            </a:r>
            <a:r>
              <a:rPr kumimoji="0" sz="1000" b="0" i="0" u="none" strike="noStrike" kern="1200" cap="none" spc="-5"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J.</a:t>
            </a:r>
            <a:r>
              <a:rPr kumimoji="0" sz="1000" b="0" i="0" u="none" strike="noStrike" kern="1200" cap="none" spc="10"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 </a:t>
            </a:r>
            <a:r>
              <a:rPr kumimoji="0" sz="1000" b="0" i="0" u="none" strike="noStrike" kern="1200" cap="none" spc="-5"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Roth,</a:t>
            </a:r>
            <a:r>
              <a:rPr kumimoji="0" sz="1000" b="0" i="0" u="none" strike="noStrike" kern="1200" cap="none" spc="5"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 </a:t>
            </a:r>
            <a:r>
              <a:rPr kumimoji="0" sz="1000" b="0" i="0" u="none" strike="noStrike" kern="1200" cap="none" spc="-5"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Krupa</a:t>
            </a:r>
            <a:r>
              <a:rPr kumimoji="0" sz="1000" b="0" i="0" u="none" strike="noStrike" kern="1200" cap="none" spc="5"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 </a:t>
            </a:r>
            <a:r>
              <a:rPr kumimoji="0" sz="1000" b="0" i="0" u="none" strike="noStrike" kern="1200" cap="none" spc="-5"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Merchant,</a:t>
            </a:r>
            <a:r>
              <a:rPr kumimoji="0" sz="1000" b="0" i="0" u="none" strike="noStrike" kern="1200" cap="none" spc="30"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 </a:t>
            </a:r>
            <a:r>
              <a:rPr kumimoji="0" sz="1000" b="0" i="0" u="none" strike="noStrike" kern="1200" cap="none" spc="-5"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Bryana</a:t>
            </a:r>
            <a:r>
              <a:rPr kumimoji="0" sz="1000" b="0" i="0" u="none" strike="noStrike" kern="1200" cap="none" spc="30"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 </a:t>
            </a:r>
            <a:r>
              <a:rPr kumimoji="0" lang="en-US" sz="1000" b="0" i="0" u="none" strike="noStrike" kern="1200" cap="none" spc="-5"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Baginksi</a:t>
            </a:r>
            <a:r>
              <a:rPr kumimoji="0" sz="1000" b="0" i="0" u="none" strike="noStrike" kern="1200" cap="none" spc="-5"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a:t>
            </a:r>
            <a:r>
              <a:rPr kumimoji="0" sz="1000" b="0" i="0" u="none" strike="noStrike" kern="1200" cap="none" spc="15"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 </a:t>
            </a:r>
            <a:r>
              <a:rPr kumimoji="0" sz="1000" b="0" i="0" u="none" strike="noStrike" kern="1200" cap="none" spc="-10"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Katie</a:t>
            </a:r>
            <a:r>
              <a:rPr kumimoji="0" sz="1000" b="0" i="0" u="none" strike="noStrike" kern="1200" cap="none" spc="15"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 </a:t>
            </a:r>
            <a:r>
              <a:rPr kumimoji="0" sz="1000" b="0" i="0" u="none" strike="noStrike" kern="1200" cap="none" spc="-5"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Robinson, </a:t>
            </a:r>
            <a:r>
              <a:rPr kumimoji="0" sz="1000" b="0" i="0" u="none" strike="noStrike" kern="1200" cap="none" spc="-10"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Katy</a:t>
            </a:r>
            <a:r>
              <a:rPr kumimoji="0" sz="1000" b="0" i="0" u="none" strike="noStrike" kern="1200" cap="none" spc="30"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 </a:t>
            </a:r>
            <a:r>
              <a:rPr kumimoji="0" sz="1000" b="0" i="0" u="none" strike="noStrike" kern="1200" cap="none" spc="-10"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Dumas,</a:t>
            </a:r>
            <a:r>
              <a:rPr kumimoji="0" sz="1000" b="0" i="0" u="none" strike="noStrike" kern="1200" cap="none" spc="30"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 </a:t>
            </a:r>
            <a:r>
              <a:rPr kumimoji="0" sz="1000" b="0" i="0" u="none" strike="noStrike" kern="1200" cap="none" spc="-10"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James </a:t>
            </a:r>
            <a:r>
              <a:rPr kumimoji="0" sz="1000" b="0" i="0" u="none" strike="noStrike" kern="1200" cap="none" spc="-260"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 </a:t>
            </a:r>
            <a:r>
              <a:rPr kumimoji="0" sz="1000" b="0" i="0" u="none" strike="noStrike" kern="1200" cap="none" spc="-10"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Collie,</a:t>
            </a:r>
            <a:r>
              <a:rPr kumimoji="0" sz="1000" b="0" i="0" u="none" strike="noStrike" kern="1200" cap="none" spc="10"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 </a:t>
            </a:r>
            <a:r>
              <a:rPr kumimoji="0" sz="1000" b="0" i="0" u="none" strike="noStrike" kern="1200" cap="none" spc="-10"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Benjamin</a:t>
            </a:r>
            <a:r>
              <a:rPr kumimoji="0" sz="1000" b="0" i="0" u="none" strike="noStrike" kern="1200" cap="none" spc="15"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 </a:t>
            </a:r>
            <a:r>
              <a:rPr kumimoji="0" sz="1000" b="0" i="0" u="none" strike="noStrike" kern="1200" cap="none" spc="-10"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Ramsey,</a:t>
            </a:r>
            <a:r>
              <a:rPr kumimoji="0" sz="1000" b="0" i="0" u="none" strike="noStrike" kern="1200" cap="none" spc="40"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 </a:t>
            </a:r>
            <a:r>
              <a:rPr kumimoji="0" sz="1000" b="0" i="0" u="none" strike="noStrike" kern="1200" cap="none" spc="-5"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Jen</a:t>
            </a:r>
            <a:r>
              <a:rPr kumimoji="0" sz="1000" b="0" i="0" u="none" strike="noStrike" kern="1200" cap="none" spc="15"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 </a:t>
            </a:r>
            <a:r>
              <a:rPr kumimoji="0" sz="1000" b="0" i="0" u="none" strike="noStrike" kern="1200" cap="none" spc="-5"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Cull,</a:t>
            </a:r>
            <a:r>
              <a:rPr kumimoji="0" sz="1000" b="0" i="0" u="none" strike="noStrike" kern="1200" cap="none" spc="5"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 </a:t>
            </a:r>
            <a:r>
              <a:rPr kumimoji="0" sz="1000" b="0" i="0" u="none" strike="noStrike" kern="1200" cap="none" spc="-10"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Leah</a:t>
            </a:r>
            <a:r>
              <a:rPr kumimoji="0" sz="1000" b="0" i="0" u="none" strike="noStrike" kern="1200" cap="none" spc="30"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 </a:t>
            </a:r>
            <a:r>
              <a:rPr kumimoji="0" sz="1000" b="0" i="0" u="none" strike="noStrike" kern="1200" cap="none" spc="-5"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Cooper,</a:t>
            </a:r>
            <a:r>
              <a:rPr kumimoji="0" sz="1000" b="0" i="0" u="none" strike="noStrike" kern="1200" cap="none" spc="30"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 </a:t>
            </a:r>
            <a:r>
              <a:rPr kumimoji="0" sz="1000" b="0" i="0" u="none" strike="noStrike" kern="1200" cap="none" spc="-5"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Matthew</a:t>
            </a:r>
            <a:r>
              <a:rPr kumimoji="0" sz="1000" b="0" i="0" u="none" strike="noStrike" kern="1200" cap="none" spc="15"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 </a:t>
            </a:r>
            <a:r>
              <a:rPr kumimoji="0" lang="en-US" sz="1000" b="0" i="0" u="none" strike="noStrike" kern="1200" cap="none" spc="-5"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Churitch</a:t>
            </a:r>
            <a:r>
              <a:rPr kumimoji="0" sz="1000" b="0" i="0" u="none" strike="noStrike" kern="1200" cap="none" spc="-5"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a:t>
            </a:r>
            <a:r>
              <a:rPr kumimoji="0" sz="1000" b="0" i="0" u="none" strike="noStrike" kern="1200" cap="none" spc="15"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 </a:t>
            </a:r>
            <a:r>
              <a:rPr kumimoji="0" lang="en-US" sz="1000" b="0" i="0" u="none" strike="noStrike" kern="1200" cap="none" spc="-5"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Lior</a:t>
            </a:r>
            <a:r>
              <a:rPr kumimoji="0" sz="1000" b="0" i="0" u="none" strike="noStrike" kern="1200" cap="none" spc="20"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 </a:t>
            </a:r>
            <a:r>
              <a:rPr kumimoji="0" lang="en-US" sz="1000" b="0" i="0" u="none" strike="noStrike" kern="1200" cap="none" spc="-5"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Rennert</a:t>
            </a:r>
            <a:r>
              <a:rPr kumimoji="0" sz="1000" b="0" i="0" u="none" strike="noStrike" kern="1200" cap="none" spc="-5"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a:t>
            </a:r>
            <a:r>
              <a:rPr kumimoji="0" sz="1000" b="0" i="0" u="none" strike="noStrike" kern="1200" cap="none" spc="15"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 </a:t>
            </a:r>
            <a:r>
              <a:rPr kumimoji="0" lang="en-US" sz="1000" b="0" i="0" u="none" strike="noStrike" kern="1200" cap="none" spc="-5"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Moonseong</a:t>
            </a:r>
            <a:r>
              <a:rPr kumimoji="0" sz="1000" b="0" i="0" u="none" strike="noStrike" kern="1200" cap="none" spc="20"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 </a:t>
            </a:r>
            <a:r>
              <a:rPr kumimoji="0" lang="en-US" sz="1000" b="0" i="0" u="none" strike="noStrike" kern="1200" cap="none" spc="-5"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Heo</a:t>
            </a:r>
            <a:r>
              <a:rPr kumimoji="0" sz="1000" b="0" i="0" u="none" strike="noStrike" kern="1200" cap="none" spc="-5"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a:t>
            </a:r>
            <a:r>
              <a:rPr kumimoji="0" sz="1000" b="0" i="0" u="none" strike="noStrike" kern="1200" cap="none" spc="5"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 </a:t>
            </a:r>
            <a:r>
              <a:rPr kumimoji="0" sz="1000" b="0" i="0" u="none" strike="noStrike" kern="1200" cap="none" spc="-5"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&amp; Richard</a:t>
            </a:r>
            <a:r>
              <a:rPr kumimoji="0" sz="1000" b="0" i="0" u="none" strike="noStrike" kern="1200" cap="none" spc="10"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 </a:t>
            </a:r>
            <a:r>
              <a:rPr kumimoji="0" sz="1000" b="0" i="0" u="none" strike="noStrike" kern="1200" cap="none" spc="-5"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Jones</a:t>
            </a:r>
            <a:endParaRPr kumimoji="0" sz="1000" b="0" i="0" u="none" strike="noStrike" kern="1200" cap="none" spc="0"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endParaRPr>
          </a:p>
          <a:p>
            <a:pPr marL="0" marR="175260" lvl="0" indent="0" algn="ctr" defTabSz="914400" rtl="0" eaLnBrk="1" fontAlgn="auto" latinLnBrk="0" hangingPunct="1">
              <a:lnSpc>
                <a:spcPct val="100000"/>
              </a:lnSpc>
              <a:spcBef>
                <a:spcPts val="790"/>
              </a:spcBef>
              <a:spcAft>
                <a:spcPts val="0"/>
              </a:spcAft>
              <a:buClrTx/>
              <a:buSzTx/>
              <a:buFontTx/>
              <a:buNone/>
              <a:tabLst/>
              <a:defRPr/>
            </a:pPr>
            <a:r>
              <a:rPr kumimoji="0" sz="1050" b="0" i="1" u="none" strike="noStrike" kern="1200" cap="none" spc="-35"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Clemson</a:t>
            </a:r>
            <a:r>
              <a:rPr kumimoji="0" sz="1050" b="0" i="1" u="none" strike="noStrike" kern="1200" cap="none" spc="25"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 </a:t>
            </a:r>
            <a:r>
              <a:rPr kumimoji="0" sz="1050" b="0" i="1" u="none" strike="noStrike" kern="1200" cap="none" spc="-30"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University,</a:t>
            </a:r>
            <a:r>
              <a:rPr kumimoji="0" sz="1050" b="0" i="1" u="none" strike="noStrike" kern="1200" cap="none" spc="10"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 </a:t>
            </a:r>
            <a:r>
              <a:rPr kumimoji="0" sz="1050" b="0" i="1" u="none" strike="noStrike" kern="1200" cap="none" spc="-35"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Prisma</a:t>
            </a:r>
            <a:r>
              <a:rPr kumimoji="0" sz="1050" b="0" i="1" u="none" strike="noStrike" kern="1200" cap="none" spc="15"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 </a:t>
            </a:r>
            <a:r>
              <a:rPr kumimoji="0" sz="1050" b="0" i="1" u="none" strike="noStrike" kern="1200" cap="none" spc="-30"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Health-Upstate,</a:t>
            </a:r>
            <a:r>
              <a:rPr kumimoji="0" sz="1050" b="0" i="1" u="none" strike="noStrike" kern="1200" cap="none" spc="45"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 </a:t>
            </a:r>
            <a:r>
              <a:rPr kumimoji="0" sz="1050" b="0" i="1" u="none" strike="noStrike" kern="1200" cap="none" spc="-30"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University</a:t>
            </a:r>
            <a:r>
              <a:rPr kumimoji="0" sz="1050" b="0" i="1" u="none" strike="noStrike" kern="1200" cap="none" spc="15"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 </a:t>
            </a:r>
            <a:r>
              <a:rPr kumimoji="0" sz="1050" b="0" i="1" u="none" strike="noStrike" kern="1200" cap="none" spc="-25"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of</a:t>
            </a:r>
            <a:r>
              <a:rPr kumimoji="0" sz="1050" b="0" i="1" u="none" strike="noStrike" kern="1200" cap="none" spc="-5"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 </a:t>
            </a:r>
            <a:r>
              <a:rPr kumimoji="0" sz="1050" b="0" i="1" u="none" strike="noStrike" kern="1200" cap="none" spc="-30"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South</a:t>
            </a:r>
            <a:r>
              <a:rPr kumimoji="0" sz="1050" b="0" i="1" u="none" strike="noStrike" kern="1200" cap="none" spc="-5"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 </a:t>
            </a:r>
            <a:r>
              <a:rPr kumimoji="0" sz="1050" b="0" i="1" u="none" strike="noStrike" kern="1200" cap="none" spc="-30"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Carolina</a:t>
            </a:r>
            <a:r>
              <a:rPr kumimoji="0" sz="1050" b="0" i="1" u="none" strike="noStrike" kern="1200" cap="none" spc="10"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 </a:t>
            </a:r>
            <a:r>
              <a:rPr kumimoji="0" sz="1050" b="0" i="1" u="none" strike="noStrike" kern="1200" cap="none" spc="-30"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School</a:t>
            </a:r>
            <a:r>
              <a:rPr kumimoji="0" sz="1050" b="0" i="1" u="none" strike="noStrike" kern="1200" cap="none" spc="5"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 </a:t>
            </a:r>
            <a:r>
              <a:rPr kumimoji="0" sz="1050" b="0" i="1" u="none" strike="noStrike" kern="1200" cap="none" spc="-25"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of</a:t>
            </a:r>
            <a:r>
              <a:rPr kumimoji="0" sz="1050" b="0" i="1" u="none" strike="noStrike" kern="1200" cap="none" spc="-5"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 </a:t>
            </a:r>
            <a:r>
              <a:rPr kumimoji="0" sz="1050" b="0" i="1" u="none" strike="noStrike" kern="1200" cap="none" spc="-30"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Medicine</a:t>
            </a:r>
            <a:r>
              <a:rPr kumimoji="0" sz="1050" b="0" i="1" u="none" strike="noStrike" kern="1200" cap="none" spc="0"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 </a:t>
            </a:r>
            <a:r>
              <a:rPr kumimoji="0" lang="en-US" sz="1050" b="0" i="1" u="none" strike="noStrike" kern="1200" cap="none" spc="-30" normalizeH="0" baseline="0" noProof="0" dirty="0">
                <a:ln>
                  <a:noFill/>
                </a:ln>
                <a:solidFill>
                  <a:srgbClr val="363840"/>
                </a:solidFill>
                <a:effectLst/>
                <a:uLnTx/>
                <a:uFillTx/>
                <a:latin typeface="Calibri" panose="020F0502020204030204" pitchFamily="34" charset="0"/>
                <a:ea typeface="+mn-ea"/>
                <a:cs typeface="Calibri" panose="020F0502020204030204" pitchFamily="34" charset="0"/>
              </a:rPr>
              <a:t>Greenville</a:t>
            </a:r>
          </a:p>
        </p:txBody>
      </p:sp>
      <p:sp>
        <p:nvSpPr>
          <p:cNvPr id="9" name="TextBox 8">
            <a:extLst>
              <a:ext uri="{FF2B5EF4-FFF2-40B4-BE49-F238E27FC236}">
                <a16:creationId xmlns:a16="http://schemas.microsoft.com/office/drawing/2014/main" id="{4C0A12CF-E89A-F1BD-8B8E-8ACBED9AB067}"/>
              </a:ext>
            </a:extLst>
          </p:cNvPr>
          <p:cNvSpPr txBox="1"/>
          <p:nvPr/>
        </p:nvSpPr>
        <p:spPr>
          <a:xfrm>
            <a:off x="1965960" y="71300"/>
            <a:ext cx="9262871" cy="830997"/>
          </a:xfrm>
          <a:prstGeom prst="rect">
            <a:avLst/>
          </a:prstGeom>
          <a:noFill/>
        </p:spPr>
        <p:txBody>
          <a:bodyPr wrap="square" rtlCol="0">
            <a:spAutoFit/>
          </a:bodyPr>
          <a:lstStyle/>
          <a:p>
            <a:pPr algn="ctr"/>
            <a:r>
              <a:rPr lang="en-US" sz="2400" b="1" spc="-20" dirty="0">
                <a:solidFill>
                  <a:srgbClr val="2461FF"/>
                </a:solidFill>
                <a:latin typeface="Calibri Light" panose="020F0302020204030204" pitchFamily="34" charset="0"/>
                <a:cs typeface="Calibri Light" panose="020F0302020204030204" pitchFamily="34" charset="0"/>
              </a:rPr>
              <a:t>Inpatient </a:t>
            </a:r>
            <a:r>
              <a:rPr lang="en-US" sz="2400" b="1" spc="-15" dirty="0">
                <a:solidFill>
                  <a:srgbClr val="2461FF"/>
                </a:solidFill>
                <a:latin typeface="Calibri Light" panose="020F0302020204030204" pitchFamily="34" charset="0"/>
                <a:cs typeface="Calibri Light" panose="020F0302020204030204" pitchFamily="34" charset="0"/>
              </a:rPr>
              <a:t>Link </a:t>
            </a:r>
            <a:r>
              <a:rPr lang="en-US" sz="2400" b="1" dirty="0">
                <a:solidFill>
                  <a:srgbClr val="2461FF"/>
                </a:solidFill>
                <a:latin typeface="Calibri Light" panose="020F0302020204030204" pitchFamily="34" charset="0"/>
                <a:cs typeface="Calibri Light" panose="020F0302020204030204" pitchFamily="34" charset="0"/>
              </a:rPr>
              <a:t>to </a:t>
            </a:r>
            <a:r>
              <a:rPr lang="en-US" sz="2400" b="1" spc="-15" dirty="0">
                <a:solidFill>
                  <a:srgbClr val="2461FF"/>
                </a:solidFill>
                <a:latin typeface="Calibri Light" panose="020F0302020204030204" pitchFamily="34" charset="0"/>
                <a:cs typeface="Calibri Light" panose="020F0302020204030204" pitchFamily="34" charset="0"/>
              </a:rPr>
              <a:t>Peer </a:t>
            </a:r>
            <a:r>
              <a:rPr lang="en-US" sz="2400" b="1" spc="-20" dirty="0">
                <a:solidFill>
                  <a:srgbClr val="2461FF"/>
                </a:solidFill>
                <a:latin typeface="Calibri Light" panose="020F0302020204030204" pitchFamily="34" charset="0"/>
                <a:cs typeface="Calibri Light" panose="020F0302020204030204" pitchFamily="34" charset="0"/>
              </a:rPr>
              <a:t>Recovery </a:t>
            </a:r>
            <a:r>
              <a:rPr lang="en-US" sz="2400" b="1" spc="-560" dirty="0">
                <a:solidFill>
                  <a:srgbClr val="2461FF"/>
                </a:solidFill>
                <a:latin typeface="Calibri Light" panose="020F0302020204030204" pitchFamily="34" charset="0"/>
                <a:cs typeface="Calibri Light" panose="020F0302020204030204" pitchFamily="34" charset="0"/>
              </a:rPr>
              <a:t> </a:t>
            </a:r>
            <a:r>
              <a:rPr lang="en-US" sz="2400" b="1" spc="-20" dirty="0">
                <a:solidFill>
                  <a:srgbClr val="2461FF"/>
                </a:solidFill>
                <a:latin typeface="Calibri Light" panose="020F0302020204030204" pitchFamily="34" charset="0"/>
                <a:cs typeface="Calibri Light" panose="020F0302020204030204" pitchFamily="34" charset="0"/>
              </a:rPr>
              <a:t>Coaching: </a:t>
            </a:r>
            <a:br>
              <a:rPr lang="en-US" sz="2400" b="1" spc="-20" dirty="0">
                <a:solidFill>
                  <a:srgbClr val="2461FF"/>
                </a:solidFill>
                <a:latin typeface="Calibri Light" panose="020F0302020204030204" pitchFamily="34" charset="0"/>
                <a:cs typeface="Calibri Light" panose="020F0302020204030204" pitchFamily="34" charset="0"/>
              </a:rPr>
            </a:br>
            <a:r>
              <a:rPr lang="en-US" sz="2400" b="1" spc="-20" dirty="0">
                <a:solidFill>
                  <a:srgbClr val="2461FF"/>
                </a:solidFill>
                <a:latin typeface="Calibri Light" panose="020F0302020204030204" pitchFamily="34" charset="0"/>
                <a:cs typeface="Calibri Light" panose="020F0302020204030204" pitchFamily="34" charset="0"/>
              </a:rPr>
              <a:t>Results </a:t>
            </a:r>
            <a:r>
              <a:rPr lang="en-US" sz="2400" b="1" spc="-15" dirty="0">
                <a:solidFill>
                  <a:srgbClr val="2461FF"/>
                </a:solidFill>
                <a:latin typeface="Calibri Light" panose="020F0302020204030204" pitchFamily="34" charset="0"/>
                <a:cs typeface="Calibri Light" panose="020F0302020204030204" pitchFamily="34" charset="0"/>
              </a:rPr>
              <a:t>from </a:t>
            </a:r>
            <a:r>
              <a:rPr lang="en-US" sz="2400" b="1" spc="-10" dirty="0">
                <a:solidFill>
                  <a:srgbClr val="2461FF"/>
                </a:solidFill>
                <a:latin typeface="Calibri Light" panose="020F0302020204030204" pitchFamily="34" charset="0"/>
                <a:cs typeface="Calibri Light" panose="020F0302020204030204" pitchFamily="34" charset="0"/>
              </a:rPr>
              <a:t>a </a:t>
            </a:r>
            <a:r>
              <a:rPr lang="en-US" sz="2400" b="1" spc="-15" dirty="0">
                <a:solidFill>
                  <a:srgbClr val="2461FF"/>
                </a:solidFill>
                <a:latin typeface="Calibri Light" panose="020F0302020204030204" pitchFamily="34" charset="0"/>
                <a:cs typeface="Calibri Light" panose="020F0302020204030204" pitchFamily="34" charset="0"/>
              </a:rPr>
              <a:t>Pilot </a:t>
            </a:r>
            <a:r>
              <a:rPr lang="en-US" sz="2400" b="1" spc="-25" dirty="0">
                <a:solidFill>
                  <a:srgbClr val="2461FF"/>
                </a:solidFill>
                <a:latin typeface="Calibri Light" panose="020F0302020204030204" pitchFamily="34" charset="0"/>
                <a:cs typeface="Calibri Light" panose="020F0302020204030204" pitchFamily="34" charset="0"/>
              </a:rPr>
              <a:t>Randomized</a:t>
            </a:r>
            <a:r>
              <a:rPr lang="en-US" sz="2400" b="1" spc="-50" dirty="0">
                <a:solidFill>
                  <a:srgbClr val="2461FF"/>
                </a:solidFill>
                <a:latin typeface="Calibri Light" panose="020F0302020204030204" pitchFamily="34" charset="0"/>
                <a:cs typeface="Calibri Light" panose="020F0302020204030204" pitchFamily="34" charset="0"/>
              </a:rPr>
              <a:t> </a:t>
            </a:r>
            <a:r>
              <a:rPr lang="en-US" sz="2400" b="1" spc="-15" dirty="0">
                <a:solidFill>
                  <a:srgbClr val="2461FF"/>
                </a:solidFill>
                <a:latin typeface="Calibri Light" panose="020F0302020204030204" pitchFamily="34" charset="0"/>
                <a:cs typeface="Calibri Light" panose="020F0302020204030204" pitchFamily="34" charset="0"/>
              </a:rPr>
              <a:t>Control</a:t>
            </a:r>
            <a:r>
              <a:rPr lang="en-US" sz="2400" b="1" spc="-45" dirty="0">
                <a:solidFill>
                  <a:srgbClr val="2461FF"/>
                </a:solidFill>
                <a:latin typeface="Calibri Light" panose="020F0302020204030204" pitchFamily="34" charset="0"/>
                <a:cs typeface="Calibri Light" panose="020F0302020204030204" pitchFamily="34" charset="0"/>
              </a:rPr>
              <a:t> </a:t>
            </a:r>
            <a:r>
              <a:rPr lang="en-US" sz="2400" b="1" spc="-10" dirty="0">
                <a:solidFill>
                  <a:srgbClr val="2461FF"/>
                </a:solidFill>
                <a:latin typeface="Calibri Light" panose="020F0302020204030204" pitchFamily="34" charset="0"/>
                <a:cs typeface="Calibri Light" panose="020F0302020204030204" pitchFamily="34" charset="0"/>
              </a:rPr>
              <a:t>Trial</a:t>
            </a:r>
            <a:endParaRPr lang="en-US" sz="2400" b="1" dirty="0">
              <a:solidFill>
                <a:srgbClr val="2461FF"/>
              </a:solidFill>
              <a:latin typeface="+mj-lt"/>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8723779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362455" y="5378196"/>
            <a:ext cx="9420225" cy="0"/>
          </a:xfrm>
          <a:custGeom>
            <a:avLst/>
            <a:gdLst/>
            <a:ahLst/>
            <a:cxnLst/>
            <a:rect l="l" t="t" r="r" b="b"/>
            <a:pathLst>
              <a:path w="9420225">
                <a:moveTo>
                  <a:pt x="0" y="0"/>
                </a:moveTo>
                <a:lnTo>
                  <a:pt x="9419844" y="0"/>
                </a:lnTo>
              </a:path>
            </a:pathLst>
          </a:custGeom>
          <a:ln w="9525">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Yu Gothic UI"/>
              <a:ea typeface="+mn-ea"/>
              <a:cs typeface="+mn-cs"/>
            </a:endParaRPr>
          </a:p>
        </p:txBody>
      </p:sp>
      <p:sp>
        <p:nvSpPr>
          <p:cNvPr id="3" name="object 3"/>
          <p:cNvSpPr/>
          <p:nvPr/>
        </p:nvSpPr>
        <p:spPr>
          <a:xfrm>
            <a:off x="1362455" y="4902708"/>
            <a:ext cx="9420225" cy="0"/>
          </a:xfrm>
          <a:custGeom>
            <a:avLst/>
            <a:gdLst/>
            <a:ahLst/>
            <a:cxnLst/>
            <a:rect l="l" t="t" r="r" b="b"/>
            <a:pathLst>
              <a:path w="9420225">
                <a:moveTo>
                  <a:pt x="0" y="0"/>
                </a:moveTo>
                <a:lnTo>
                  <a:pt x="9419844" y="0"/>
                </a:lnTo>
              </a:path>
            </a:pathLst>
          </a:custGeom>
          <a:ln w="9525">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Yu Gothic UI"/>
              <a:ea typeface="+mn-ea"/>
              <a:cs typeface="+mn-cs"/>
            </a:endParaRPr>
          </a:p>
        </p:txBody>
      </p:sp>
      <p:sp>
        <p:nvSpPr>
          <p:cNvPr id="4" name="object 4"/>
          <p:cNvSpPr/>
          <p:nvPr/>
        </p:nvSpPr>
        <p:spPr>
          <a:xfrm>
            <a:off x="1362455" y="4427220"/>
            <a:ext cx="9420225" cy="0"/>
          </a:xfrm>
          <a:custGeom>
            <a:avLst/>
            <a:gdLst/>
            <a:ahLst/>
            <a:cxnLst/>
            <a:rect l="l" t="t" r="r" b="b"/>
            <a:pathLst>
              <a:path w="9420225">
                <a:moveTo>
                  <a:pt x="0" y="0"/>
                </a:moveTo>
                <a:lnTo>
                  <a:pt x="9419844" y="0"/>
                </a:lnTo>
              </a:path>
            </a:pathLst>
          </a:custGeom>
          <a:ln w="9525">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Yu Gothic UI"/>
              <a:ea typeface="+mn-ea"/>
              <a:cs typeface="+mn-cs"/>
            </a:endParaRPr>
          </a:p>
        </p:txBody>
      </p:sp>
      <p:sp>
        <p:nvSpPr>
          <p:cNvPr id="5" name="object 5"/>
          <p:cNvSpPr/>
          <p:nvPr/>
        </p:nvSpPr>
        <p:spPr>
          <a:xfrm>
            <a:off x="1362455" y="3951732"/>
            <a:ext cx="9420225" cy="0"/>
          </a:xfrm>
          <a:custGeom>
            <a:avLst/>
            <a:gdLst/>
            <a:ahLst/>
            <a:cxnLst/>
            <a:rect l="l" t="t" r="r" b="b"/>
            <a:pathLst>
              <a:path w="9420225">
                <a:moveTo>
                  <a:pt x="0" y="0"/>
                </a:moveTo>
                <a:lnTo>
                  <a:pt x="9419844" y="0"/>
                </a:lnTo>
              </a:path>
            </a:pathLst>
          </a:custGeom>
          <a:ln w="9525">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Yu Gothic UI"/>
              <a:ea typeface="+mn-ea"/>
              <a:cs typeface="+mn-cs"/>
            </a:endParaRPr>
          </a:p>
        </p:txBody>
      </p:sp>
      <p:sp>
        <p:nvSpPr>
          <p:cNvPr id="6" name="object 6"/>
          <p:cNvSpPr/>
          <p:nvPr/>
        </p:nvSpPr>
        <p:spPr>
          <a:xfrm>
            <a:off x="1362455" y="3476244"/>
            <a:ext cx="9420225" cy="0"/>
          </a:xfrm>
          <a:custGeom>
            <a:avLst/>
            <a:gdLst/>
            <a:ahLst/>
            <a:cxnLst/>
            <a:rect l="l" t="t" r="r" b="b"/>
            <a:pathLst>
              <a:path w="9420225">
                <a:moveTo>
                  <a:pt x="0" y="0"/>
                </a:moveTo>
                <a:lnTo>
                  <a:pt x="9419844" y="0"/>
                </a:lnTo>
              </a:path>
            </a:pathLst>
          </a:custGeom>
          <a:ln w="9525">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Yu Gothic UI"/>
              <a:ea typeface="+mn-ea"/>
              <a:cs typeface="+mn-cs"/>
            </a:endParaRPr>
          </a:p>
        </p:txBody>
      </p:sp>
      <p:sp>
        <p:nvSpPr>
          <p:cNvPr id="7" name="object 7"/>
          <p:cNvSpPr/>
          <p:nvPr/>
        </p:nvSpPr>
        <p:spPr>
          <a:xfrm>
            <a:off x="1362455" y="2999232"/>
            <a:ext cx="9420225" cy="0"/>
          </a:xfrm>
          <a:custGeom>
            <a:avLst/>
            <a:gdLst/>
            <a:ahLst/>
            <a:cxnLst/>
            <a:rect l="l" t="t" r="r" b="b"/>
            <a:pathLst>
              <a:path w="9420225">
                <a:moveTo>
                  <a:pt x="0" y="0"/>
                </a:moveTo>
                <a:lnTo>
                  <a:pt x="9419844" y="0"/>
                </a:lnTo>
              </a:path>
            </a:pathLst>
          </a:custGeom>
          <a:ln w="9525">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Yu Gothic UI"/>
              <a:ea typeface="+mn-ea"/>
              <a:cs typeface="+mn-cs"/>
            </a:endParaRPr>
          </a:p>
        </p:txBody>
      </p:sp>
      <p:sp>
        <p:nvSpPr>
          <p:cNvPr id="8" name="object 8"/>
          <p:cNvSpPr/>
          <p:nvPr/>
        </p:nvSpPr>
        <p:spPr>
          <a:xfrm>
            <a:off x="1362455" y="2523744"/>
            <a:ext cx="9420225" cy="0"/>
          </a:xfrm>
          <a:custGeom>
            <a:avLst/>
            <a:gdLst/>
            <a:ahLst/>
            <a:cxnLst/>
            <a:rect l="l" t="t" r="r" b="b"/>
            <a:pathLst>
              <a:path w="9420225">
                <a:moveTo>
                  <a:pt x="0" y="0"/>
                </a:moveTo>
                <a:lnTo>
                  <a:pt x="9419844" y="0"/>
                </a:lnTo>
              </a:path>
            </a:pathLst>
          </a:custGeom>
          <a:ln w="9525">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Yu Gothic UI"/>
              <a:ea typeface="+mn-ea"/>
              <a:cs typeface="+mn-cs"/>
            </a:endParaRPr>
          </a:p>
        </p:txBody>
      </p:sp>
      <p:sp>
        <p:nvSpPr>
          <p:cNvPr id="9" name="object 9"/>
          <p:cNvSpPr/>
          <p:nvPr/>
        </p:nvSpPr>
        <p:spPr>
          <a:xfrm>
            <a:off x="1362455" y="2048255"/>
            <a:ext cx="9420225" cy="0"/>
          </a:xfrm>
          <a:custGeom>
            <a:avLst/>
            <a:gdLst/>
            <a:ahLst/>
            <a:cxnLst/>
            <a:rect l="l" t="t" r="r" b="b"/>
            <a:pathLst>
              <a:path w="9420225">
                <a:moveTo>
                  <a:pt x="0" y="0"/>
                </a:moveTo>
                <a:lnTo>
                  <a:pt x="9419844" y="0"/>
                </a:lnTo>
              </a:path>
            </a:pathLst>
          </a:custGeom>
          <a:ln w="9525">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Yu Gothic UI"/>
              <a:ea typeface="+mn-ea"/>
              <a:cs typeface="+mn-cs"/>
            </a:endParaRPr>
          </a:p>
        </p:txBody>
      </p:sp>
      <p:sp>
        <p:nvSpPr>
          <p:cNvPr id="10" name="object 10"/>
          <p:cNvSpPr/>
          <p:nvPr/>
        </p:nvSpPr>
        <p:spPr>
          <a:xfrm>
            <a:off x="1362455" y="1572767"/>
            <a:ext cx="9420225" cy="0"/>
          </a:xfrm>
          <a:custGeom>
            <a:avLst/>
            <a:gdLst/>
            <a:ahLst/>
            <a:cxnLst/>
            <a:rect l="l" t="t" r="r" b="b"/>
            <a:pathLst>
              <a:path w="9420225">
                <a:moveTo>
                  <a:pt x="0" y="0"/>
                </a:moveTo>
                <a:lnTo>
                  <a:pt x="9419844" y="0"/>
                </a:lnTo>
              </a:path>
            </a:pathLst>
          </a:custGeom>
          <a:ln w="9525">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Yu Gothic UI"/>
              <a:ea typeface="+mn-ea"/>
              <a:cs typeface="+mn-cs"/>
            </a:endParaRPr>
          </a:p>
        </p:txBody>
      </p:sp>
      <p:sp>
        <p:nvSpPr>
          <p:cNvPr id="11" name="object 11"/>
          <p:cNvSpPr/>
          <p:nvPr/>
        </p:nvSpPr>
        <p:spPr>
          <a:xfrm>
            <a:off x="1362455" y="1097280"/>
            <a:ext cx="9420225" cy="0"/>
          </a:xfrm>
          <a:custGeom>
            <a:avLst/>
            <a:gdLst/>
            <a:ahLst/>
            <a:cxnLst/>
            <a:rect l="l" t="t" r="r" b="b"/>
            <a:pathLst>
              <a:path w="9420225">
                <a:moveTo>
                  <a:pt x="0" y="0"/>
                </a:moveTo>
                <a:lnTo>
                  <a:pt x="9419844" y="0"/>
                </a:lnTo>
              </a:path>
            </a:pathLst>
          </a:custGeom>
          <a:ln w="9525">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Yu Gothic UI"/>
              <a:ea typeface="+mn-ea"/>
              <a:cs typeface="+mn-cs"/>
            </a:endParaRPr>
          </a:p>
        </p:txBody>
      </p:sp>
      <p:sp>
        <p:nvSpPr>
          <p:cNvPr id="12" name="object 12"/>
          <p:cNvSpPr/>
          <p:nvPr/>
        </p:nvSpPr>
        <p:spPr>
          <a:xfrm>
            <a:off x="1362455" y="5853684"/>
            <a:ext cx="9420225" cy="0"/>
          </a:xfrm>
          <a:custGeom>
            <a:avLst/>
            <a:gdLst/>
            <a:ahLst/>
            <a:cxnLst/>
            <a:rect l="l" t="t" r="r" b="b"/>
            <a:pathLst>
              <a:path w="9420225">
                <a:moveTo>
                  <a:pt x="0" y="0"/>
                </a:moveTo>
                <a:lnTo>
                  <a:pt x="9419844" y="0"/>
                </a:lnTo>
              </a:path>
            </a:pathLst>
          </a:custGeom>
          <a:ln w="9525">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Yu Gothic UI"/>
              <a:ea typeface="+mn-ea"/>
              <a:cs typeface="+mn-cs"/>
            </a:endParaRPr>
          </a:p>
        </p:txBody>
      </p:sp>
      <p:grpSp>
        <p:nvGrpSpPr>
          <p:cNvPr id="13" name="object 13"/>
          <p:cNvGrpSpPr/>
          <p:nvPr/>
        </p:nvGrpSpPr>
        <p:grpSpPr>
          <a:xfrm>
            <a:off x="2223325" y="1491805"/>
            <a:ext cx="7698105" cy="3920490"/>
            <a:chOff x="2223325" y="1491805"/>
            <a:chExt cx="7698105" cy="3920490"/>
          </a:xfrm>
        </p:grpSpPr>
        <p:sp>
          <p:nvSpPr>
            <p:cNvPr id="14" name="object 14"/>
            <p:cNvSpPr/>
            <p:nvPr/>
          </p:nvSpPr>
          <p:spPr>
            <a:xfrm>
              <a:off x="2305050" y="1572005"/>
              <a:ext cx="7536180" cy="3569335"/>
            </a:xfrm>
            <a:custGeom>
              <a:avLst/>
              <a:gdLst/>
              <a:ahLst/>
              <a:cxnLst/>
              <a:rect l="l" t="t" r="r" b="b"/>
              <a:pathLst>
                <a:path w="7536180" h="3569335">
                  <a:moveTo>
                    <a:pt x="0" y="3569208"/>
                  </a:moveTo>
                  <a:lnTo>
                    <a:pt x="1883664" y="333756"/>
                  </a:lnTo>
                  <a:lnTo>
                    <a:pt x="3767328" y="0"/>
                  </a:lnTo>
                  <a:lnTo>
                    <a:pt x="5650992" y="143256"/>
                  </a:lnTo>
                  <a:lnTo>
                    <a:pt x="7536180" y="143256"/>
                  </a:lnTo>
                </a:path>
              </a:pathLst>
            </a:custGeom>
            <a:ln w="28575">
              <a:solidFill>
                <a:srgbClr val="4471C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Yu Gothic UI"/>
                <a:ea typeface="+mn-ea"/>
                <a:cs typeface="+mn-cs"/>
              </a:endParaRPr>
            </a:p>
          </p:txBody>
        </p:sp>
        <p:pic>
          <p:nvPicPr>
            <p:cNvPr id="15" name="object 15"/>
            <p:cNvPicPr/>
            <p:nvPr/>
          </p:nvPicPr>
          <p:blipFill>
            <a:blip r:embed="rId2" cstate="print"/>
            <a:stretch>
              <a:fillRect/>
            </a:stretch>
          </p:blipFill>
          <p:spPr>
            <a:xfrm>
              <a:off x="2223325" y="5059489"/>
              <a:ext cx="161925" cy="161925"/>
            </a:xfrm>
            <a:prstGeom prst="rect">
              <a:avLst/>
            </a:prstGeom>
          </p:spPr>
        </p:pic>
        <p:pic>
          <p:nvPicPr>
            <p:cNvPr id="16" name="object 16"/>
            <p:cNvPicPr/>
            <p:nvPr/>
          </p:nvPicPr>
          <p:blipFill>
            <a:blip r:embed="rId2" cstate="print"/>
            <a:stretch>
              <a:fillRect/>
            </a:stretch>
          </p:blipFill>
          <p:spPr>
            <a:xfrm>
              <a:off x="4106989" y="1824037"/>
              <a:ext cx="161925" cy="161925"/>
            </a:xfrm>
            <a:prstGeom prst="rect">
              <a:avLst/>
            </a:prstGeom>
          </p:spPr>
        </p:pic>
        <p:pic>
          <p:nvPicPr>
            <p:cNvPr id="17" name="object 17"/>
            <p:cNvPicPr/>
            <p:nvPr/>
          </p:nvPicPr>
          <p:blipFill>
            <a:blip r:embed="rId2" cstate="print"/>
            <a:stretch>
              <a:fillRect/>
            </a:stretch>
          </p:blipFill>
          <p:spPr>
            <a:xfrm>
              <a:off x="5992177" y="1491805"/>
              <a:ext cx="161925" cy="161925"/>
            </a:xfrm>
            <a:prstGeom prst="rect">
              <a:avLst/>
            </a:prstGeom>
          </p:spPr>
        </p:pic>
        <p:pic>
          <p:nvPicPr>
            <p:cNvPr id="18" name="object 18"/>
            <p:cNvPicPr/>
            <p:nvPr/>
          </p:nvPicPr>
          <p:blipFill>
            <a:blip r:embed="rId2" cstate="print"/>
            <a:stretch>
              <a:fillRect/>
            </a:stretch>
          </p:blipFill>
          <p:spPr>
            <a:xfrm>
              <a:off x="7875841" y="1633537"/>
              <a:ext cx="161925" cy="161925"/>
            </a:xfrm>
            <a:prstGeom prst="rect">
              <a:avLst/>
            </a:prstGeom>
          </p:spPr>
        </p:pic>
        <p:pic>
          <p:nvPicPr>
            <p:cNvPr id="19" name="object 19"/>
            <p:cNvPicPr/>
            <p:nvPr/>
          </p:nvPicPr>
          <p:blipFill>
            <a:blip r:embed="rId2" cstate="print"/>
            <a:stretch>
              <a:fillRect/>
            </a:stretch>
          </p:blipFill>
          <p:spPr>
            <a:xfrm>
              <a:off x="9759505" y="1633537"/>
              <a:ext cx="161925" cy="161925"/>
            </a:xfrm>
            <a:prstGeom prst="rect">
              <a:avLst/>
            </a:prstGeom>
          </p:spPr>
        </p:pic>
        <p:sp>
          <p:nvSpPr>
            <p:cNvPr id="20" name="object 20"/>
            <p:cNvSpPr/>
            <p:nvPr/>
          </p:nvSpPr>
          <p:spPr>
            <a:xfrm>
              <a:off x="2305050" y="3569969"/>
              <a:ext cx="7536180" cy="1762125"/>
            </a:xfrm>
            <a:custGeom>
              <a:avLst/>
              <a:gdLst/>
              <a:ahLst/>
              <a:cxnLst/>
              <a:rect l="l" t="t" r="r" b="b"/>
              <a:pathLst>
                <a:path w="7536180" h="1762125">
                  <a:moveTo>
                    <a:pt x="0" y="1190243"/>
                  </a:moveTo>
                  <a:lnTo>
                    <a:pt x="1883664" y="0"/>
                  </a:lnTo>
                  <a:lnTo>
                    <a:pt x="3767328" y="143255"/>
                  </a:lnTo>
                  <a:lnTo>
                    <a:pt x="5650992" y="1571243"/>
                  </a:lnTo>
                  <a:lnTo>
                    <a:pt x="7536180" y="1761743"/>
                  </a:lnTo>
                </a:path>
              </a:pathLst>
            </a:custGeom>
            <a:ln w="285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Yu Gothic UI"/>
                <a:ea typeface="+mn-ea"/>
                <a:cs typeface="+mn-cs"/>
              </a:endParaRPr>
            </a:p>
          </p:txBody>
        </p:sp>
        <p:pic>
          <p:nvPicPr>
            <p:cNvPr id="21" name="object 21"/>
            <p:cNvPicPr/>
            <p:nvPr/>
          </p:nvPicPr>
          <p:blipFill>
            <a:blip r:embed="rId3" cstate="print"/>
            <a:stretch>
              <a:fillRect/>
            </a:stretch>
          </p:blipFill>
          <p:spPr>
            <a:xfrm>
              <a:off x="2223325" y="4678489"/>
              <a:ext cx="161925" cy="161925"/>
            </a:xfrm>
            <a:prstGeom prst="rect">
              <a:avLst/>
            </a:prstGeom>
          </p:spPr>
        </p:pic>
        <p:pic>
          <p:nvPicPr>
            <p:cNvPr id="22" name="object 22"/>
            <p:cNvPicPr/>
            <p:nvPr/>
          </p:nvPicPr>
          <p:blipFill>
            <a:blip r:embed="rId3" cstate="print"/>
            <a:stretch>
              <a:fillRect/>
            </a:stretch>
          </p:blipFill>
          <p:spPr>
            <a:xfrm>
              <a:off x="4106989" y="3489769"/>
              <a:ext cx="161925" cy="161925"/>
            </a:xfrm>
            <a:prstGeom prst="rect">
              <a:avLst/>
            </a:prstGeom>
          </p:spPr>
        </p:pic>
        <p:pic>
          <p:nvPicPr>
            <p:cNvPr id="23" name="object 23"/>
            <p:cNvPicPr/>
            <p:nvPr/>
          </p:nvPicPr>
          <p:blipFill>
            <a:blip r:embed="rId3" cstate="print"/>
            <a:stretch>
              <a:fillRect/>
            </a:stretch>
          </p:blipFill>
          <p:spPr>
            <a:xfrm>
              <a:off x="5992177" y="3633025"/>
              <a:ext cx="161925" cy="161925"/>
            </a:xfrm>
            <a:prstGeom prst="rect">
              <a:avLst/>
            </a:prstGeom>
          </p:spPr>
        </p:pic>
        <p:pic>
          <p:nvPicPr>
            <p:cNvPr id="24" name="object 24"/>
            <p:cNvPicPr/>
            <p:nvPr/>
          </p:nvPicPr>
          <p:blipFill>
            <a:blip r:embed="rId3" cstate="print"/>
            <a:stretch>
              <a:fillRect/>
            </a:stretch>
          </p:blipFill>
          <p:spPr>
            <a:xfrm>
              <a:off x="7875841" y="5059489"/>
              <a:ext cx="161925" cy="161925"/>
            </a:xfrm>
            <a:prstGeom prst="rect">
              <a:avLst/>
            </a:prstGeom>
          </p:spPr>
        </p:pic>
        <p:pic>
          <p:nvPicPr>
            <p:cNvPr id="25" name="object 25"/>
            <p:cNvPicPr/>
            <p:nvPr/>
          </p:nvPicPr>
          <p:blipFill>
            <a:blip r:embed="rId3" cstate="print"/>
            <a:stretch>
              <a:fillRect/>
            </a:stretch>
          </p:blipFill>
          <p:spPr>
            <a:xfrm>
              <a:off x="9759505" y="5249989"/>
              <a:ext cx="161925" cy="161925"/>
            </a:xfrm>
            <a:prstGeom prst="rect">
              <a:avLst/>
            </a:prstGeom>
          </p:spPr>
        </p:pic>
      </p:grpSp>
      <p:sp>
        <p:nvSpPr>
          <p:cNvPr id="26" name="object 26"/>
          <p:cNvSpPr txBox="1"/>
          <p:nvPr/>
        </p:nvSpPr>
        <p:spPr>
          <a:xfrm>
            <a:off x="1016224" y="4305463"/>
            <a:ext cx="218440" cy="1635760"/>
          </a:xfrm>
          <a:prstGeom prst="rect">
            <a:avLst/>
          </a:prstGeom>
        </p:spPr>
        <p:txBody>
          <a:bodyPr vert="horz" wrap="square" lIns="0" tIns="12700" rIns="0" bIns="0" rtlCol="0">
            <a:spAutoFit/>
          </a:bodyPr>
          <a:lstStyle/>
          <a:p>
            <a:pPr marL="0" marR="5080" lvl="0" indent="0" algn="r"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srgbClr val="585858"/>
                </a:solidFill>
                <a:effectLst/>
                <a:uLnTx/>
                <a:uFillTx/>
                <a:latin typeface="Calibri"/>
                <a:ea typeface="+mn-ea"/>
                <a:cs typeface="Calibri"/>
              </a:rPr>
              <a:t>0</a:t>
            </a:r>
            <a:r>
              <a:rPr kumimoji="0" sz="1200" b="0" i="0" u="none" strike="noStrike" kern="1200" cap="none" spc="-5" normalizeH="0" baseline="0" noProof="0" dirty="0">
                <a:ln>
                  <a:noFill/>
                </a:ln>
                <a:solidFill>
                  <a:srgbClr val="585858"/>
                </a:solidFill>
                <a:effectLst/>
                <a:uLnTx/>
                <a:uFillTx/>
                <a:latin typeface="Calibri"/>
                <a:ea typeface="+mn-ea"/>
                <a:cs typeface="Calibri"/>
              </a:rPr>
              <a:t>.3</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0" marR="5080" lvl="0" indent="0" algn="r" defTabSz="914400" rtl="0" eaLnBrk="1" fontAlgn="auto" latinLnBrk="0" hangingPunct="1">
              <a:lnSpc>
                <a:spcPct val="100000"/>
              </a:lnSpc>
              <a:spcBef>
                <a:spcPts val="840"/>
              </a:spcBef>
              <a:spcAft>
                <a:spcPts val="0"/>
              </a:spcAft>
              <a:buClrTx/>
              <a:buSzTx/>
              <a:buFontTx/>
              <a:buNone/>
              <a:tabLst/>
              <a:defRPr/>
            </a:pPr>
            <a:r>
              <a:rPr kumimoji="0" sz="1200" b="0" i="0" u="none" strike="noStrike" kern="1200" cap="none" spc="0" normalizeH="0" baseline="0" noProof="0" dirty="0">
                <a:ln>
                  <a:noFill/>
                </a:ln>
                <a:solidFill>
                  <a:srgbClr val="585858"/>
                </a:solidFill>
                <a:effectLst/>
                <a:uLnTx/>
                <a:uFillTx/>
                <a:latin typeface="Calibri"/>
                <a:ea typeface="+mn-ea"/>
                <a:cs typeface="Calibri"/>
              </a:rPr>
              <a:t>0</a:t>
            </a:r>
            <a:r>
              <a:rPr kumimoji="0" sz="1200" b="0" i="0" u="none" strike="noStrike" kern="1200" cap="none" spc="-5" normalizeH="0" baseline="0" noProof="0" dirty="0">
                <a:ln>
                  <a:noFill/>
                </a:ln>
                <a:solidFill>
                  <a:srgbClr val="585858"/>
                </a:solidFill>
                <a:effectLst/>
                <a:uLnTx/>
                <a:uFillTx/>
                <a:latin typeface="Calibri"/>
                <a:ea typeface="+mn-ea"/>
                <a:cs typeface="Calibri"/>
              </a:rPr>
              <a:t>.2</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0" marR="5080" lvl="0" indent="0" algn="r" defTabSz="914400" rtl="0" eaLnBrk="1" fontAlgn="auto" latinLnBrk="0" hangingPunct="1">
              <a:lnSpc>
                <a:spcPct val="100000"/>
              </a:lnSpc>
              <a:spcBef>
                <a:spcPts val="840"/>
              </a:spcBef>
              <a:spcAft>
                <a:spcPts val="0"/>
              </a:spcAft>
              <a:buClrTx/>
              <a:buSzTx/>
              <a:buFontTx/>
              <a:buNone/>
              <a:tabLst/>
              <a:defRPr/>
            </a:pPr>
            <a:r>
              <a:rPr kumimoji="0" sz="1200" b="0" i="0" u="none" strike="noStrike" kern="1200" cap="none" spc="0" normalizeH="0" baseline="0" noProof="0" dirty="0">
                <a:ln>
                  <a:noFill/>
                </a:ln>
                <a:solidFill>
                  <a:srgbClr val="585858"/>
                </a:solidFill>
                <a:effectLst/>
                <a:uLnTx/>
                <a:uFillTx/>
                <a:latin typeface="Calibri"/>
                <a:ea typeface="+mn-ea"/>
                <a:cs typeface="Calibri"/>
              </a:rPr>
              <a:t>0</a:t>
            </a:r>
            <a:r>
              <a:rPr kumimoji="0" sz="1200" b="0" i="0" u="none" strike="noStrike" kern="1200" cap="none" spc="-5" normalizeH="0" baseline="0" noProof="0" dirty="0">
                <a:ln>
                  <a:noFill/>
                </a:ln>
                <a:solidFill>
                  <a:srgbClr val="585858"/>
                </a:solidFill>
                <a:effectLst/>
                <a:uLnTx/>
                <a:uFillTx/>
                <a:latin typeface="Calibri"/>
                <a:ea typeface="+mn-ea"/>
                <a:cs typeface="Calibri"/>
              </a:rPr>
              <a:t>.1</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0" marR="5080" lvl="0" indent="0" algn="r" defTabSz="914400" rtl="0" eaLnBrk="1" fontAlgn="auto" latinLnBrk="0" hangingPunct="1">
              <a:lnSpc>
                <a:spcPct val="100000"/>
              </a:lnSpc>
              <a:spcBef>
                <a:spcPts val="845"/>
              </a:spcBef>
              <a:spcAft>
                <a:spcPts val="0"/>
              </a:spcAft>
              <a:buClrTx/>
              <a:buSzTx/>
              <a:buFontTx/>
              <a:buNone/>
              <a:tabLst/>
              <a:defRPr/>
            </a:pPr>
            <a:r>
              <a:rPr kumimoji="0" sz="1200" b="0" i="0" u="none" strike="noStrike" kern="1200" cap="none" spc="0" normalizeH="0" baseline="0" noProof="0" dirty="0">
                <a:ln>
                  <a:noFill/>
                </a:ln>
                <a:solidFill>
                  <a:srgbClr val="585858"/>
                </a:solidFill>
                <a:effectLst/>
                <a:uLnTx/>
                <a:uFillTx/>
                <a:latin typeface="Calibri"/>
                <a:ea typeface="+mn-ea"/>
                <a:cs typeface="Calibri"/>
              </a:rPr>
              <a:t>0</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27" name="object 27"/>
          <p:cNvSpPr txBox="1"/>
          <p:nvPr/>
        </p:nvSpPr>
        <p:spPr>
          <a:xfrm>
            <a:off x="1016224" y="3829670"/>
            <a:ext cx="218440"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srgbClr val="585858"/>
                </a:solidFill>
                <a:effectLst/>
                <a:uLnTx/>
                <a:uFillTx/>
                <a:latin typeface="Calibri"/>
                <a:ea typeface="+mn-ea"/>
                <a:cs typeface="Calibri"/>
              </a:rPr>
              <a:t>0</a:t>
            </a:r>
            <a:r>
              <a:rPr kumimoji="0" sz="1200" b="0" i="0" u="none" strike="noStrike" kern="1200" cap="none" spc="-5" normalizeH="0" baseline="0" noProof="0" dirty="0">
                <a:ln>
                  <a:noFill/>
                </a:ln>
                <a:solidFill>
                  <a:srgbClr val="585858"/>
                </a:solidFill>
                <a:effectLst/>
                <a:uLnTx/>
                <a:uFillTx/>
                <a:latin typeface="Calibri"/>
                <a:ea typeface="+mn-ea"/>
                <a:cs typeface="Calibri"/>
              </a:rPr>
              <a:t>.4</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28" name="object 28"/>
          <p:cNvSpPr txBox="1"/>
          <p:nvPr/>
        </p:nvSpPr>
        <p:spPr>
          <a:xfrm>
            <a:off x="1016224" y="974914"/>
            <a:ext cx="218440" cy="2587625"/>
          </a:xfrm>
          <a:prstGeom prst="rect">
            <a:avLst/>
          </a:prstGeom>
        </p:spPr>
        <p:txBody>
          <a:bodyPr vert="horz" wrap="square" lIns="0" tIns="12700" rIns="0" bIns="0" rtlCol="0">
            <a:spAutoFit/>
          </a:bodyPr>
          <a:lstStyle/>
          <a:p>
            <a:pPr marL="0" marR="5080" lvl="0" indent="0" algn="r"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srgbClr val="585858"/>
                </a:solidFill>
                <a:effectLst/>
                <a:uLnTx/>
                <a:uFillTx/>
                <a:latin typeface="Calibri"/>
                <a:ea typeface="+mn-ea"/>
                <a:cs typeface="Calibri"/>
              </a:rPr>
              <a:t>1</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0" marR="5080" lvl="0" indent="0" algn="r" defTabSz="914400" rtl="0" eaLnBrk="1" fontAlgn="auto" latinLnBrk="0" hangingPunct="1">
              <a:lnSpc>
                <a:spcPct val="100000"/>
              </a:lnSpc>
              <a:spcBef>
                <a:spcPts val="840"/>
              </a:spcBef>
              <a:spcAft>
                <a:spcPts val="0"/>
              </a:spcAft>
              <a:buClrTx/>
              <a:buSzTx/>
              <a:buFontTx/>
              <a:buNone/>
              <a:tabLst/>
              <a:defRPr/>
            </a:pPr>
            <a:r>
              <a:rPr kumimoji="0" sz="1200" b="0" i="0" u="none" strike="noStrike" kern="1200" cap="none" spc="0" normalizeH="0" baseline="0" noProof="0" dirty="0">
                <a:ln>
                  <a:noFill/>
                </a:ln>
                <a:solidFill>
                  <a:srgbClr val="585858"/>
                </a:solidFill>
                <a:effectLst/>
                <a:uLnTx/>
                <a:uFillTx/>
                <a:latin typeface="Calibri"/>
                <a:ea typeface="+mn-ea"/>
                <a:cs typeface="Calibri"/>
              </a:rPr>
              <a:t>0</a:t>
            </a:r>
            <a:r>
              <a:rPr kumimoji="0" sz="1200" b="0" i="0" u="none" strike="noStrike" kern="1200" cap="none" spc="-5" normalizeH="0" baseline="0" noProof="0" dirty="0">
                <a:ln>
                  <a:noFill/>
                </a:ln>
                <a:solidFill>
                  <a:srgbClr val="585858"/>
                </a:solidFill>
                <a:effectLst/>
                <a:uLnTx/>
                <a:uFillTx/>
                <a:latin typeface="Calibri"/>
                <a:ea typeface="+mn-ea"/>
                <a:cs typeface="Calibri"/>
              </a:rPr>
              <a:t>.9</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0" marR="5080" lvl="0" indent="0" algn="r" defTabSz="914400" rtl="0" eaLnBrk="1" fontAlgn="auto" latinLnBrk="0" hangingPunct="1">
              <a:lnSpc>
                <a:spcPct val="100000"/>
              </a:lnSpc>
              <a:spcBef>
                <a:spcPts val="840"/>
              </a:spcBef>
              <a:spcAft>
                <a:spcPts val="0"/>
              </a:spcAft>
              <a:buClrTx/>
              <a:buSzTx/>
              <a:buFontTx/>
              <a:buNone/>
              <a:tabLst/>
              <a:defRPr/>
            </a:pPr>
            <a:r>
              <a:rPr kumimoji="0" sz="1200" b="0" i="0" u="none" strike="noStrike" kern="1200" cap="none" spc="0" normalizeH="0" baseline="0" noProof="0" dirty="0">
                <a:ln>
                  <a:noFill/>
                </a:ln>
                <a:solidFill>
                  <a:srgbClr val="585858"/>
                </a:solidFill>
                <a:effectLst/>
                <a:uLnTx/>
                <a:uFillTx/>
                <a:latin typeface="Calibri"/>
                <a:ea typeface="+mn-ea"/>
                <a:cs typeface="Calibri"/>
              </a:rPr>
              <a:t>0</a:t>
            </a:r>
            <a:r>
              <a:rPr kumimoji="0" sz="1200" b="0" i="0" u="none" strike="noStrike" kern="1200" cap="none" spc="-5" normalizeH="0" baseline="0" noProof="0" dirty="0">
                <a:ln>
                  <a:noFill/>
                </a:ln>
                <a:solidFill>
                  <a:srgbClr val="585858"/>
                </a:solidFill>
                <a:effectLst/>
                <a:uLnTx/>
                <a:uFillTx/>
                <a:latin typeface="Calibri"/>
                <a:ea typeface="+mn-ea"/>
                <a:cs typeface="Calibri"/>
              </a:rPr>
              <a:t>.8</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0" marR="5080" lvl="0" indent="0" algn="r" defTabSz="914400" rtl="0" eaLnBrk="1" fontAlgn="auto" latinLnBrk="0" hangingPunct="1">
              <a:lnSpc>
                <a:spcPct val="100000"/>
              </a:lnSpc>
              <a:spcBef>
                <a:spcPts val="845"/>
              </a:spcBef>
              <a:spcAft>
                <a:spcPts val="0"/>
              </a:spcAft>
              <a:buClrTx/>
              <a:buSzTx/>
              <a:buFontTx/>
              <a:buNone/>
              <a:tabLst/>
              <a:defRPr/>
            </a:pPr>
            <a:r>
              <a:rPr kumimoji="0" sz="1200" b="0" i="0" u="none" strike="noStrike" kern="1200" cap="none" spc="0" normalizeH="0" baseline="0" noProof="0" dirty="0">
                <a:ln>
                  <a:noFill/>
                </a:ln>
                <a:solidFill>
                  <a:srgbClr val="585858"/>
                </a:solidFill>
                <a:effectLst/>
                <a:uLnTx/>
                <a:uFillTx/>
                <a:latin typeface="Calibri"/>
                <a:ea typeface="+mn-ea"/>
                <a:cs typeface="Calibri"/>
              </a:rPr>
              <a:t>0</a:t>
            </a:r>
            <a:r>
              <a:rPr kumimoji="0" sz="1200" b="0" i="0" u="none" strike="noStrike" kern="1200" cap="none" spc="-5" normalizeH="0" baseline="0" noProof="0" dirty="0">
                <a:ln>
                  <a:noFill/>
                </a:ln>
                <a:solidFill>
                  <a:srgbClr val="585858"/>
                </a:solidFill>
                <a:effectLst/>
                <a:uLnTx/>
                <a:uFillTx/>
                <a:latin typeface="Calibri"/>
                <a:ea typeface="+mn-ea"/>
                <a:cs typeface="Calibri"/>
              </a:rPr>
              <a:t>.7</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0" marR="5080" lvl="0" indent="0" algn="r" defTabSz="914400" rtl="0" eaLnBrk="1" fontAlgn="auto" latinLnBrk="0" hangingPunct="1">
              <a:lnSpc>
                <a:spcPct val="100000"/>
              </a:lnSpc>
              <a:spcBef>
                <a:spcPts val="840"/>
              </a:spcBef>
              <a:spcAft>
                <a:spcPts val="0"/>
              </a:spcAft>
              <a:buClrTx/>
              <a:buSzTx/>
              <a:buFontTx/>
              <a:buNone/>
              <a:tabLst/>
              <a:defRPr/>
            </a:pPr>
            <a:r>
              <a:rPr kumimoji="0" sz="1200" b="0" i="0" u="none" strike="noStrike" kern="1200" cap="none" spc="0" normalizeH="0" baseline="0" noProof="0" dirty="0">
                <a:ln>
                  <a:noFill/>
                </a:ln>
                <a:solidFill>
                  <a:srgbClr val="585858"/>
                </a:solidFill>
                <a:effectLst/>
                <a:uLnTx/>
                <a:uFillTx/>
                <a:latin typeface="Calibri"/>
                <a:ea typeface="+mn-ea"/>
                <a:cs typeface="Calibri"/>
              </a:rPr>
              <a:t>0</a:t>
            </a:r>
            <a:r>
              <a:rPr kumimoji="0" sz="1200" b="0" i="0" u="none" strike="noStrike" kern="1200" cap="none" spc="-5" normalizeH="0" baseline="0" noProof="0" dirty="0">
                <a:ln>
                  <a:noFill/>
                </a:ln>
                <a:solidFill>
                  <a:srgbClr val="585858"/>
                </a:solidFill>
                <a:effectLst/>
                <a:uLnTx/>
                <a:uFillTx/>
                <a:latin typeface="Calibri"/>
                <a:ea typeface="+mn-ea"/>
                <a:cs typeface="Calibri"/>
              </a:rPr>
              <a:t>.6</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0" marR="5080" lvl="0" indent="0" algn="r" defTabSz="914400" rtl="0" eaLnBrk="1" fontAlgn="auto" latinLnBrk="0" hangingPunct="1">
              <a:lnSpc>
                <a:spcPct val="100000"/>
              </a:lnSpc>
              <a:spcBef>
                <a:spcPts val="840"/>
              </a:spcBef>
              <a:spcAft>
                <a:spcPts val="0"/>
              </a:spcAft>
              <a:buClrTx/>
              <a:buSzTx/>
              <a:buFontTx/>
              <a:buNone/>
              <a:tabLst/>
              <a:defRPr/>
            </a:pPr>
            <a:r>
              <a:rPr kumimoji="0" sz="1200" b="0" i="0" u="none" strike="noStrike" kern="1200" cap="none" spc="0" normalizeH="0" baseline="0" noProof="0" dirty="0">
                <a:ln>
                  <a:noFill/>
                </a:ln>
                <a:solidFill>
                  <a:srgbClr val="585858"/>
                </a:solidFill>
                <a:effectLst/>
                <a:uLnTx/>
                <a:uFillTx/>
                <a:latin typeface="Calibri"/>
                <a:ea typeface="+mn-ea"/>
                <a:cs typeface="Calibri"/>
              </a:rPr>
              <a:t>0</a:t>
            </a:r>
            <a:r>
              <a:rPr kumimoji="0" sz="1200" b="0" i="0" u="none" strike="noStrike" kern="1200" cap="none" spc="-5" normalizeH="0" baseline="0" noProof="0" dirty="0">
                <a:ln>
                  <a:noFill/>
                </a:ln>
                <a:solidFill>
                  <a:srgbClr val="585858"/>
                </a:solidFill>
                <a:effectLst/>
                <a:uLnTx/>
                <a:uFillTx/>
                <a:latin typeface="Calibri"/>
                <a:ea typeface="+mn-ea"/>
                <a:cs typeface="Calibri"/>
              </a:rPr>
              <a:t>.5</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29" name="object 29"/>
          <p:cNvSpPr txBox="1"/>
          <p:nvPr/>
        </p:nvSpPr>
        <p:spPr>
          <a:xfrm>
            <a:off x="2033799" y="5930047"/>
            <a:ext cx="542290"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5" normalizeH="0" baseline="0" noProof="0" dirty="0">
                <a:ln>
                  <a:noFill/>
                </a:ln>
                <a:solidFill>
                  <a:srgbClr val="585858"/>
                </a:solidFill>
                <a:effectLst/>
                <a:uLnTx/>
                <a:uFillTx/>
                <a:latin typeface="Calibri"/>
                <a:ea typeface="+mn-ea"/>
                <a:cs typeface="Calibri"/>
              </a:rPr>
              <a:t>B</a:t>
            </a:r>
            <a:r>
              <a:rPr kumimoji="0" sz="1200" b="0" i="0" u="none" strike="noStrike" kern="1200" cap="none" spc="0" normalizeH="0" baseline="0" noProof="0" dirty="0">
                <a:ln>
                  <a:noFill/>
                </a:ln>
                <a:solidFill>
                  <a:srgbClr val="585858"/>
                </a:solidFill>
                <a:effectLst/>
                <a:uLnTx/>
                <a:uFillTx/>
                <a:latin typeface="Calibri"/>
                <a:ea typeface="+mn-ea"/>
                <a:cs typeface="Calibri"/>
              </a:rPr>
              <a:t>a</a:t>
            </a:r>
            <a:r>
              <a:rPr kumimoji="0" sz="1200" b="0" i="0" u="none" strike="noStrike" kern="1200" cap="none" spc="-5" normalizeH="0" baseline="0" noProof="0" dirty="0">
                <a:ln>
                  <a:noFill/>
                </a:ln>
                <a:solidFill>
                  <a:srgbClr val="585858"/>
                </a:solidFill>
                <a:effectLst/>
                <a:uLnTx/>
                <a:uFillTx/>
                <a:latin typeface="Calibri"/>
                <a:ea typeface="+mn-ea"/>
                <a:cs typeface="Calibri"/>
              </a:rPr>
              <a:t>s</a:t>
            </a:r>
            <a:r>
              <a:rPr kumimoji="0" sz="1200" b="0" i="0" u="none" strike="noStrike" kern="1200" cap="none" spc="0" normalizeH="0" baseline="0" noProof="0" dirty="0">
                <a:ln>
                  <a:noFill/>
                </a:ln>
                <a:solidFill>
                  <a:srgbClr val="585858"/>
                </a:solidFill>
                <a:effectLst/>
                <a:uLnTx/>
                <a:uFillTx/>
                <a:latin typeface="Calibri"/>
                <a:ea typeface="+mn-ea"/>
                <a:cs typeface="Calibri"/>
              </a:rPr>
              <a:t>el</a:t>
            </a:r>
            <a:r>
              <a:rPr kumimoji="0" sz="1200" b="0" i="0" u="none" strike="noStrike" kern="1200" cap="none" spc="-15" normalizeH="0" baseline="0" noProof="0" dirty="0">
                <a:ln>
                  <a:noFill/>
                </a:ln>
                <a:solidFill>
                  <a:srgbClr val="585858"/>
                </a:solidFill>
                <a:effectLst/>
                <a:uLnTx/>
                <a:uFillTx/>
                <a:latin typeface="Calibri"/>
                <a:ea typeface="+mn-ea"/>
                <a:cs typeface="Calibri"/>
              </a:rPr>
              <a:t>i</a:t>
            </a:r>
            <a:r>
              <a:rPr kumimoji="0" sz="1200" b="0" i="0" u="none" strike="noStrike" kern="1200" cap="none" spc="5" normalizeH="0" baseline="0" noProof="0" dirty="0">
                <a:ln>
                  <a:noFill/>
                </a:ln>
                <a:solidFill>
                  <a:srgbClr val="585858"/>
                </a:solidFill>
                <a:effectLst/>
                <a:uLnTx/>
                <a:uFillTx/>
                <a:latin typeface="Calibri"/>
                <a:ea typeface="+mn-ea"/>
                <a:cs typeface="Calibri"/>
              </a:rPr>
              <a:t>n</a:t>
            </a:r>
            <a:r>
              <a:rPr kumimoji="0" sz="1200" b="0" i="0" u="none" strike="noStrike" kern="1200" cap="none" spc="0" normalizeH="0" baseline="0" noProof="0" dirty="0">
                <a:ln>
                  <a:noFill/>
                </a:ln>
                <a:solidFill>
                  <a:srgbClr val="585858"/>
                </a:solidFill>
                <a:effectLst/>
                <a:uLnTx/>
                <a:uFillTx/>
                <a:latin typeface="Calibri"/>
                <a:ea typeface="+mn-ea"/>
                <a:cs typeface="Calibri"/>
              </a:rPr>
              <a:t>e</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30" name="object 30"/>
          <p:cNvSpPr txBox="1"/>
          <p:nvPr/>
        </p:nvSpPr>
        <p:spPr>
          <a:xfrm>
            <a:off x="3957849" y="5930047"/>
            <a:ext cx="462280"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srgbClr val="585858"/>
                </a:solidFill>
                <a:effectLst/>
                <a:uLnTx/>
                <a:uFillTx/>
                <a:latin typeface="Calibri"/>
                <a:ea typeface="+mn-ea"/>
                <a:cs typeface="Calibri"/>
              </a:rPr>
              <a:t>3</a:t>
            </a:r>
            <a:r>
              <a:rPr kumimoji="0" sz="1200" b="0" i="0" u="none" strike="noStrike" kern="1200" cap="none" spc="-10" normalizeH="0" baseline="0" noProof="0" dirty="0">
                <a:ln>
                  <a:noFill/>
                </a:ln>
                <a:solidFill>
                  <a:srgbClr val="585858"/>
                </a:solidFill>
                <a:effectLst/>
                <a:uLnTx/>
                <a:uFillTx/>
                <a:latin typeface="Calibri"/>
                <a:ea typeface="+mn-ea"/>
                <a:cs typeface="Calibri"/>
              </a:rPr>
              <a:t>0</a:t>
            </a:r>
            <a:r>
              <a:rPr kumimoji="0" sz="1200" b="0" i="0" u="none" strike="noStrike" kern="1200" cap="none" spc="5" normalizeH="0" baseline="0" noProof="0" dirty="0">
                <a:ln>
                  <a:noFill/>
                </a:ln>
                <a:solidFill>
                  <a:srgbClr val="585858"/>
                </a:solidFill>
                <a:effectLst/>
                <a:uLnTx/>
                <a:uFillTx/>
                <a:latin typeface="Calibri"/>
                <a:ea typeface="+mn-ea"/>
                <a:cs typeface="Calibri"/>
              </a:rPr>
              <a:t>-</a:t>
            </a:r>
            <a:r>
              <a:rPr kumimoji="0" sz="1200" b="0" i="0" u="none" strike="noStrike" kern="1200" cap="none" spc="-10" normalizeH="0" baseline="0" noProof="0" dirty="0">
                <a:ln>
                  <a:noFill/>
                </a:ln>
                <a:solidFill>
                  <a:srgbClr val="585858"/>
                </a:solidFill>
                <a:effectLst/>
                <a:uLnTx/>
                <a:uFillTx/>
                <a:latin typeface="Calibri"/>
                <a:ea typeface="+mn-ea"/>
                <a:cs typeface="Calibri"/>
              </a:rPr>
              <a:t>D</a:t>
            </a:r>
            <a:r>
              <a:rPr kumimoji="0" sz="1200" b="0" i="0" u="none" strike="noStrike" kern="1200" cap="none" spc="0" normalizeH="0" baseline="0" noProof="0" dirty="0">
                <a:ln>
                  <a:noFill/>
                </a:ln>
                <a:solidFill>
                  <a:srgbClr val="585858"/>
                </a:solidFill>
                <a:effectLst/>
                <a:uLnTx/>
                <a:uFillTx/>
                <a:latin typeface="Calibri"/>
                <a:ea typeface="+mn-ea"/>
                <a:cs typeface="Calibri"/>
              </a:rPr>
              <a:t>ay</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31" name="object 31"/>
          <p:cNvSpPr txBox="1"/>
          <p:nvPr/>
        </p:nvSpPr>
        <p:spPr>
          <a:xfrm>
            <a:off x="5841970" y="5930047"/>
            <a:ext cx="462280"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srgbClr val="585858"/>
                </a:solidFill>
                <a:effectLst/>
                <a:uLnTx/>
                <a:uFillTx/>
                <a:latin typeface="Calibri"/>
                <a:ea typeface="+mn-ea"/>
                <a:cs typeface="Calibri"/>
              </a:rPr>
              <a:t>6</a:t>
            </a:r>
            <a:r>
              <a:rPr kumimoji="0" sz="1200" b="0" i="0" u="none" strike="noStrike" kern="1200" cap="none" spc="-10" normalizeH="0" baseline="0" noProof="0" dirty="0">
                <a:ln>
                  <a:noFill/>
                </a:ln>
                <a:solidFill>
                  <a:srgbClr val="585858"/>
                </a:solidFill>
                <a:effectLst/>
                <a:uLnTx/>
                <a:uFillTx/>
                <a:latin typeface="Calibri"/>
                <a:ea typeface="+mn-ea"/>
                <a:cs typeface="Calibri"/>
              </a:rPr>
              <a:t>0</a:t>
            </a:r>
            <a:r>
              <a:rPr kumimoji="0" sz="1200" b="0" i="0" u="none" strike="noStrike" kern="1200" cap="none" spc="5" normalizeH="0" baseline="0" noProof="0" dirty="0">
                <a:ln>
                  <a:noFill/>
                </a:ln>
                <a:solidFill>
                  <a:srgbClr val="585858"/>
                </a:solidFill>
                <a:effectLst/>
                <a:uLnTx/>
                <a:uFillTx/>
                <a:latin typeface="Calibri"/>
                <a:ea typeface="+mn-ea"/>
                <a:cs typeface="Calibri"/>
              </a:rPr>
              <a:t>-</a:t>
            </a:r>
            <a:r>
              <a:rPr kumimoji="0" sz="1200" b="0" i="0" u="none" strike="noStrike" kern="1200" cap="none" spc="-10" normalizeH="0" baseline="0" noProof="0" dirty="0">
                <a:ln>
                  <a:noFill/>
                </a:ln>
                <a:solidFill>
                  <a:srgbClr val="585858"/>
                </a:solidFill>
                <a:effectLst/>
                <a:uLnTx/>
                <a:uFillTx/>
                <a:latin typeface="Calibri"/>
                <a:ea typeface="+mn-ea"/>
                <a:cs typeface="Calibri"/>
              </a:rPr>
              <a:t>D</a:t>
            </a:r>
            <a:r>
              <a:rPr kumimoji="0" sz="1200" b="0" i="0" u="none" strike="noStrike" kern="1200" cap="none" spc="0" normalizeH="0" baseline="0" noProof="0" dirty="0">
                <a:ln>
                  <a:noFill/>
                </a:ln>
                <a:solidFill>
                  <a:srgbClr val="585858"/>
                </a:solidFill>
                <a:effectLst/>
                <a:uLnTx/>
                <a:uFillTx/>
                <a:latin typeface="Calibri"/>
                <a:ea typeface="+mn-ea"/>
                <a:cs typeface="Calibri"/>
              </a:rPr>
              <a:t>ay</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32" name="object 32"/>
          <p:cNvSpPr txBox="1"/>
          <p:nvPr/>
        </p:nvSpPr>
        <p:spPr>
          <a:xfrm>
            <a:off x="7708870" y="5930047"/>
            <a:ext cx="462280"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srgbClr val="585858"/>
                </a:solidFill>
                <a:effectLst/>
                <a:uLnTx/>
                <a:uFillTx/>
                <a:latin typeface="Calibri"/>
                <a:ea typeface="+mn-ea"/>
                <a:cs typeface="Calibri"/>
              </a:rPr>
              <a:t>9</a:t>
            </a:r>
            <a:r>
              <a:rPr kumimoji="0" sz="1200" b="0" i="0" u="none" strike="noStrike" kern="1200" cap="none" spc="-10" normalizeH="0" baseline="0" noProof="0" dirty="0">
                <a:ln>
                  <a:noFill/>
                </a:ln>
                <a:solidFill>
                  <a:srgbClr val="585858"/>
                </a:solidFill>
                <a:effectLst/>
                <a:uLnTx/>
                <a:uFillTx/>
                <a:latin typeface="Calibri"/>
                <a:ea typeface="+mn-ea"/>
                <a:cs typeface="Calibri"/>
              </a:rPr>
              <a:t>0</a:t>
            </a:r>
            <a:r>
              <a:rPr kumimoji="0" sz="1200" b="0" i="0" u="none" strike="noStrike" kern="1200" cap="none" spc="5" normalizeH="0" baseline="0" noProof="0" dirty="0">
                <a:ln>
                  <a:noFill/>
                </a:ln>
                <a:solidFill>
                  <a:srgbClr val="585858"/>
                </a:solidFill>
                <a:effectLst/>
                <a:uLnTx/>
                <a:uFillTx/>
                <a:latin typeface="Calibri"/>
                <a:ea typeface="+mn-ea"/>
                <a:cs typeface="Calibri"/>
              </a:rPr>
              <a:t>-</a:t>
            </a:r>
            <a:r>
              <a:rPr kumimoji="0" sz="1200" b="0" i="0" u="none" strike="noStrike" kern="1200" cap="none" spc="-10" normalizeH="0" baseline="0" noProof="0" dirty="0">
                <a:ln>
                  <a:noFill/>
                </a:ln>
                <a:solidFill>
                  <a:srgbClr val="585858"/>
                </a:solidFill>
                <a:effectLst/>
                <a:uLnTx/>
                <a:uFillTx/>
                <a:latin typeface="Calibri"/>
                <a:ea typeface="+mn-ea"/>
                <a:cs typeface="Calibri"/>
              </a:rPr>
              <a:t>D</a:t>
            </a:r>
            <a:r>
              <a:rPr kumimoji="0" sz="1200" b="0" i="0" u="none" strike="noStrike" kern="1200" cap="none" spc="0" normalizeH="0" baseline="0" noProof="0" dirty="0">
                <a:ln>
                  <a:noFill/>
                </a:ln>
                <a:solidFill>
                  <a:srgbClr val="585858"/>
                </a:solidFill>
                <a:effectLst/>
                <a:uLnTx/>
                <a:uFillTx/>
                <a:latin typeface="Calibri"/>
                <a:ea typeface="+mn-ea"/>
                <a:cs typeface="Calibri"/>
              </a:rPr>
              <a:t>ay</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33" name="object 33"/>
          <p:cNvSpPr txBox="1"/>
          <p:nvPr/>
        </p:nvSpPr>
        <p:spPr>
          <a:xfrm>
            <a:off x="9555806" y="5930047"/>
            <a:ext cx="57086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srgbClr val="585858"/>
                </a:solidFill>
                <a:effectLst/>
                <a:uLnTx/>
                <a:uFillTx/>
                <a:latin typeface="Calibri"/>
                <a:ea typeface="+mn-ea"/>
                <a:cs typeface="Calibri"/>
              </a:rPr>
              <a:t>6</a:t>
            </a:r>
            <a:r>
              <a:rPr kumimoji="0" sz="1200" b="0" i="0" u="none" strike="noStrike" kern="1200" cap="none" spc="-10" normalizeH="0" baseline="0" noProof="0" dirty="0">
                <a:ln>
                  <a:noFill/>
                </a:ln>
                <a:solidFill>
                  <a:srgbClr val="585858"/>
                </a:solidFill>
                <a:effectLst/>
                <a:uLnTx/>
                <a:uFillTx/>
                <a:latin typeface="Calibri"/>
                <a:ea typeface="+mn-ea"/>
                <a:cs typeface="Calibri"/>
              </a:rPr>
              <a:t>-M</a:t>
            </a:r>
            <a:r>
              <a:rPr kumimoji="0" sz="1200" b="0" i="0" u="none" strike="noStrike" kern="1200" cap="none" spc="0" normalizeH="0" baseline="0" noProof="0" dirty="0">
                <a:ln>
                  <a:noFill/>
                </a:ln>
                <a:solidFill>
                  <a:srgbClr val="585858"/>
                </a:solidFill>
                <a:effectLst/>
                <a:uLnTx/>
                <a:uFillTx/>
                <a:latin typeface="Calibri"/>
                <a:ea typeface="+mn-ea"/>
                <a:cs typeface="Calibri"/>
              </a:rPr>
              <a:t>o</a:t>
            </a:r>
            <a:r>
              <a:rPr kumimoji="0" sz="1200" b="0" i="0" u="none" strike="noStrike" kern="1200" cap="none" spc="-10" normalizeH="0" baseline="0" noProof="0" dirty="0">
                <a:ln>
                  <a:noFill/>
                </a:ln>
                <a:solidFill>
                  <a:srgbClr val="585858"/>
                </a:solidFill>
                <a:effectLst/>
                <a:uLnTx/>
                <a:uFillTx/>
                <a:latin typeface="Calibri"/>
                <a:ea typeface="+mn-ea"/>
                <a:cs typeface="Calibri"/>
              </a:rPr>
              <a:t>n</a:t>
            </a:r>
            <a:r>
              <a:rPr kumimoji="0" sz="1200" b="0" i="0" u="none" strike="noStrike" kern="1200" cap="none" spc="5" normalizeH="0" baseline="0" noProof="0" dirty="0">
                <a:ln>
                  <a:noFill/>
                </a:ln>
                <a:solidFill>
                  <a:srgbClr val="585858"/>
                </a:solidFill>
                <a:effectLst/>
                <a:uLnTx/>
                <a:uFillTx/>
                <a:latin typeface="Calibri"/>
                <a:ea typeface="+mn-ea"/>
                <a:cs typeface="Calibri"/>
              </a:rPr>
              <a:t>t</a:t>
            </a:r>
            <a:r>
              <a:rPr kumimoji="0" sz="1200" b="0" i="0" u="none" strike="noStrike" kern="1200" cap="none" spc="0" normalizeH="0" baseline="0" noProof="0" dirty="0">
                <a:ln>
                  <a:noFill/>
                </a:ln>
                <a:solidFill>
                  <a:srgbClr val="585858"/>
                </a:solidFill>
                <a:effectLst/>
                <a:uLnTx/>
                <a:uFillTx/>
                <a:latin typeface="Calibri"/>
                <a:ea typeface="+mn-ea"/>
                <a:cs typeface="Calibri"/>
              </a:rPr>
              <a:t>h</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34" name="object 34"/>
          <p:cNvSpPr txBox="1"/>
          <p:nvPr/>
        </p:nvSpPr>
        <p:spPr>
          <a:xfrm>
            <a:off x="395731" y="2397966"/>
            <a:ext cx="254000" cy="2308225"/>
          </a:xfrm>
          <a:prstGeom prst="rect">
            <a:avLst/>
          </a:prstGeom>
        </p:spPr>
        <p:txBody>
          <a:bodyPr vert="vert270" wrap="square" lIns="0" tIns="0" rIns="0" bIns="0" rtlCol="0">
            <a:spAutoFit/>
          </a:bodyPr>
          <a:lstStyle/>
          <a:p>
            <a:pPr marL="12700" marR="0" lvl="0" indent="0" algn="l" defTabSz="914400" rtl="0" eaLnBrk="1" fontAlgn="auto" latinLnBrk="0" hangingPunct="1">
              <a:lnSpc>
                <a:spcPts val="1810"/>
              </a:lnSpc>
              <a:spcBef>
                <a:spcPts val="0"/>
              </a:spcBef>
              <a:spcAft>
                <a:spcPts val="0"/>
              </a:spcAft>
              <a:buClrTx/>
              <a:buSzTx/>
              <a:buFontTx/>
              <a:buNone/>
              <a:tabLst/>
              <a:defRPr/>
            </a:pPr>
            <a:r>
              <a:rPr kumimoji="0" sz="1800" b="1" i="0" u="none" strike="noStrike" kern="1200" cap="none" spc="-10" normalizeH="0" baseline="0" noProof="0" dirty="0">
                <a:ln>
                  <a:noFill/>
                </a:ln>
                <a:solidFill>
                  <a:srgbClr val="585858"/>
                </a:solidFill>
                <a:effectLst/>
                <a:uLnTx/>
                <a:uFillTx/>
                <a:latin typeface="Calibri"/>
                <a:ea typeface="+mn-ea"/>
                <a:cs typeface="Calibri"/>
              </a:rPr>
              <a:t>Engagement</a:t>
            </a:r>
            <a:r>
              <a:rPr kumimoji="0" sz="1800" b="1" i="0" u="none" strike="noStrike" kern="1200" cap="none" spc="-40" normalizeH="0" baseline="0" noProof="0" dirty="0">
                <a:ln>
                  <a:noFill/>
                </a:ln>
                <a:solidFill>
                  <a:srgbClr val="585858"/>
                </a:solidFill>
                <a:effectLst/>
                <a:uLnTx/>
                <a:uFillTx/>
                <a:latin typeface="Calibri"/>
                <a:ea typeface="+mn-ea"/>
                <a:cs typeface="Calibri"/>
              </a:rPr>
              <a:t> </a:t>
            </a:r>
            <a:r>
              <a:rPr kumimoji="0" sz="1800" b="1" i="0" u="none" strike="noStrike" kern="1200" cap="none" spc="-15" normalizeH="0" baseline="0" noProof="0" dirty="0">
                <a:ln>
                  <a:noFill/>
                </a:ln>
                <a:solidFill>
                  <a:srgbClr val="585858"/>
                </a:solidFill>
                <a:effectLst/>
                <a:uLnTx/>
                <a:uFillTx/>
                <a:latin typeface="Calibri"/>
                <a:ea typeface="+mn-ea"/>
                <a:cs typeface="Calibri"/>
              </a:rPr>
              <a:t>Percentage</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35" name="object 35"/>
          <p:cNvSpPr txBox="1"/>
          <p:nvPr/>
        </p:nvSpPr>
        <p:spPr>
          <a:xfrm>
            <a:off x="5658927" y="6184694"/>
            <a:ext cx="1049020"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5" normalizeH="0" baseline="0" noProof="0" dirty="0">
                <a:ln>
                  <a:noFill/>
                </a:ln>
                <a:solidFill>
                  <a:srgbClr val="585858"/>
                </a:solidFill>
                <a:effectLst/>
                <a:uLnTx/>
                <a:uFillTx/>
                <a:latin typeface="Calibri"/>
                <a:ea typeface="+mn-ea"/>
                <a:cs typeface="Calibri"/>
              </a:rPr>
              <a:t>Time</a:t>
            </a:r>
            <a:r>
              <a:rPr kumimoji="0" sz="1800" b="1" i="0" u="none" strike="noStrike" kern="1200" cap="none" spc="-50" normalizeH="0" baseline="0" noProof="0" dirty="0">
                <a:ln>
                  <a:noFill/>
                </a:ln>
                <a:solidFill>
                  <a:srgbClr val="585858"/>
                </a:solidFill>
                <a:effectLst/>
                <a:uLnTx/>
                <a:uFillTx/>
                <a:latin typeface="Calibri"/>
                <a:ea typeface="+mn-ea"/>
                <a:cs typeface="Calibri"/>
              </a:rPr>
              <a:t> </a:t>
            </a:r>
            <a:r>
              <a:rPr kumimoji="0" sz="1800" b="1" i="0" u="none" strike="noStrike" kern="1200" cap="none" spc="-10" normalizeH="0" baseline="0" noProof="0" dirty="0">
                <a:ln>
                  <a:noFill/>
                </a:ln>
                <a:solidFill>
                  <a:srgbClr val="585858"/>
                </a:solidFill>
                <a:effectLst/>
                <a:uLnTx/>
                <a:uFillTx/>
                <a:latin typeface="Calibri"/>
                <a:ea typeface="+mn-ea"/>
                <a:cs typeface="Calibri"/>
              </a:rPr>
              <a:t>Point</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36" name="object 36"/>
          <p:cNvSpPr txBox="1">
            <a:spLocks noGrp="1"/>
          </p:cNvSpPr>
          <p:nvPr>
            <p:ph type="title"/>
          </p:nvPr>
        </p:nvSpPr>
        <p:spPr>
          <a:xfrm>
            <a:off x="2033799" y="143106"/>
            <a:ext cx="9249194" cy="748218"/>
          </a:xfrm>
          <a:prstGeom prst="rect">
            <a:avLst/>
          </a:prstGeom>
        </p:spPr>
        <p:txBody>
          <a:bodyPr vert="horz" wrap="square" lIns="0" tIns="7620" rIns="0" bIns="0" rtlCol="0">
            <a:spAutoFit/>
          </a:bodyPr>
          <a:lstStyle/>
          <a:p>
            <a:pPr marL="12065" marR="5080" algn="ctr">
              <a:lnSpc>
                <a:spcPct val="102099"/>
              </a:lnSpc>
              <a:spcBef>
                <a:spcPts val="60"/>
              </a:spcBef>
            </a:pPr>
            <a:r>
              <a:rPr sz="2400" b="1" spc="-10" dirty="0">
                <a:solidFill>
                  <a:srgbClr val="2461FF"/>
                </a:solidFill>
                <a:latin typeface="Calibri Light" panose="020F0302020204030204" pitchFamily="34" charset="0"/>
                <a:ea typeface="Yu Gothic Medium"/>
                <a:cs typeface="Calibri Light" panose="020F0302020204030204" pitchFamily="34" charset="0"/>
              </a:rPr>
              <a:t>Percentage</a:t>
            </a:r>
            <a:r>
              <a:rPr sz="2400" b="1" spc="-15" dirty="0">
                <a:solidFill>
                  <a:srgbClr val="2461FF"/>
                </a:solidFill>
                <a:latin typeface="Calibri Light" panose="020F0302020204030204" pitchFamily="34" charset="0"/>
                <a:ea typeface="Yu Gothic Medium"/>
                <a:cs typeface="Calibri Light" panose="020F0302020204030204" pitchFamily="34" charset="0"/>
              </a:rPr>
              <a:t> </a:t>
            </a:r>
            <a:r>
              <a:rPr sz="2400" b="1" dirty="0">
                <a:solidFill>
                  <a:srgbClr val="2461FF"/>
                </a:solidFill>
                <a:latin typeface="Calibri Light" panose="020F0302020204030204" pitchFamily="34" charset="0"/>
                <a:ea typeface="Yu Gothic Medium"/>
                <a:cs typeface="Calibri Light" panose="020F0302020204030204" pitchFamily="34" charset="0"/>
              </a:rPr>
              <a:t>of</a:t>
            </a:r>
            <a:r>
              <a:rPr sz="2400" b="1" spc="15" dirty="0">
                <a:solidFill>
                  <a:srgbClr val="2461FF"/>
                </a:solidFill>
                <a:latin typeface="Calibri Light" panose="020F0302020204030204" pitchFamily="34" charset="0"/>
                <a:ea typeface="Yu Gothic Medium"/>
                <a:cs typeface="Calibri Light" panose="020F0302020204030204" pitchFamily="34" charset="0"/>
              </a:rPr>
              <a:t> </a:t>
            </a:r>
            <a:r>
              <a:rPr sz="2400" b="1" spc="-5" dirty="0">
                <a:solidFill>
                  <a:srgbClr val="2461FF"/>
                </a:solidFill>
                <a:latin typeface="Calibri Light" panose="020F0302020204030204" pitchFamily="34" charset="0"/>
                <a:ea typeface="Yu Gothic Medium"/>
                <a:cs typeface="Calibri Light" panose="020F0302020204030204" pitchFamily="34" charset="0"/>
              </a:rPr>
              <a:t>Participants</a:t>
            </a:r>
            <a:r>
              <a:rPr sz="2400" b="1" spc="-20" dirty="0">
                <a:solidFill>
                  <a:srgbClr val="2461FF"/>
                </a:solidFill>
                <a:latin typeface="Calibri Light" panose="020F0302020204030204" pitchFamily="34" charset="0"/>
                <a:ea typeface="Yu Gothic Medium"/>
                <a:cs typeface="Calibri Light" panose="020F0302020204030204" pitchFamily="34" charset="0"/>
              </a:rPr>
              <a:t> </a:t>
            </a:r>
            <a:r>
              <a:rPr sz="2400" b="1" spc="-10" dirty="0">
                <a:solidFill>
                  <a:srgbClr val="2461FF"/>
                </a:solidFill>
                <a:latin typeface="Calibri Light" panose="020F0302020204030204" pitchFamily="34" charset="0"/>
                <a:ea typeface="Yu Gothic Medium"/>
                <a:cs typeface="Calibri Light" panose="020F0302020204030204" pitchFamily="34" charset="0"/>
              </a:rPr>
              <a:t>Engaged</a:t>
            </a:r>
            <a:r>
              <a:rPr sz="2400" b="1" spc="25" dirty="0">
                <a:solidFill>
                  <a:srgbClr val="2461FF"/>
                </a:solidFill>
                <a:latin typeface="Calibri Light" panose="020F0302020204030204" pitchFamily="34" charset="0"/>
                <a:ea typeface="Yu Gothic Medium"/>
                <a:cs typeface="Calibri Light" panose="020F0302020204030204" pitchFamily="34" charset="0"/>
              </a:rPr>
              <a:t> </a:t>
            </a:r>
            <a:r>
              <a:rPr sz="2400" b="1" dirty="0">
                <a:solidFill>
                  <a:srgbClr val="2461FF"/>
                </a:solidFill>
                <a:latin typeface="Calibri Light" panose="020F0302020204030204" pitchFamily="34" charset="0"/>
                <a:ea typeface="Yu Gothic Medium"/>
                <a:cs typeface="Calibri Light" panose="020F0302020204030204" pitchFamily="34" charset="0"/>
              </a:rPr>
              <a:t>in</a:t>
            </a:r>
            <a:r>
              <a:rPr sz="2400" b="1" spc="15" dirty="0">
                <a:solidFill>
                  <a:srgbClr val="2461FF"/>
                </a:solidFill>
                <a:latin typeface="Calibri Light" panose="020F0302020204030204" pitchFamily="34" charset="0"/>
                <a:ea typeface="Yu Gothic Medium"/>
                <a:cs typeface="Calibri Light" panose="020F0302020204030204" pitchFamily="34" charset="0"/>
              </a:rPr>
              <a:t> </a:t>
            </a:r>
            <a:r>
              <a:rPr sz="2400" b="1" spc="-5" dirty="0">
                <a:solidFill>
                  <a:srgbClr val="2461FF"/>
                </a:solidFill>
                <a:latin typeface="Calibri Light" panose="020F0302020204030204" pitchFamily="34" charset="0"/>
                <a:ea typeface="Yu Gothic Medium"/>
                <a:cs typeface="Calibri Light" panose="020F0302020204030204" pitchFamily="34" charset="0"/>
              </a:rPr>
              <a:t>Recovery</a:t>
            </a:r>
            <a:br>
              <a:rPr lang="en-US" sz="2400" b="1" spc="-5" dirty="0">
                <a:solidFill>
                  <a:srgbClr val="2461FF"/>
                </a:solidFill>
                <a:latin typeface="Calibri Light" panose="020F0302020204030204" pitchFamily="34" charset="0"/>
                <a:ea typeface="Yu Gothic Medium"/>
                <a:cs typeface="Calibri Light" panose="020F0302020204030204" pitchFamily="34" charset="0"/>
              </a:rPr>
            </a:br>
            <a:r>
              <a:rPr sz="2400" b="1" spc="-5" dirty="0">
                <a:solidFill>
                  <a:srgbClr val="2461FF"/>
                </a:solidFill>
                <a:latin typeface="Calibri Light" panose="020F0302020204030204" pitchFamily="34" charset="0"/>
                <a:ea typeface="Yu Gothic Medium"/>
                <a:cs typeface="Calibri Light" panose="020F0302020204030204" pitchFamily="34" charset="0"/>
              </a:rPr>
              <a:t>Care</a:t>
            </a:r>
            <a:r>
              <a:rPr lang="en-US" sz="2400" b="1" spc="-5" dirty="0">
                <a:solidFill>
                  <a:srgbClr val="2461FF"/>
                </a:solidFill>
                <a:latin typeface="Calibri Light" panose="020F0302020204030204" pitchFamily="34" charset="0"/>
                <a:ea typeface="Yu Gothic Medium"/>
                <a:cs typeface="Calibri Light" panose="020F0302020204030204" pitchFamily="34" charset="0"/>
              </a:rPr>
              <a:t> </a:t>
            </a:r>
            <a:r>
              <a:rPr sz="2400" b="1" spc="-400" dirty="0">
                <a:solidFill>
                  <a:srgbClr val="2461FF"/>
                </a:solidFill>
                <a:latin typeface="Calibri Light" panose="020F0302020204030204" pitchFamily="34" charset="0"/>
                <a:ea typeface="Yu Gothic Medium"/>
                <a:cs typeface="Calibri Light" panose="020F0302020204030204" pitchFamily="34" charset="0"/>
              </a:rPr>
              <a:t> </a:t>
            </a:r>
            <a:r>
              <a:rPr sz="2400" b="1" dirty="0">
                <a:solidFill>
                  <a:srgbClr val="2461FF"/>
                </a:solidFill>
                <a:latin typeface="Calibri Light" panose="020F0302020204030204" pitchFamily="34" charset="0"/>
                <a:ea typeface="Yu Gothic Medium"/>
                <a:cs typeface="Calibri Light" panose="020F0302020204030204" pitchFamily="34" charset="0"/>
              </a:rPr>
              <a:t>Services</a:t>
            </a:r>
            <a:r>
              <a:rPr sz="2400" b="1" spc="25" dirty="0">
                <a:solidFill>
                  <a:srgbClr val="2461FF"/>
                </a:solidFill>
                <a:latin typeface="Calibri Light" panose="020F0302020204030204" pitchFamily="34" charset="0"/>
                <a:ea typeface="Yu Gothic Medium"/>
                <a:cs typeface="Calibri Light" panose="020F0302020204030204" pitchFamily="34" charset="0"/>
              </a:rPr>
              <a:t> </a:t>
            </a:r>
            <a:r>
              <a:rPr sz="2400" b="1" spc="-5" dirty="0">
                <a:solidFill>
                  <a:srgbClr val="2461FF"/>
                </a:solidFill>
                <a:latin typeface="Calibri Light" panose="020F0302020204030204" pitchFamily="34" charset="0"/>
                <a:ea typeface="Yu Gothic Medium"/>
                <a:cs typeface="Calibri Light" panose="020F0302020204030204" pitchFamily="34" charset="0"/>
              </a:rPr>
              <a:t>by</a:t>
            </a:r>
            <a:r>
              <a:rPr sz="2400" b="1" spc="5" dirty="0">
                <a:solidFill>
                  <a:srgbClr val="2461FF"/>
                </a:solidFill>
                <a:latin typeface="Calibri Light" panose="020F0302020204030204" pitchFamily="34" charset="0"/>
                <a:ea typeface="Yu Gothic Medium"/>
                <a:cs typeface="Calibri Light" panose="020F0302020204030204" pitchFamily="34" charset="0"/>
              </a:rPr>
              <a:t> </a:t>
            </a:r>
            <a:r>
              <a:rPr sz="2400" b="1" spc="-5" dirty="0">
                <a:solidFill>
                  <a:srgbClr val="2461FF"/>
                </a:solidFill>
                <a:latin typeface="Calibri Light" panose="020F0302020204030204" pitchFamily="34" charset="0"/>
                <a:ea typeface="Yu Gothic Medium"/>
                <a:cs typeface="Calibri Light" panose="020F0302020204030204" pitchFamily="34" charset="0"/>
              </a:rPr>
              <a:t>Condition:</a:t>
            </a:r>
            <a:r>
              <a:rPr sz="2400" b="1" spc="20" dirty="0">
                <a:solidFill>
                  <a:srgbClr val="2461FF"/>
                </a:solidFill>
                <a:latin typeface="Calibri Light" panose="020F0302020204030204" pitchFamily="34" charset="0"/>
                <a:ea typeface="Yu Gothic Medium"/>
                <a:cs typeface="Calibri Light" panose="020F0302020204030204" pitchFamily="34" charset="0"/>
              </a:rPr>
              <a:t> </a:t>
            </a:r>
            <a:r>
              <a:rPr sz="2400" b="1" dirty="0">
                <a:solidFill>
                  <a:srgbClr val="2461FF"/>
                </a:solidFill>
                <a:latin typeface="Calibri Light" panose="020F0302020204030204" pitchFamily="34" charset="0"/>
                <a:ea typeface="Yu Gothic Medium"/>
                <a:cs typeface="Calibri Light" panose="020F0302020204030204" pitchFamily="34" charset="0"/>
              </a:rPr>
              <a:t>All</a:t>
            </a:r>
            <a:r>
              <a:rPr sz="2400" b="1" spc="10" dirty="0">
                <a:solidFill>
                  <a:srgbClr val="2461FF"/>
                </a:solidFill>
                <a:latin typeface="Calibri Light" panose="020F0302020204030204" pitchFamily="34" charset="0"/>
                <a:ea typeface="Yu Gothic Medium"/>
                <a:cs typeface="Calibri Light" panose="020F0302020204030204" pitchFamily="34" charset="0"/>
              </a:rPr>
              <a:t> </a:t>
            </a:r>
            <a:r>
              <a:rPr sz="2400" b="1" spc="-5" dirty="0">
                <a:solidFill>
                  <a:srgbClr val="2461FF"/>
                </a:solidFill>
                <a:latin typeface="Calibri Light" panose="020F0302020204030204" pitchFamily="34" charset="0"/>
                <a:ea typeface="Yu Gothic Medium"/>
                <a:cs typeface="Calibri Light" panose="020F0302020204030204" pitchFamily="34" charset="0"/>
              </a:rPr>
              <a:t>Participants</a:t>
            </a:r>
            <a:endParaRPr lang="en-US" sz="2400" b="1" dirty="0">
              <a:solidFill>
                <a:srgbClr val="2461FF"/>
              </a:solidFill>
              <a:latin typeface="Calibri Light" panose="020F0302020204030204" pitchFamily="34" charset="0"/>
              <a:ea typeface="Yu Gothic Medium"/>
              <a:cs typeface="Calibri Light" panose="020F0302020204030204" pitchFamily="34" charset="0"/>
            </a:endParaRPr>
          </a:p>
        </p:txBody>
      </p:sp>
      <p:pic>
        <p:nvPicPr>
          <p:cNvPr id="37" name="object 37"/>
          <p:cNvPicPr/>
          <p:nvPr/>
        </p:nvPicPr>
        <p:blipFill>
          <a:blip r:embed="rId4" cstate="print"/>
          <a:stretch>
            <a:fillRect/>
          </a:stretch>
        </p:blipFill>
        <p:spPr>
          <a:xfrm>
            <a:off x="11025378" y="3601021"/>
            <a:ext cx="243840" cy="85725"/>
          </a:xfrm>
          <a:prstGeom prst="rect">
            <a:avLst/>
          </a:prstGeom>
        </p:spPr>
      </p:pic>
      <p:sp>
        <p:nvSpPr>
          <p:cNvPr id="38" name="object 38"/>
          <p:cNvSpPr txBox="1"/>
          <p:nvPr/>
        </p:nvSpPr>
        <p:spPr>
          <a:xfrm>
            <a:off x="11282993" y="3523398"/>
            <a:ext cx="79311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5" normalizeH="0" baseline="0" noProof="0" dirty="0">
                <a:ln>
                  <a:noFill/>
                </a:ln>
                <a:solidFill>
                  <a:srgbClr val="585858"/>
                </a:solidFill>
                <a:effectLst/>
                <a:uLnTx/>
                <a:uFillTx/>
                <a:latin typeface="Calibri"/>
                <a:ea typeface="+mn-ea"/>
                <a:cs typeface="Calibri"/>
              </a:rPr>
              <a:t>Intervention</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39" name="object 39"/>
          <p:cNvPicPr/>
          <p:nvPr/>
        </p:nvPicPr>
        <p:blipFill>
          <a:blip r:embed="rId5" cstate="print"/>
          <a:stretch>
            <a:fillRect/>
          </a:stretch>
        </p:blipFill>
        <p:spPr>
          <a:xfrm>
            <a:off x="11025378" y="3861625"/>
            <a:ext cx="243840" cy="85725"/>
          </a:xfrm>
          <a:prstGeom prst="rect">
            <a:avLst/>
          </a:prstGeom>
        </p:spPr>
      </p:pic>
      <p:sp>
        <p:nvSpPr>
          <p:cNvPr id="40" name="object 40"/>
          <p:cNvSpPr txBox="1"/>
          <p:nvPr/>
        </p:nvSpPr>
        <p:spPr>
          <a:xfrm>
            <a:off x="11282993" y="3783290"/>
            <a:ext cx="486409"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5" normalizeH="0" baseline="0" noProof="0" dirty="0">
                <a:ln>
                  <a:noFill/>
                </a:ln>
                <a:solidFill>
                  <a:srgbClr val="585858"/>
                </a:solidFill>
                <a:effectLst/>
                <a:uLnTx/>
                <a:uFillTx/>
                <a:latin typeface="Calibri"/>
                <a:ea typeface="+mn-ea"/>
                <a:cs typeface="Calibri"/>
              </a:rPr>
              <a:t>C</a:t>
            </a:r>
            <a:r>
              <a:rPr kumimoji="0" sz="1200" b="0" i="0" u="none" strike="noStrike" kern="1200" cap="none" spc="0" normalizeH="0" baseline="0" noProof="0" dirty="0">
                <a:ln>
                  <a:noFill/>
                </a:ln>
                <a:solidFill>
                  <a:srgbClr val="585858"/>
                </a:solidFill>
                <a:effectLst/>
                <a:uLnTx/>
                <a:uFillTx/>
                <a:latin typeface="Calibri"/>
                <a:ea typeface="+mn-ea"/>
                <a:cs typeface="Calibri"/>
              </a:rPr>
              <a:t>o</a:t>
            </a:r>
            <a:r>
              <a:rPr kumimoji="0" sz="1200" b="0" i="0" u="none" strike="noStrike" kern="1200" cap="none" spc="-10" normalizeH="0" baseline="0" noProof="0" dirty="0">
                <a:ln>
                  <a:noFill/>
                </a:ln>
                <a:solidFill>
                  <a:srgbClr val="585858"/>
                </a:solidFill>
                <a:effectLst/>
                <a:uLnTx/>
                <a:uFillTx/>
                <a:latin typeface="Calibri"/>
                <a:ea typeface="+mn-ea"/>
                <a:cs typeface="Calibri"/>
              </a:rPr>
              <a:t>n</a:t>
            </a:r>
            <a:r>
              <a:rPr kumimoji="0" sz="1200" b="0" i="0" u="none" strike="noStrike" kern="1200" cap="none" spc="5" normalizeH="0" baseline="0" noProof="0" dirty="0">
                <a:ln>
                  <a:noFill/>
                </a:ln>
                <a:solidFill>
                  <a:srgbClr val="585858"/>
                </a:solidFill>
                <a:effectLst/>
                <a:uLnTx/>
                <a:uFillTx/>
                <a:latin typeface="Calibri"/>
                <a:ea typeface="+mn-ea"/>
                <a:cs typeface="Calibri"/>
              </a:rPr>
              <a:t>t</a:t>
            </a:r>
            <a:r>
              <a:rPr kumimoji="0" sz="1200" b="0" i="0" u="none" strike="noStrike" kern="1200" cap="none" spc="-15" normalizeH="0" baseline="0" noProof="0" dirty="0">
                <a:ln>
                  <a:noFill/>
                </a:ln>
                <a:solidFill>
                  <a:srgbClr val="585858"/>
                </a:solidFill>
                <a:effectLst/>
                <a:uLnTx/>
                <a:uFillTx/>
                <a:latin typeface="Calibri"/>
                <a:ea typeface="+mn-ea"/>
                <a:cs typeface="Calibri"/>
              </a:rPr>
              <a:t>r</a:t>
            </a:r>
            <a:r>
              <a:rPr kumimoji="0" sz="1200" b="0" i="0" u="none" strike="noStrike" kern="1200" cap="none" spc="0" normalizeH="0" baseline="0" noProof="0" dirty="0">
                <a:ln>
                  <a:noFill/>
                </a:ln>
                <a:solidFill>
                  <a:srgbClr val="585858"/>
                </a:solidFill>
                <a:effectLst/>
                <a:uLnTx/>
                <a:uFillTx/>
                <a:latin typeface="Calibri"/>
                <a:ea typeface="+mn-ea"/>
                <a:cs typeface="Calibri"/>
              </a:rPr>
              <a:t>ol</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48" name="Slide Number Placeholder 5">
            <a:extLst>
              <a:ext uri="{FF2B5EF4-FFF2-40B4-BE49-F238E27FC236}">
                <a16:creationId xmlns:a16="http://schemas.microsoft.com/office/drawing/2014/main" id="{94336306-0C6D-A379-C9A7-DA86196FA680}"/>
              </a:ext>
            </a:extLst>
          </p:cNvPr>
          <p:cNvSpPr>
            <a:spLocks noGrp="1"/>
          </p:cNvSpPr>
          <p:nvPr>
            <p:ph type="sldNum" sz="quarter" idx="12"/>
          </p:nvPr>
        </p:nvSpPr>
        <p:spPr>
          <a:xfrm>
            <a:off x="11277600" y="6422421"/>
            <a:ext cx="856897"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F5BE2AE4-BF0D-483D-B04D-86488E56D6CA}" type="slidenum">
              <a:rPr lang="en-US" altLang="en-US" sz="1200">
                <a:latin typeface="Arial" panose="020B0604020202020204" pitchFamily="34" charset="0"/>
              </a:rPr>
              <a:pPr/>
              <a:t>34</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2330884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p:nvPr>
        </p:nvSpPr>
        <p:spPr>
          <a:xfrm>
            <a:off x="437753" y="1307218"/>
            <a:ext cx="6164647" cy="678263"/>
          </a:xfrm>
          <a:prstGeom prst="rect">
            <a:avLst/>
          </a:prstGeom>
        </p:spPr>
        <p:txBody>
          <a:bodyPr vert="horz" wrap="square" lIns="0" tIns="13335" rIns="0" bIns="0" rtlCol="0">
            <a:spAutoFit/>
          </a:bodyPr>
          <a:lstStyle/>
          <a:p>
            <a:r>
              <a:rPr lang="en-US" sz="2400" b="1" spc="-20" dirty="0">
                <a:solidFill>
                  <a:srgbClr val="363840"/>
                </a:solidFill>
                <a:latin typeface="Calibri Light" panose="020F0302020204030204" pitchFamily="34" charset="0"/>
                <a:cs typeface="Calibri Light" panose="020F0302020204030204" pitchFamily="34" charset="0"/>
              </a:rPr>
              <a:t>Peer Intervention to Link Overdose Survivors to Treatment</a:t>
            </a:r>
          </a:p>
        </p:txBody>
      </p:sp>
      <p:sp>
        <p:nvSpPr>
          <p:cNvPr id="4" name="object 4"/>
          <p:cNvSpPr txBox="1">
            <a:spLocks noGrp="1"/>
          </p:cNvSpPr>
          <p:nvPr>
            <p:ph idx="1"/>
          </p:nvPr>
        </p:nvSpPr>
        <p:spPr>
          <a:xfrm>
            <a:off x="437753" y="2157596"/>
            <a:ext cx="6503047" cy="4239622"/>
          </a:xfrm>
          <a:prstGeom prst="rect">
            <a:avLst/>
          </a:prstGeom>
        </p:spPr>
        <p:txBody>
          <a:bodyPr vert="horz" wrap="square" lIns="0" tIns="81280" rIns="0" bIns="0" rtlCol="0" anchor="t">
            <a:spAutoFit/>
          </a:bodyPr>
          <a:lstStyle/>
          <a:p>
            <a:pPr marL="0" indent="0">
              <a:lnSpc>
                <a:spcPct val="100000"/>
              </a:lnSpc>
              <a:spcBef>
                <a:spcPts val="640"/>
              </a:spcBef>
              <a:buNone/>
            </a:pPr>
            <a:r>
              <a:rPr lang="en-US" sz="1400" b="1" spc="-15" dirty="0">
                <a:solidFill>
                  <a:srgbClr val="363840"/>
                </a:solidFill>
                <a:latin typeface="Calibri" panose="020F0502020204030204" pitchFamily="34" charset="0"/>
                <a:cs typeface="Calibri" panose="020F0502020204030204" pitchFamily="34" charset="0"/>
              </a:rPr>
              <a:t>Project Overview</a:t>
            </a:r>
            <a:endParaRPr lang="en-US" sz="1400" b="1" spc="-15" dirty="0">
              <a:solidFill>
                <a:srgbClr val="363840"/>
              </a:solidFill>
              <a:latin typeface="Calibri" panose="020F0502020204030204" pitchFamily="34" charset="0"/>
              <a:ea typeface="Yu Gothic UI"/>
              <a:cs typeface="Calibri" panose="020F0502020204030204" pitchFamily="34" charset="0"/>
            </a:endParaRPr>
          </a:p>
          <a:p>
            <a:pPr marL="0" marR="44450" indent="0">
              <a:lnSpc>
                <a:spcPct val="100000"/>
              </a:lnSpc>
              <a:spcAft>
                <a:spcPts val="600"/>
              </a:spcAft>
              <a:buNone/>
            </a:pPr>
            <a:r>
              <a:rPr lang="en-US" sz="1400" b="1" spc="-5" dirty="0">
                <a:solidFill>
                  <a:srgbClr val="363840"/>
                </a:solidFill>
                <a:latin typeface="Calibri" panose="020F0502020204030204" pitchFamily="34" charset="0"/>
                <a:ea typeface="+mn-lt"/>
                <a:cs typeface="Calibri" panose="020F0502020204030204" pitchFamily="34" charset="0"/>
              </a:rPr>
              <a:t>Summary</a:t>
            </a:r>
            <a:r>
              <a:rPr lang="en-US" sz="1400" spc="-5" dirty="0">
                <a:solidFill>
                  <a:srgbClr val="363840"/>
                </a:solidFill>
                <a:latin typeface="Calibri" panose="020F0502020204030204" pitchFamily="34" charset="0"/>
                <a:ea typeface="+mn-lt"/>
                <a:cs typeface="Calibri" panose="020F0502020204030204" pitchFamily="34" charset="0"/>
              </a:rPr>
              <a:t>: This project </a:t>
            </a:r>
            <a:r>
              <a:rPr lang="en-US" sz="1400" b="0" spc="-5" dirty="0">
                <a:solidFill>
                  <a:srgbClr val="363840"/>
                </a:solidFill>
                <a:latin typeface="Calibri" panose="020F0502020204030204" pitchFamily="34" charset="0"/>
                <a:ea typeface="+mn-lt"/>
                <a:cs typeface="Calibri" panose="020F0502020204030204" pitchFamily="34" charset="0"/>
              </a:rPr>
              <a:t>is a </a:t>
            </a:r>
            <a:r>
              <a:rPr lang="en-US" sz="1400" spc="-5" dirty="0">
                <a:solidFill>
                  <a:srgbClr val="363840"/>
                </a:solidFill>
                <a:latin typeface="Calibri" panose="020F0502020204030204" pitchFamily="34" charset="0"/>
                <a:ea typeface="+mn-lt"/>
                <a:cs typeface="Calibri" panose="020F0502020204030204" pitchFamily="34" charset="0"/>
              </a:rPr>
              <a:t>3-site</a:t>
            </a:r>
            <a:r>
              <a:rPr lang="en-US" sz="1400" b="0" spc="-5" dirty="0">
                <a:solidFill>
                  <a:srgbClr val="363840"/>
                </a:solidFill>
                <a:latin typeface="Calibri" panose="020F0502020204030204" pitchFamily="34" charset="0"/>
                <a:ea typeface="+mn-lt"/>
                <a:cs typeface="Calibri" panose="020F0502020204030204" pitchFamily="34" charset="0"/>
              </a:rPr>
              <a:t>, </a:t>
            </a:r>
            <a:r>
              <a:rPr lang="en-US" sz="1400" spc="-5" dirty="0">
                <a:solidFill>
                  <a:srgbClr val="363840"/>
                </a:solidFill>
                <a:latin typeface="Calibri" panose="020F0502020204030204" pitchFamily="34" charset="0"/>
                <a:ea typeface="+mn-lt"/>
                <a:cs typeface="Calibri" panose="020F0502020204030204" pitchFamily="34" charset="0"/>
              </a:rPr>
              <a:t>randomized controlled trial using Peer Recovery Coaches trained in FORCE (FAVOR Overdose Recovery Coaching Evaluation).</a:t>
            </a:r>
          </a:p>
          <a:p>
            <a:pPr marL="0" marR="44450" indent="0">
              <a:lnSpc>
                <a:spcPct val="100000"/>
              </a:lnSpc>
              <a:spcAft>
                <a:spcPts val="600"/>
              </a:spcAft>
              <a:buNone/>
            </a:pPr>
            <a:r>
              <a:rPr lang="en-US" sz="1400" b="1" spc="-5" dirty="0">
                <a:solidFill>
                  <a:srgbClr val="363840"/>
                </a:solidFill>
                <a:latin typeface="Calibri" panose="020F0502020204030204" pitchFamily="34" charset="0"/>
                <a:ea typeface="+mn-lt"/>
                <a:cs typeface="Calibri" panose="020F0502020204030204" pitchFamily="34" charset="0"/>
              </a:rPr>
              <a:t>Engagement Plan: </a:t>
            </a:r>
            <a:r>
              <a:rPr lang="en-US" sz="1400" spc="-5" dirty="0">
                <a:solidFill>
                  <a:srgbClr val="363840"/>
                </a:solidFill>
                <a:latin typeface="Calibri" panose="020F0502020204030204" pitchFamily="34" charset="0"/>
                <a:ea typeface="+mn-lt"/>
                <a:cs typeface="Calibri" panose="020F0502020204030204" pitchFamily="34" charset="0"/>
              </a:rPr>
              <a:t>Coaches will engage with opioid overdose survivors in </a:t>
            </a:r>
            <a:r>
              <a:rPr lang="en-US" sz="1400" b="0" spc="-5" dirty="0">
                <a:solidFill>
                  <a:srgbClr val="363840"/>
                </a:solidFill>
                <a:latin typeface="Calibri" panose="020F0502020204030204" pitchFamily="34" charset="0"/>
                <a:ea typeface="+mn-lt"/>
                <a:cs typeface="Calibri" panose="020F0502020204030204" pitchFamily="34" charset="0"/>
              </a:rPr>
              <a:t>the </a:t>
            </a:r>
            <a:r>
              <a:rPr lang="en-US" sz="1400" spc="-5" dirty="0">
                <a:solidFill>
                  <a:srgbClr val="363840"/>
                </a:solidFill>
                <a:latin typeface="Calibri" panose="020F0502020204030204" pitchFamily="34" charset="0"/>
                <a:ea typeface="+mn-lt"/>
                <a:cs typeface="Calibri" panose="020F0502020204030204" pitchFamily="34" charset="0"/>
              </a:rPr>
              <a:t>emergency department and follow a modified FORCE manual using a tiered approach of </a:t>
            </a:r>
            <a:r>
              <a:rPr lang="en-US" sz="1400" b="0" spc="-5" dirty="0">
                <a:solidFill>
                  <a:srgbClr val="363840"/>
                </a:solidFill>
                <a:latin typeface="Calibri" panose="020F0502020204030204" pitchFamily="34" charset="0"/>
                <a:ea typeface="+mn-lt"/>
                <a:cs typeface="Calibri" panose="020F0502020204030204" pitchFamily="34" charset="0"/>
              </a:rPr>
              <a:t>engagement, </a:t>
            </a:r>
            <a:r>
              <a:rPr lang="en-US" sz="1400" spc="-5" dirty="0">
                <a:solidFill>
                  <a:srgbClr val="363840"/>
                </a:solidFill>
                <a:latin typeface="Calibri" panose="020F0502020204030204" pitchFamily="34" charset="0"/>
                <a:ea typeface="+mn-lt"/>
                <a:cs typeface="Calibri" panose="020F0502020204030204" pitchFamily="34" charset="0"/>
              </a:rPr>
              <a:t>utilizing motivational interviewing and a strengths-based care management approach </a:t>
            </a:r>
            <a:r>
              <a:rPr lang="en-US" sz="1400" b="0" spc="-5" dirty="0">
                <a:solidFill>
                  <a:srgbClr val="363840"/>
                </a:solidFill>
                <a:latin typeface="Calibri" panose="020F0502020204030204" pitchFamily="34" charset="0"/>
                <a:ea typeface="+mn-lt"/>
                <a:cs typeface="Calibri" panose="020F0502020204030204" pitchFamily="34" charset="0"/>
              </a:rPr>
              <a:t>to </a:t>
            </a:r>
            <a:r>
              <a:rPr lang="en-US" sz="1400" spc="-5" dirty="0">
                <a:solidFill>
                  <a:srgbClr val="363840"/>
                </a:solidFill>
                <a:latin typeface="Calibri" panose="020F0502020204030204" pitchFamily="34" charset="0"/>
                <a:ea typeface="+mn-lt"/>
                <a:cs typeface="Calibri" panose="020F0502020204030204" pitchFamily="34" charset="0"/>
              </a:rPr>
              <a:t>engage participants in care </a:t>
            </a:r>
            <a:r>
              <a:rPr lang="en-US" sz="1400" b="0" spc="-5" dirty="0">
                <a:solidFill>
                  <a:srgbClr val="363840"/>
                </a:solidFill>
                <a:latin typeface="Calibri" panose="020F0502020204030204" pitchFamily="34" charset="0"/>
                <a:ea typeface="+mn-lt"/>
                <a:cs typeface="Calibri" panose="020F0502020204030204" pitchFamily="34" charset="0"/>
              </a:rPr>
              <a:t>and </a:t>
            </a:r>
            <a:r>
              <a:rPr lang="en-US" sz="1400" spc="-5" dirty="0">
                <a:solidFill>
                  <a:srgbClr val="363840"/>
                </a:solidFill>
                <a:latin typeface="Calibri" panose="020F0502020204030204" pitchFamily="34" charset="0"/>
                <a:ea typeface="+mn-lt"/>
                <a:cs typeface="Calibri" panose="020F0502020204030204" pitchFamily="34" charset="0"/>
              </a:rPr>
              <a:t>develop a patient-centered recovery plan. </a:t>
            </a:r>
            <a:endParaRPr lang="en-US" sz="1400" dirty="0">
              <a:solidFill>
                <a:srgbClr val="363840"/>
              </a:solidFill>
              <a:latin typeface="Calibri" panose="020F0502020204030204" pitchFamily="34" charset="0"/>
              <a:ea typeface="+mn-lt"/>
              <a:cs typeface="Calibri" panose="020F0502020204030204" pitchFamily="34" charset="0"/>
            </a:endParaRPr>
          </a:p>
          <a:p>
            <a:pPr marL="0" marR="44450" indent="0">
              <a:lnSpc>
                <a:spcPct val="100000"/>
              </a:lnSpc>
              <a:spcAft>
                <a:spcPts val="600"/>
              </a:spcAft>
              <a:buNone/>
            </a:pPr>
            <a:r>
              <a:rPr lang="en-US" sz="1400" b="1" spc="-5" dirty="0">
                <a:solidFill>
                  <a:srgbClr val="363840"/>
                </a:solidFill>
                <a:latin typeface="Calibri" panose="020F0502020204030204" pitchFamily="34" charset="0"/>
                <a:ea typeface="+mn-lt"/>
                <a:cs typeface="Calibri" panose="020F0502020204030204" pitchFamily="34" charset="0"/>
              </a:rPr>
              <a:t>Intervention Duration: </a:t>
            </a:r>
            <a:r>
              <a:rPr lang="en-US" sz="1400" spc="-5" dirty="0">
                <a:solidFill>
                  <a:srgbClr val="363840"/>
                </a:solidFill>
                <a:latin typeface="Calibri" panose="020F0502020204030204" pitchFamily="34" charset="0"/>
                <a:ea typeface="+mn-lt"/>
                <a:cs typeface="Calibri" panose="020F0502020204030204" pitchFamily="34" charset="0"/>
              </a:rPr>
              <a:t>The FORCE intervention will </a:t>
            </a:r>
            <a:r>
              <a:rPr lang="en-US" sz="1400" b="0" spc="-5" dirty="0">
                <a:solidFill>
                  <a:srgbClr val="363840"/>
                </a:solidFill>
                <a:latin typeface="Calibri" panose="020F0502020204030204" pitchFamily="34" charset="0"/>
                <a:ea typeface="+mn-lt"/>
                <a:cs typeface="Calibri" panose="020F0502020204030204" pitchFamily="34" charset="0"/>
              </a:rPr>
              <a:t>be </a:t>
            </a:r>
            <a:r>
              <a:rPr lang="en-US" sz="1400" spc="-5" dirty="0">
                <a:solidFill>
                  <a:srgbClr val="363840"/>
                </a:solidFill>
                <a:latin typeface="Calibri" panose="020F0502020204030204" pitchFamily="34" charset="0"/>
                <a:ea typeface="+mn-lt"/>
                <a:cs typeface="Calibri" panose="020F0502020204030204" pitchFamily="34" charset="0"/>
              </a:rPr>
              <a:t>tailored to the participant's needs and will continue for 12 months after enrollment</a:t>
            </a:r>
            <a:r>
              <a:rPr lang="en-US" sz="1400" b="0" spc="-5" dirty="0">
                <a:solidFill>
                  <a:srgbClr val="363840"/>
                </a:solidFill>
                <a:latin typeface="Calibri" panose="020F0502020204030204" pitchFamily="34" charset="0"/>
                <a:ea typeface="+mn-lt"/>
                <a:cs typeface="Calibri" panose="020F0502020204030204" pitchFamily="34" charset="0"/>
              </a:rPr>
              <a:t>.</a:t>
            </a:r>
            <a:r>
              <a:rPr lang="en-US" sz="1400" spc="-5" dirty="0">
                <a:solidFill>
                  <a:srgbClr val="363840"/>
                </a:solidFill>
                <a:latin typeface="Calibri" panose="020F0502020204030204" pitchFamily="34" charset="0"/>
                <a:ea typeface="+mn-lt"/>
                <a:cs typeface="Calibri" panose="020F0502020204030204" pitchFamily="34" charset="0"/>
              </a:rPr>
              <a:t> </a:t>
            </a:r>
            <a:endParaRPr lang="en-US" sz="1400" dirty="0">
              <a:solidFill>
                <a:srgbClr val="363840"/>
              </a:solidFill>
              <a:latin typeface="Calibri" panose="020F0502020204030204" pitchFamily="34" charset="0"/>
              <a:ea typeface="+mn-lt"/>
              <a:cs typeface="Calibri" panose="020F0502020204030204" pitchFamily="34" charset="0"/>
            </a:endParaRPr>
          </a:p>
          <a:p>
            <a:pPr marL="0" marR="44450" indent="0">
              <a:lnSpc>
                <a:spcPct val="100000"/>
              </a:lnSpc>
              <a:spcAft>
                <a:spcPts val="600"/>
              </a:spcAft>
              <a:buNone/>
            </a:pPr>
            <a:r>
              <a:rPr lang="en-US" sz="1400" b="1" spc="-5" dirty="0">
                <a:solidFill>
                  <a:srgbClr val="363840"/>
                </a:solidFill>
                <a:latin typeface="Calibri" panose="020F0502020204030204" pitchFamily="34" charset="0"/>
                <a:ea typeface="+mn-lt"/>
                <a:cs typeface="Calibri" panose="020F0502020204030204" pitchFamily="34" charset="0"/>
              </a:rPr>
              <a:t>Integration and Referral: </a:t>
            </a:r>
            <a:r>
              <a:rPr lang="en-US" sz="1400" spc="-5" dirty="0">
                <a:solidFill>
                  <a:srgbClr val="363840"/>
                </a:solidFill>
                <a:latin typeface="Calibri" panose="020F0502020204030204" pitchFamily="34" charset="0"/>
                <a:ea typeface="+mn-lt"/>
                <a:cs typeface="Calibri" panose="020F0502020204030204" pitchFamily="34" charset="0"/>
              </a:rPr>
              <a:t>This </a:t>
            </a:r>
            <a:r>
              <a:rPr lang="en-US" sz="1400" b="0" spc="-5" dirty="0">
                <a:solidFill>
                  <a:srgbClr val="363840"/>
                </a:solidFill>
                <a:latin typeface="Calibri" panose="020F0502020204030204" pitchFamily="34" charset="0"/>
                <a:ea typeface="+mn-lt"/>
                <a:cs typeface="Calibri" panose="020F0502020204030204" pitchFamily="34" charset="0"/>
              </a:rPr>
              <a:t>intervention </a:t>
            </a:r>
            <a:r>
              <a:rPr lang="en-US" sz="1400" spc="-5" dirty="0">
                <a:solidFill>
                  <a:srgbClr val="363840"/>
                </a:solidFill>
                <a:latin typeface="Calibri" panose="020F0502020204030204" pitchFamily="34" charset="0"/>
                <a:ea typeface="+mn-lt"/>
                <a:cs typeface="Calibri" panose="020F0502020204030204" pitchFamily="34" charset="0"/>
              </a:rPr>
              <a:t>will be compared to Treatment as Usual (TAU) in which overdose survivors receive referral to treatment. </a:t>
            </a:r>
            <a:endParaRPr lang="en-US" sz="1400" dirty="0">
              <a:solidFill>
                <a:srgbClr val="363840"/>
              </a:solidFill>
              <a:latin typeface="Calibri" panose="020F0502020204030204" pitchFamily="34" charset="0"/>
              <a:ea typeface="+mn-lt"/>
              <a:cs typeface="Calibri" panose="020F0502020204030204" pitchFamily="34" charset="0"/>
            </a:endParaRPr>
          </a:p>
          <a:p>
            <a:pPr marL="0" marR="44450" indent="0">
              <a:lnSpc>
                <a:spcPct val="100000"/>
              </a:lnSpc>
              <a:spcAft>
                <a:spcPts val="600"/>
              </a:spcAft>
              <a:buNone/>
            </a:pPr>
            <a:r>
              <a:rPr lang="en-US" sz="1400" b="1" spc="-5" dirty="0">
                <a:solidFill>
                  <a:srgbClr val="363840"/>
                </a:solidFill>
                <a:latin typeface="Calibri" panose="020F0502020204030204" pitchFamily="34" charset="0"/>
                <a:ea typeface="+mn-lt"/>
                <a:cs typeface="Calibri" panose="020F0502020204030204" pitchFamily="34" charset="0"/>
              </a:rPr>
              <a:t>Anticipated Results:</a:t>
            </a:r>
            <a:r>
              <a:rPr lang="en-US" sz="1400" spc="-5" dirty="0">
                <a:solidFill>
                  <a:srgbClr val="363840"/>
                </a:solidFill>
                <a:latin typeface="Calibri" panose="020F0502020204030204" pitchFamily="34" charset="0"/>
                <a:ea typeface="+mn-lt"/>
                <a:cs typeface="Calibri" panose="020F0502020204030204" pitchFamily="34" charset="0"/>
              </a:rPr>
              <a:t> Outcomes include </a:t>
            </a:r>
            <a:r>
              <a:rPr lang="en-US" sz="1400" b="0" spc="-5" dirty="0">
                <a:solidFill>
                  <a:srgbClr val="363840"/>
                </a:solidFill>
                <a:latin typeface="Calibri" panose="020F0502020204030204" pitchFamily="34" charset="0"/>
                <a:ea typeface="+mn-lt"/>
                <a:cs typeface="Calibri" panose="020F0502020204030204" pitchFamily="34" charset="0"/>
              </a:rPr>
              <a:t>engagement in </a:t>
            </a:r>
            <a:r>
              <a:rPr lang="en-US" sz="1400" spc="-5" dirty="0">
                <a:solidFill>
                  <a:srgbClr val="363840"/>
                </a:solidFill>
                <a:latin typeface="Calibri" panose="020F0502020204030204" pitchFamily="34" charset="0"/>
                <a:ea typeface="+mn-lt"/>
                <a:cs typeface="Calibri" panose="020F0502020204030204" pitchFamily="34" charset="0"/>
              </a:rPr>
              <a:t>formal OUD treatment between groups, retention in treatment, and number of overdoses after enrollment</a:t>
            </a:r>
            <a:r>
              <a:rPr lang="en-US" sz="1400" b="0" spc="-5" dirty="0">
                <a:solidFill>
                  <a:srgbClr val="363840"/>
                </a:solidFill>
                <a:latin typeface="Calibri" panose="020F0502020204030204" pitchFamily="34" charset="0"/>
                <a:ea typeface="+mn-lt"/>
                <a:cs typeface="Calibri" panose="020F0502020204030204" pitchFamily="34" charset="0"/>
              </a:rPr>
              <a:t>.</a:t>
            </a:r>
            <a:r>
              <a:rPr lang="en-US" sz="1400" spc="-5" dirty="0">
                <a:solidFill>
                  <a:srgbClr val="363840"/>
                </a:solidFill>
                <a:latin typeface="Calibri" panose="020F0502020204030204" pitchFamily="34" charset="0"/>
                <a:ea typeface="+mn-lt"/>
                <a:cs typeface="Calibri" panose="020F0502020204030204" pitchFamily="34" charset="0"/>
              </a:rPr>
              <a:t> </a:t>
            </a:r>
            <a:endParaRPr lang="en-US" sz="1400" dirty="0">
              <a:solidFill>
                <a:srgbClr val="363840"/>
              </a:solidFill>
              <a:latin typeface="Calibri" panose="020F0502020204030204" pitchFamily="34" charset="0"/>
              <a:ea typeface="Yu Gothic UI"/>
              <a:cs typeface="Calibri" panose="020F0502020204030204" pitchFamily="34" charset="0"/>
            </a:endParaRPr>
          </a:p>
          <a:p>
            <a:pPr marL="195580" marR="44450">
              <a:lnSpc>
                <a:spcPct val="100000"/>
              </a:lnSpc>
              <a:spcBef>
                <a:spcPts val="930"/>
              </a:spcBef>
            </a:pPr>
            <a:endParaRPr lang="en-US" sz="1400" dirty="0">
              <a:solidFill>
                <a:srgbClr val="363840"/>
              </a:solidFill>
              <a:latin typeface="Calibri" panose="020F0502020204030204" pitchFamily="34" charset="0"/>
              <a:cs typeface="Calibri" panose="020F0502020204030204" pitchFamily="34" charset="0"/>
            </a:endParaRPr>
          </a:p>
        </p:txBody>
      </p:sp>
      <p:sp>
        <p:nvSpPr>
          <p:cNvPr id="16" name="Rectangle: Rounded Corners 15">
            <a:extLst>
              <a:ext uri="{FF2B5EF4-FFF2-40B4-BE49-F238E27FC236}">
                <a16:creationId xmlns:a16="http://schemas.microsoft.com/office/drawing/2014/main" id="{12FAABA6-92C3-42ED-818C-C1BCCB72A6F0}"/>
              </a:ext>
            </a:extLst>
          </p:cNvPr>
          <p:cNvSpPr/>
          <p:nvPr/>
        </p:nvSpPr>
        <p:spPr>
          <a:xfrm>
            <a:off x="7313547" y="2219434"/>
            <a:ext cx="3567158" cy="382737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Yu Gothic UI"/>
              <a:ea typeface="+mn-ea"/>
              <a:cs typeface="+mn-cs"/>
            </a:endParaRPr>
          </a:p>
        </p:txBody>
      </p:sp>
      <p:pic>
        <p:nvPicPr>
          <p:cNvPr id="9" name="Picture 9">
            <a:extLst>
              <a:ext uri="{FF2B5EF4-FFF2-40B4-BE49-F238E27FC236}">
                <a16:creationId xmlns:a16="http://schemas.microsoft.com/office/drawing/2014/main" id="{7E731E6E-11AE-4EA6-A432-D5BBBAD58C7A}"/>
              </a:ext>
            </a:extLst>
          </p:cNvPr>
          <p:cNvPicPr>
            <a:picLocks noChangeAspect="1"/>
          </p:cNvPicPr>
          <p:nvPr/>
        </p:nvPicPr>
        <p:blipFill>
          <a:blip r:embed="rId2"/>
          <a:stretch>
            <a:fillRect/>
          </a:stretch>
        </p:blipFill>
        <p:spPr>
          <a:xfrm>
            <a:off x="7396701" y="1251819"/>
            <a:ext cx="3484004" cy="514884"/>
          </a:xfrm>
          <a:prstGeom prst="rect">
            <a:avLst/>
          </a:prstGeom>
        </p:spPr>
      </p:pic>
      <p:sp>
        <p:nvSpPr>
          <p:cNvPr id="14" name="TextBox 13">
            <a:extLst>
              <a:ext uri="{FF2B5EF4-FFF2-40B4-BE49-F238E27FC236}">
                <a16:creationId xmlns:a16="http://schemas.microsoft.com/office/drawing/2014/main" id="{EB17DF2B-86E9-4313-9484-208062F4D417}"/>
              </a:ext>
            </a:extLst>
          </p:cNvPr>
          <p:cNvSpPr txBox="1"/>
          <p:nvPr/>
        </p:nvSpPr>
        <p:spPr>
          <a:xfrm>
            <a:off x="7479566" y="2486519"/>
            <a:ext cx="3235119" cy="32932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363840"/>
                </a:solidFill>
                <a:effectLst/>
                <a:uLnTx/>
                <a:uFillTx/>
                <a:latin typeface="Calibri" panose="020F0502020204030204" pitchFamily="34" charset="0"/>
                <a:cs typeface="Calibri" panose="020F0502020204030204" pitchFamily="34" charset="0"/>
              </a:rPr>
              <a:t>The ACE model has been adopted by the National Institute of Drug Abuse (NIDA) Clinical Trial Network (CTN)​</a:t>
            </a:r>
            <a:endParaRPr kumimoji="0" lang="en-US" sz="1600" b="0" i="0" u="none" strike="noStrike" kern="1200" cap="none" spc="0" normalizeH="0" baseline="0" noProof="0" dirty="0">
              <a:ln>
                <a:noFill/>
              </a:ln>
              <a:solidFill>
                <a:srgbClr val="363840"/>
              </a:solidFill>
              <a:effectLst/>
              <a:uLnTx/>
              <a:uFillTx/>
              <a:latin typeface="Calibri" panose="020F0502020204030204" pitchFamily="34" charset="0"/>
              <a:ea typeface="Yu Gothic UI"/>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363840"/>
              </a:solidFill>
              <a:effectLst/>
              <a:uLnTx/>
              <a:uFillTx/>
              <a:latin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363840"/>
                </a:solidFill>
                <a:effectLst/>
                <a:uLnTx/>
                <a:uFillTx/>
                <a:latin typeface="Calibri" panose="020F0502020204030204" pitchFamily="34" charset="0"/>
                <a:cs typeface="Calibri" panose="020F0502020204030204" pitchFamily="34" charset="0"/>
              </a:rPr>
              <a:t>The NIDA CTN is the federal government’s program to identify and promote evidence-based programs​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363840"/>
              </a:solidFill>
              <a:effectLst/>
              <a:uLnTx/>
              <a:uFillTx/>
              <a:latin typeface="Calibri" panose="020F0502020204030204" pitchFamily="34" charset="0"/>
              <a:ea typeface="Yu Gothic UI"/>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363840"/>
                </a:solidFill>
                <a:effectLst/>
                <a:uLnTx/>
                <a:uFillTx/>
                <a:latin typeface="Calibri" panose="020F0502020204030204" pitchFamily="34" charset="0"/>
                <a:cs typeface="Calibri" panose="020F0502020204030204" pitchFamily="34" charset="0"/>
              </a:rPr>
              <a:t>The first peer recovery model to be included in the Clinical Trial Network​</a:t>
            </a:r>
            <a:endParaRPr kumimoji="0" lang="en-US" sz="1600" b="0" i="0" u="none" strike="noStrike" kern="1200" cap="none" spc="0" normalizeH="0" baseline="0" noProof="0" dirty="0">
              <a:ln>
                <a:noFill/>
              </a:ln>
              <a:solidFill>
                <a:srgbClr val="363840"/>
              </a:solidFill>
              <a:effectLst/>
              <a:uLnTx/>
              <a:uFillTx/>
              <a:latin typeface="Calibri" panose="020F0502020204030204" pitchFamily="34" charset="0"/>
              <a:ea typeface="Yu Gothic UI"/>
              <a:cs typeface="Calibri" panose="020F0502020204030204" pitchFamily="34" charset="0"/>
            </a:endParaRPr>
          </a:p>
        </p:txBody>
      </p:sp>
      <p:sp>
        <p:nvSpPr>
          <p:cNvPr id="8" name="TextBox 7">
            <a:extLst>
              <a:ext uri="{FF2B5EF4-FFF2-40B4-BE49-F238E27FC236}">
                <a16:creationId xmlns:a16="http://schemas.microsoft.com/office/drawing/2014/main" id="{413BFF48-C067-6C2F-8ED4-7FFB201300DD}"/>
              </a:ext>
            </a:extLst>
          </p:cNvPr>
          <p:cNvSpPr txBox="1"/>
          <p:nvPr/>
        </p:nvSpPr>
        <p:spPr>
          <a:xfrm>
            <a:off x="2924430" y="253016"/>
            <a:ext cx="6343137" cy="523220"/>
          </a:xfrm>
          <a:prstGeom prst="rect">
            <a:avLst/>
          </a:prstGeom>
          <a:noFill/>
        </p:spPr>
        <p:txBody>
          <a:bodyPr wrap="square" rtlCol="0">
            <a:spAutoFit/>
          </a:bodyPr>
          <a:lstStyle/>
          <a:p>
            <a:pPr algn="ctr"/>
            <a:r>
              <a:rPr lang="en-US" sz="2800" b="1" dirty="0">
                <a:solidFill>
                  <a:schemeClr val="accent1"/>
                </a:solidFill>
                <a:latin typeface="+mj-lt"/>
              </a:rPr>
              <a:t>Study in Development</a:t>
            </a:r>
          </a:p>
        </p:txBody>
      </p:sp>
      <p:sp>
        <p:nvSpPr>
          <p:cNvPr id="5" name="Slide Number Placeholder 5">
            <a:extLst>
              <a:ext uri="{FF2B5EF4-FFF2-40B4-BE49-F238E27FC236}">
                <a16:creationId xmlns:a16="http://schemas.microsoft.com/office/drawing/2014/main" id="{B2B2F40F-C333-8E23-7055-1CCDAFC9B2AB}"/>
              </a:ext>
            </a:extLst>
          </p:cNvPr>
          <p:cNvSpPr>
            <a:spLocks noGrp="1"/>
          </p:cNvSpPr>
          <p:nvPr>
            <p:ph type="sldNum" sz="quarter" idx="12"/>
          </p:nvPr>
        </p:nvSpPr>
        <p:spPr>
          <a:xfrm>
            <a:off x="11277600" y="6422421"/>
            <a:ext cx="856897"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F5BE2AE4-BF0D-483D-B04D-86488E56D6CA}" type="slidenum">
              <a:rPr lang="en-US" altLang="en-US" sz="1200">
                <a:latin typeface="Arial" panose="020B0604020202020204" pitchFamily="34" charset="0"/>
              </a:rPr>
              <a:pPr/>
              <a:t>35</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9310768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B2B2F40F-C333-8E23-7055-1CCDAFC9B2AB}"/>
              </a:ext>
            </a:extLst>
          </p:cNvPr>
          <p:cNvSpPr>
            <a:spLocks noGrp="1"/>
          </p:cNvSpPr>
          <p:nvPr>
            <p:ph type="sldNum" sz="quarter" idx="12"/>
          </p:nvPr>
        </p:nvSpPr>
        <p:spPr>
          <a:xfrm>
            <a:off x="11277600" y="6422421"/>
            <a:ext cx="856897"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F5BE2AE4-BF0D-483D-B04D-86488E56D6CA}" type="slidenum">
              <a:rPr lang="en-US" altLang="en-US" sz="1200">
                <a:latin typeface="Arial" panose="020B0604020202020204" pitchFamily="34" charset="0"/>
              </a:rPr>
              <a:pPr/>
              <a:t>36</a:t>
            </a:fld>
            <a:endParaRPr lang="en-US" altLang="en-US" sz="1200" dirty="0">
              <a:latin typeface="Arial" panose="020B0604020202020204" pitchFamily="34" charset="0"/>
            </a:endParaRPr>
          </a:p>
        </p:txBody>
      </p:sp>
      <p:pic>
        <p:nvPicPr>
          <p:cNvPr id="10" name="Picture 9" descr="A qr code with a few black squares&#10;&#10;Description automatically generated">
            <a:extLst>
              <a:ext uri="{FF2B5EF4-FFF2-40B4-BE49-F238E27FC236}">
                <a16:creationId xmlns:a16="http://schemas.microsoft.com/office/drawing/2014/main" id="{8A95B222-9877-B11A-0FAA-87732A3E72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7863" y="1382929"/>
            <a:ext cx="4736274" cy="4731000"/>
          </a:xfrm>
          <a:prstGeom prst="rect">
            <a:avLst/>
          </a:prstGeom>
        </p:spPr>
      </p:pic>
      <p:sp>
        <p:nvSpPr>
          <p:cNvPr id="13" name="TextBox 12">
            <a:extLst>
              <a:ext uri="{FF2B5EF4-FFF2-40B4-BE49-F238E27FC236}">
                <a16:creationId xmlns:a16="http://schemas.microsoft.com/office/drawing/2014/main" id="{EA96DEE3-6EED-215E-4108-B37C05AC5AD2}"/>
              </a:ext>
            </a:extLst>
          </p:cNvPr>
          <p:cNvSpPr txBox="1"/>
          <p:nvPr/>
        </p:nvSpPr>
        <p:spPr>
          <a:xfrm>
            <a:off x="1874592" y="73720"/>
            <a:ext cx="8442816" cy="830997"/>
          </a:xfrm>
          <a:prstGeom prst="rect">
            <a:avLst/>
          </a:prstGeom>
          <a:noFill/>
        </p:spPr>
        <p:txBody>
          <a:bodyPr wrap="square" rtlCol="0">
            <a:spAutoFit/>
          </a:bodyPr>
          <a:lstStyle/>
          <a:p>
            <a:pPr algn="ctr"/>
            <a:r>
              <a:rPr lang="en-US" sz="2400" dirty="0">
                <a:solidFill>
                  <a:srgbClr val="2461FF"/>
                </a:solidFill>
              </a:rPr>
              <a:t>Contact Us For More Information </a:t>
            </a:r>
          </a:p>
          <a:p>
            <a:pPr algn="ctr"/>
            <a:r>
              <a:rPr lang="en-US" sz="2400" dirty="0">
                <a:solidFill>
                  <a:srgbClr val="2461FF"/>
                </a:solidFill>
              </a:rPr>
              <a:t>About Youturn Health</a:t>
            </a:r>
            <a:endParaRPr lang="en-US" sz="2400" b="1" dirty="0">
              <a:solidFill>
                <a:srgbClr val="2461FF"/>
              </a:solidFill>
              <a:latin typeface="+mj-lt"/>
            </a:endParaRPr>
          </a:p>
        </p:txBody>
      </p:sp>
    </p:spTree>
    <p:extLst>
      <p:ext uri="{BB962C8B-B14F-4D97-AF65-F5344CB8AC3E}">
        <p14:creationId xmlns:p14="http://schemas.microsoft.com/office/powerpoint/2010/main" val="10320675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8CDF97C-E3D9-E9B1-53BF-5B7BCCF72257}"/>
              </a:ext>
            </a:extLst>
          </p:cNvPr>
          <p:cNvSpPr>
            <a:spLocks noGrp="1"/>
          </p:cNvSpPr>
          <p:nvPr>
            <p:ph type="sldNum" sz="quarter" idx="12"/>
          </p:nvPr>
        </p:nvSpPr>
        <p:spPr>
          <a:xfrm>
            <a:off x="11277600" y="6422421"/>
            <a:ext cx="856897"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F5BE2AE4-BF0D-483D-B04D-86488E56D6CA}" type="slidenum">
              <a:rPr lang="en-US" altLang="en-US" sz="1200">
                <a:latin typeface="Arial" panose="020B0604020202020204" pitchFamily="34" charset="0"/>
              </a:rPr>
              <a:pPr/>
              <a:t>37</a:t>
            </a:fld>
            <a:endParaRPr lang="en-US" altLang="en-US" sz="1200" dirty="0">
              <a:latin typeface="Arial" panose="020B0604020202020204" pitchFamily="34" charset="0"/>
            </a:endParaRPr>
          </a:p>
        </p:txBody>
      </p:sp>
      <p:sp>
        <p:nvSpPr>
          <p:cNvPr id="7" name="Title 1">
            <a:extLst>
              <a:ext uri="{FF2B5EF4-FFF2-40B4-BE49-F238E27FC236}">
                <a16:creationId xmlns:a16="http://schemas.microsoft.com/office/drawing/2014/main" id="{50C17AF9-D838-776B-957D-0D0150E53A78}"/>
              </a:ext>
            </a:extLst>
          </p:cNvPr>
          <p:cNvSpPr>
            <a:spLocks noGrp="1"/>
          </p:cNvSpPr>
          <p:nvPr>
            <p:ph type="title"/>
          </p:nvPr>
        </p:nvSpPr>
        <p:spPr>
          <a:xfrm>
            <a:off x="800610" y="1030081"/>
            <a:ext cx="11015415" cy="1077422"/>
          </a:xfrm>
        </p:spPr>
        <p:txBody>
          <a:bodyPr/>
          <a:lstStyle/>
          <a:p>
            <a:r>
              <a:rPr lang="en-US" dirty="0"/>
              <a:t>Thank you!</a:t>
            </a:r>
          </a:p>
        </p:txBody>
      </p:sp>
      <p:sp>
        <p:nvSpPr>
          <p:cNvPr id="8" name="Content Placeholder 2">
            <a:extLst>
              <a:ext uri="{FF2B5EF4-FFF2-40B4-BE49-F238E27FC236}">
                <a16:creationId xmlns:a16="http://schemas.microsoft.com/office/drawing/2014/main" id="{94B5B7B1-6391-F03D-8AE7-77F53A35482C}"/>
              </a:ext>
            </a:extLst>
          </p:cNvPr>
          <p:cNvSpPr txBox="1">
            <a:spLocks/>
          </p:cNvSpPr>
          <p:nvPr/>
        </p:nvSpPr>
        <p:spPr>
          <a:xfrm>
            <a:off x="800610" y="2078303"/>
            <a:ext cx="11015415" cy="368336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dirty="0">
                <a:solidFill>
                  <a:srgbClr val="363840"/>
                </a:solidFill>
              </a:rPr>
              <a:t>Questions?</a:t>
            </a:r>
          </a:p>
        </p:txBody>
      </p:sp>
      <p:sp>
        <p:nvSpPr>
          <p:cNvPr id="10" name="Content Placeholder 2">
            <a:extLst>
              <a:ext uri="{FF2B5EF4-FFF2-40B4-BE49-F238E27FC236}">
                <a16:creationId xmlns:a16="http://schemas.microsoft.com/office/drawing/2014/main" id="{FED5AFCB-03CA-818E-CA72-EFDF9F23DCF3}"/>
              </a:ext>
            </a:extLst>
          </p:cNvPr>
          <p:cNvSpPr txBox="1">
            <a:spLocks/>
          </p:cNvSpPr>
          <p:nvPr/>
        </p:nvSpPr>
        <p:spPr>
          <a:xfrm>
            <a:off x="1220529" y="2912997"/>
            <a:ext cx="3248876" cy="1915313"/>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spcBef>
                <a:spcPts val="600"/>
              </a:spcBef>
              <a:buFont typeface="Wingdings 3" charset="2"/>
              <a:buNone/>
            </a:pPr>
            <a:r>
              <a:rPr lang="en-US" sz="2000" dirty="0">
                <a:solidFill>
                  <a:srgbClr val="363840"/>
                </a:solidFill>
              </a:rPr>
              <a:t>Hamilton Baiden</a:t>
            </a:r>
          </a:p>
          <a:p>
            <a:pPr marL="0" indent="0">
              <a:spcBef>
                <a:spcPts val="600"/>
              </a:spcBef>
              <a:buFont typeface="Wingdings 3" charset="2"/>
              <a:buNone/>
            </a:pPr>
            <a:r>
              <a:rPr lang="en-US" sz="2000" dirty="0">
                <a:solidFill>
                  <a:srgbClr val="363840"/>
                </a:solidFill>
              </a:rPr>
              <a:t>CEO</a:t>
            </a:r>
          </a:p>
          <a:p>
            <a:pPr marL="0" indent="0">
              <a:spcBef>
                <a:spcPts val="600"/>
              </a:spcBef>
              <a:buFont typeface="Wingdings 3" charset="2"/>
              <a:buNone/>
            </a:pPr>
            <a:r>
              <a:rPr lang="en-US" sz="2000" dirty="0">
                <a:solidFill>
                  <a:srgbClr val="363840"/>
                </a:solidFill>
              </a:rPr>
              <a:t>Youturn Health</a:t>
            </a:r>
          </a:p>
          <a:p>
            <a:pPr marL="0" indent="0">
              <a:spcBef>
                <a:spcPts val="600"/>
              </a:spcBef>
              <a:buFont typeface="Wingdings 3" charset="2"/>
              <a:buNone/>
            </a:pPr>
            <a:r>
              <a:rPr lang="en-US" sz="2000" dirty="0">
                <a:hlinkClick r:id="rId2"/>
              </a:rPr>
              <a:t>hbaiden@youturnhealth.com</a:t>
            </a:r>
            <a:r>
              <a:rPr lang="en-US" sz="2000" dirty="0"/>
              <a:t> </a:t>
            </a:r>
          </a:p>
          <a:p>
            <a:pPr marL="0" indent="0">
              <a:spcBef>
                <a:spcPts val="600"/>
              </a:spcBef>
              <a:buFont typeface="Wingdings 3" charset="2"/>
              <a:buNone/>
            </a:pPr>
            <a:r>
              <a:rPr lang="en-US" sz="2000" dirty="0">
                <a:solidFill>
                  <a:srgbClr val="363840"/>
                </a:solidFill>
              </a:rPr>
              <a:t>youturnhealth.com</a:t>
            </a:r>
          </a:p>
        </p:txBody>
      </p:sp>
      <p:sp>
        <p:nvSpPr>
          <p:cNvPr id="12" name="Rectangle: Rounded Corners 11">
            <a:extLst>
              <a:ext uri="{FF2B5EF4-FFF2-40B4-BE49-F238E27FC236}">
                <a16:creationId xmlns:a16="http://schemas.microsoft.com/office/drawing/2014/main" id="{22ADF986-5791-CA96-936B-57EE0ECFB3DB}"/>
              </a:ext>
            </a:extLst>
          </p:cNvPr>
          <p:cNvSpPr/>
          <p:nvPr/>
        </p:nvSpPr>
        <p:spPr>
          <a:xfrm>
            <a:off x="931239" y="2904309"/>
            <a:ext cx="45719" cy="191531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A723C9CD-E9EF-478B-A95C-04AFFB430308}"/>
              </a:ext>
            </a:extLst>
          </p:cNvPr>
          <p:cNvGrpSpPr/>
          <p:nvPr/>
        </p:nvGrpSpPr>
        <p:grpSpPr>
          <a:xfrm>
            <a:off x="931239" y="5909966"/>
            <a:ext cx="1406636" cy="289290"/>
            <a:chOff x="532096" y="5896543"/>
            <a:chExt cx="1406636" cy="289290"/>
          </a:xfrm>
        </p:grpSpPr>
        <p:pic>
          <p:nvPicPr>
            <p:cNvPr id="14" name="Google Shape;495;p34">
              <a:extLst>
                <a:ext uri="{FF2B5EF4-FFF2-40B4-BE49-F238E27FC236}">
                  <a16:creationId xmlns:a16="http://schemas.microsoft.com/office/drawing/2014/main" id="{44C120A6-853F-531D-5D04-4C80E45B7FB0}"/>
                </a:ext>
              </a:extLst>
            </p:cNvPr>
            <p:cNvPicPr preferRelativeResize="0"/>
            <p:nvPr/>
          </p:nvPicPr>
          <p:blipFill rotWithShape="1">
            <a:blip r:embed="rId3">
              <a:alphaModFix/>
            </a:blip>
            <a:srcRect/>
            <a:stretch/>
          </p:blipFill>
          <p:spPr>
            <a:xfrm>
              <a:off x="532096" y="5896543"/>
              <a:ext cx="289290" cy="289290"/>
            </a:xfrm>
            <a:prstGeom prst="rect">
              <a:avLst/>
            </a:prstGeom>
            <a:noFill/>
            <a:ln>
              <a:noFill/>
            </a:ln>
          </p:spPr>
        </p:pic>
        <p:sp>
          <p:nvSpPr>
            <p:cNvPr id="15" name="Google Shape;496;p34">
              <a:extLst>
                <a:ext uri="{FF2B5EF4-FFF2-40B4-BE49-F238E27FC236}">
                  <a16:creationId xmlns:a16="http://schemas.microsoft.com/office/drawing/2014/main" id="{613F80D9-C4C5-C9A2-467B-58250DEAB710}"/>
                </a:ext>
              </a:extLst>
            </p:cNvPr>
            <p:cNvSpPr txBox="1"/>
            <p:nvPr/>
          </p:nvSpPr>
          <p:spPr>
            <a:xfrm>
              <a:off x="821386" y="5908874"/>
              <a:ext cx="1117346"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200" b="0" i="0" u="none" strike="noStrike" cap="none" dirty="0">
                  <a:solidFill>
                    <a:srgbClr val="000000"/>
                  </a:solidFill>
                  <a:latin typeface="Arial"/>
                  <a:ea typeface="Arial"/>
                  <a:cs typeface="Arial"/>
                  <a:sym typeface="Arial"/>
                </a:rPr>
                <a:t>youturnhealth</a:t>
              </a:r>
              <a:endParaRPr sz="1200" dirty="0"/>
            </a:p>
          </p:txBody>
        </p:sp>
      </p:grpSp>
      <p:grpSp>
        <p:nvGrpSpPr>
          <p:cNvPr id="22" name="Group 21">
            <a:extLst>
              <a:ext uri="{FF2B5EF4-FFF2-40B4-BE49-F238E27FC236}">
                <a16:creationId xmlns:a16="http://schemas.microsoft.com/office/drawing/2014/main" id="{4415099C-2133-719C-FF6A-1A6B098709AE}"/>
              </a:ext>
            </a:extLst>
          </p:cNvPr>
          <p:cNvGrpSpPr/>
          <p:nvPr/>
        </p:nvGrpSpPr>
        <p:grpSpPr>
          <a:xfrm>
            <a:off x="2627165" y="5937877"/>
            <a:ext cx="1993226" cy="289290"/>
            <a:chOff x="2228022" y="5896336"/>
            <a:chExt cx="1993226" cy="289290"/>
          </a:xfrm>
        </p:grpSpPr>
        <p:pic>
          <p:nvPicPr>
            <p:cNvPr id="13" name="Google Shape;494;p34">
              <a:extLst>
                <a:ext uri="{FF2B5EF4-FFF2-40B4-BE49-F238E27FC236}">
                  <a16:creationId xmlns:a16="http://schemas.microsoft.com/office/drawing/2014/main" id="{BC2A2EDB-A67C-7E9E-A63B-BF094AAD88E1}"/>
                </a:ext>
              </a:extLst>
            </p:cNvPr>
            <p:cNvPicPr preferRelativeResize="0"/>
            <p:nvPr/>
          </p:nvPicPr>
          <p:blipFill rotWithShape="1">
            <a:blip r:embed="rId4">
              <a:alphaModFix/>
            </a:blip>
            <a:srcRect/>
            <a:stretch/>
          </p:blipFill>
          <p:spPr>
            <a:xfrm>
              <a:off x="2228022" y="5896336"/>
              <a:ext cx="289290" cy="289290"/>
            </a:xfrm>
            <a:prstGeom prst="rect">
              <a:avLst/>
            </a:prstGeom>
            <a:noFill/>
            <a:ln>
              <a:noFill/>
            </a:ln>
          </p:spPr>
        </p:pic>
        <p:sp>
          <p:nvSpPr>
            <p:cNvPr id="16" name="Google Shape;497;p34">
              <a:extLst>
                <a:ext uri="{FF2B5EF4-FFF2-40B4-BE49-F238E27FC236}">
                  <a16:creationId xmlns:a16="http://schemas.microsoft.com/office/drawing/2014/main" id="{3AA02AD4-ABCE-BFDC-1A68-043E8A1022AA}"/>
                </a:ext>
              </a:extLst>
            </p:cNvPr>
            <p:cNvSpPr txBox="1"/>
            <p:nvPr/>
          </p:nvSpPr>
          <p:spPr>
            <a:xfrm>
              <a:off x="2517312" y="5896336"/>
              <a:ext cx="1703936"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200" b="0" i="0" u="none" strike="noStrike" cap="none" dirty="0">
                  <a:solidFill>
                    <a:srgbClr val="000000"/>
                  </a:solidFill>
                  <a:latin typeface="Arial"/>
                  <a:ea typeface="Arial"/>
                  <a:cs typeface="Arial"/>
                  <a:sym typeface="Arial"/>
                </a:rPr>
                <a:t>youturnhealth</a:t>
              </a:r>
              <a:endParaRPr sz="1200" dirty="0"/>
            </a:p>
          </p:txBody>
        </p:sp>
      </p:grpSp>
      <p:grpSp>
        <p:nvGrpSpPr>
          <p:cNvPr id="23" name="Group 22">
            <a:extLst>
              <a:ext uri="{FF2B5EF4-FFF2-40B4-BE49-F238E27FC236}">
                <a16:creationId xmlns:a16="http://schemas.microsoft.com/office/drawing/2014/main" id="{BC4ED9D4-4161-19A8-F8D4-9337931EEB11}"/>
              </a:ext>
            </a:extLst>
          </p:cNvPr>
          <p:cNvGrpSpPr/>
          <p:nvPr/>
        </p:nvGrpSpPr>
        <p:grpSpPr>
          <a:xfrm>
            <a:off x="4152163" y="5792892"/>
            <a:ext cx="2282516" cy="566928"/>
            <a:chOff x="3753020" y="5779469"/>
            <a:chExt cx="2282516" cy="566928"/>
          </a:xfrm>
        </p:grpSpPr>
        <p:sp>
          <p:nvSpPr>
            <p:cNvPr id="17" name="Google Shape;500;p34">
              <a:extLst>
                <a:ext uri="{FF2B5EF4-FFF2-40B4-BE49-F238E27FC236}">
                  <a16:creationId xmlns:a16="http://schemas.microsoft.com/office/drawing/2014/main" id="{8465468F-E898-3B3C-0F37-43CDC16B252B}"/>
                </a:ext>
              </a:extLst>
            </p:cNvPr>
            <p:cNvSpPr txBox="1"/>
            <p:nvPr/>
          </p:nvSpPr>
          <p:spPr>
            <a:xfrm>
              <a:off x="4191224" y="5908874"/>
              <a:ext cx="1844312"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200" b="0" i="0" u="none" strike="noStrike" cap="none" dirty="0">
                  <a:solidFill>
                    <a:srgbClr val="000000"/>
                  </a:solidFill>
                  <a:latin typeface="Arial"/>
                  <a:ea typeface="Arial"/>
                  <a:cs typeface="Arial"/>
                  <a:sym typeface="Arial"/>
                </a:rPr>
                <a:t>@youturnhealth</a:t>
              </a:r>
              <a:endParaRPr sz="1200" dirty="0"/>
            </a:p>
          </p:txBody>
        </p:sp>
        <p:pic>
          <p:nvPicPr>
            <p:cNvPr id="19" name="Google Shape;502;p34" descr="Youtube Logo PNGs for Free Download">
              <a:extLst>
                <a:ext uri="{FF2B5EF4-FFF2-40B4-BE49-F238E27FC236}">
                  <a16:creationId xmlns:a16="http://schemas.microsoft.com/office/drawing/2014/main" id="{88863141-F276-A7DC-B832-CB9ED94109AB}"/>
                </a:ext>
              </a:extLst>
            </p:cNvPr>
            <p:cNvPicPr preferRelativeResize="0"/>
            <p:nvPr/>
          </p:nvPicPr>
          <p:blipFill rotWithShape="1">
            <a:blip r:embed="rId5">
              <a:alphaModFix/>
            </a:blip>
            <a:srcRect/>
            <a:stretch/>
          </p:blipFill>
          <p:spPr>
            <a:xfrm>
              <a:off x="3753020" y="5779469"/>
              <a:ext cx="566928" cy="566928"/>
            </a:xfrm>
            <a:prstGeom prst="rect">
              <a:avLst/>
            </a:prstGeom>
            <a:noFill/>
            <a:ln>
              <a:noFill/>
            </a:ln>
          </p:spPr>
        </p:pic>
      </p:grpSp>
      <p:grpSp>
        <p:nvGrpSpPr>
          <p:cNvPr id="24" name="Group 23">
            <a:extLst>
              <a:ext uri="{FF2B5EF4-FFF2-40B4-BE49-F238E27FC236}">
                <a16:creationId xmlns:a16="http://schemas.microsoft.com/office/drawing/2014/main" id="{5FDCF994-62F4-DBB3-891A-AF94D90E5C07}"/>
              </a:ext>
            </a:extLst>
          </p:cNvPr>
          <p:cNvGrpSpPr/>
          <p:nvPr/>
        </p:nvGrpSpPr>
        <p:grpSpPr>
          <a:xfrm>
            <a:off x="5958832" y="5906648"/>
            <a:ext cx="1828102" cy="292608"/>
            <a:chOff x="5555656" y="5893225"/>
            <a:chExt cx="1828102" cy="292608"/>
          </a:xfrm>
        </p:grpSpPr>
        <p:sp>
          <p:nvSpPr>
            <p:cNvPr id="18" name="Google Shape;501;p34">
              <a:extLst>
                <a:ext uri="{FF2B5EF4-FFF2-40B4-BE49-F238E27FC236}">
                  <a16:creationId xmlns:a16="http://schemas.microsoft.com/office/drawing/2014/main" id="{9C261A1F-504D-5AFB-EA49-A3F39E336045}"/>
                </a:ext>
              </a:extLst>
            </p:cNvPr>
            <p:cNvSpPr txBox="1"/>
            <p:nvPr/>
          </p:nvSpPr>
          <p:spPr>
            <a:xfrm>
              <a:off x="5848264" y="5908873"/>
              <a:ext cx="1535494"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200" b="0" i="0" u="none" strike="noStrike" cap="none" dirty="0">
                  <a:solidFill>
                    <a:srgbClr val="000000"/>
                  </a:solidFill>
                  <a:latin typeface="Arial"/>
                  <a:ea typeface="Arial"/>
                  <a:cs typeface="Arial"/>
                  <a:sym typeface="Arial"/>
                </a:rPr>
                <a:t>“You Too?” Podcast </a:t>
              </a:r>
              <a:endParaRPr sz="1200" dirty="0"/>
            </a:p>
          </p:txBody>
        </p:sp>
        <p:pic>
          <p:nvPicPr>
            <p:cNvPr id="20" name="Google Shape;503;p34" descr="Spotify Logo Png - Free Transparent PNG Logos">
              <a:extLst>
                <a:ext uri="{FF2B5EF4-FFF2-40B4-BE49-F238E27FC236}">
                  <a16:creationId xmlns:a16="http://schemas.microsoft.com/office/drawing/2014/main" id="{0B872135-5A9E-E22A-386E-859BA9D01301}"/>
                </a:ext>
              </a:extLst>
            </p:cNvPr>
            <p:cNvPicPr preferRelativeResize="0"/>
            <p:nvPr/>
          </p:nvPicPr>
          <p:blipFill rotWithShape="1">
            <a:blip r:embed="rId6">
              <a:alphaModFix/>
            </a:blip>
            <a:srcRect/>
            <a:stretch/>
          </p:blipFill>
          <p:spPr>
            <a:xfrm>
              <a:off x="5555656" y="5893225"/>
              <a:ext cx="292608" cy="292608"/>
            </a:xfrm>
            <a:prstGeom prst="rect">
              <a:avLst/>
            </a:prstGeom>
            <a:noFill/>
            <a:ln>
              <a:noFill/>
            </a:ln>
          </p:spPr>
        </p:pic>
      </p:grpSp>
    </p:spTree>
    <p:extLst>
      <p:ext uri="{BB962C8B-B14F-4D97-AF65-F5344CB8AC3E}">
        <p14:creationId xmlns:p14="http://schemas.microsoft.com/office/powerpoint/2010/main" val="771065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Arc 86">
            <a:extLst>
              <a:ext uri="{FF2B5EF4-FFF2-40B4-BE49-F238E27FC236}">
                <a16:creationId xmlns:a16="http://schemas.microsoft.com/office/drawing/2014/main" id="{0558A4D7-8210-485F-AEED-54145484AC67}"/>
              </a:ext>
            </a:extLst>
          </p:cNvPr>
          <p:cNvSpPr/>
          <p:nvPr/>
        </p:nvSpPr>
        <p:spPr>
          <a:xfrm>
            <a:off x="3277728" y="1582242"/>
            <a:ext cx="5475548" cy="6392868"/>
          </a:xfrm>
          <a:prstGeom prst="arc">
            <a:avLst>
              <a:gd name="adj1" fmla="val 9440146"/>
              <a:gd name="adj2" fmla="val 939722"/>
            </a:avLst>
          </a:prstGeom>
          <a:ln w="635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latin typeface="Lato Light" panose="020F0502020204030203" pitchFamily="34" charset="0"/>
            </a:endParaRPr>
          </a:p>
        </p:txBody>
      </p:sp>
      <p:grpSp>
        <p:nvGrpSpPr>
          <p:cNvPr id="88" name="Group 87">
            <a:extLst>
              <a:ext uri="{FF2B5EF4-FFF2-40B4-BE49-F238E27FC236}">
                <a16:creationId xmlns:a16="http://schemas.microsoft.com/office/drawing/2014/main" id="{C3F774F7-BFAA-4F03-B352-3BAE69F89D7C}"/>
              </a:ext>
            </a:extLst>
          </p:cNvPr>
          <p:cNvGrpSpPr/>
          <p:nvPr/>
        </p:nvGrpSpPr>
        <p:grpSpPr>
          <a:xfrm flipH="1">
            <a:off x="4192051" y="2259530"/>
            <a:ext cx="3362840" cy="3678617"/>
            <a:chOff x="9230117" y="4695533"/>
            <a:chExt cx="6557179" cy="8237730"/>
          </a:xfrm>
        </p:grpSpPr>
        <p:sp>
          <p:nvSpPr>
            <p:cNvPr id="89" name="Shape 35372">
              <a:extLst>
                <a:ext uri="{FF2B5EF4-FFF2-40B4-BE49-F238E27FC236}">
                  <a16:creationId xmlns:a16="http://schemas.microsoft.com/office/drawing/2014/main" id="{7BA03EF2-FD95-4CB6-B09A-E123645B50C6}"/>
                </a:ext>
              </a:extLst>
            </p:cNvPr>
            <p:cNvSpPr/>
            <p:nvPr/>
          </p:nvSpPr>
          <p:spPr>
            <a:xfrm>
              <a:off x="10746991" y="8530358"/>
              <a:ext cx="2871644" cy="2881261"/>
            </a:xfrm>
            <a:custGeom>
              <a:avLst/>
              <a:gdLst/>
              <a:ahLst/>
              <a:cxnLst>
                <a:cxn ang="0">
                  <a:pos x="wd2" y="hd2"/>
                </a:cxn>
                <a:cxn ang="5400000">
                  <a:pos x="wd2" y="hd2"/>
                </a:cxn>
                <a:cxn ang="10800000">
                  <a:pos x="wd2" y="hd2"/>
                </a:cxn>
                <a:cxn ang="16200000">
                  <a:pos x="wd2" y="hd2"/>
                </a:cxn>
              </a:cxnLst>
              <a:rect l="0" t="0" r="r" b="b"/>
              <a:pathLst>
                <a:path w="21597" h="21574" extrusionOk="0">
                  <a:moveTo>
                    <a:pt x="12924" y="1"/>
                  </a:moveTo>
                  <a:cubicBezTo>
                    <a:pt x="11887" y="26"/>
                    <a:pt x="11042" y="851"/>
                    <a:pt x="11039" y="1877"/>
                  </a:cubicBezTo>
                  <a:cubicBezTo>
                    <a:pt x="11039" y="1984"/>
                    <a:pt x="11091" y="2533"/>
                    <a:pt x="11254" y="2862"/>
                  </a:cubicBezTo>
                  <a:cubicBezTo>
                    <a:pt x="12033" y="4428"/>
                    <a:pt x="11300" y="4601"/>
                    <a:pt x="11044" y="4616"/>
                  </a:cubicBezTo>
                  <a:lnTo>
                    <a:pt x="10988" y="4616"/>
                  </a:lnTo>
                  <a:lnTo>
                    <a:pt x="10968" y="4616"/>
                  </a:lnTo>
                  <a:lnTo>
                    <a:pt x="4605" y="4616"/>
                  </a:lnTo>
                  <a:lnTo>
                    <a:pt x="4605" y="11379"/>
                  </a:lnTo>
                  <a:cubicBezTo>
                    <a:pt x="4508" y="11674"/>
                    <a:pt x="4147" y="12038"/>
                    <a:pt x="2874" y="11410"/>
                  </a:cubicBezTo>
                  <a:cubicBezTo>
                    <a:pt x="2839" y="11392"/>
                    <a:pt x="2210" y="11133"/>
                    <a:pt x="1885" y="11134"/>
                  </a:cubicBezTo>
                  <a:cubicBezTo>
                    <a:pt x="829" y="11139"/>
                    <a:pt x="-3" y="12026"/>
                    <a:pt x="0" y="13093"/>
                  </a:cubicBezTo>
                  <a:cubicBezTo>
                    <a:pt x="3" y="14153"/>
                    <a:pt x="832" y="15035"/>
                    <a:pt x="1885" y="15041"/>
                  </a:cubicBezTo>
                  <a:cubicBezTo>
                    <a:pt x="1992" y="15041"/>
                    <a:pt x="2544" y="14995"/>
                    <a:pt x="2874" y="14832"/>
                  </a:cubicBezTo>
                  <a:cubicBezTo>
                    <a:pt x="4147" y="14203"/>
                    <a:pt x="4508" y="14563"/>
                    <a:pt x="4605" y="14857"/>
                  </a:cubicBezTo>
                  <a:lnTo>
                    <a:pt x="4605" y="21574"/>
                  </a:lnTo>
                  <a:lnTo>
                    <a:pt x="11234" y="21574"/>
                  </a:lnTo>
                  <a:cubicBezTo>
                    <a:pt x="11358" y="21539"/>
                    <a:pt x="11495" y="21481"/>
                    <a:pt x="11587" y="21319"/>
                  </a:cubicBezTo>
                  <a:cubicBezTo>
                    <a:pt x="11659" y="21193"/>
                    <a:pt x="11716" y="21016"/>
                    <a:pt x="11639" y="20794"/>
                  </a:cubicBezTo>
                  <a:cubicBezTo>
                    <a:pt x="11555" y="20556"/>
                    <a:pt x="11472" y="20247"/>
                    <a:pt x="11306" y="19860"/>
                  </a:cubicBezTo>
                  <a:cubicBezTo>
                    <a:pt x="11162" y="19526"/>
                    <a:pt x="11097" y="18992"/>
                    <a:pt x="11096" y="18876"/>
                  </a:cubicBezTo>
                  <a:cubicBezTo>
                    <a:pt x="11082" y="17852"/>
                    <a:pt x="11938" y="17035"/>
                    <a:pt x="12981" y="16999"/>
                  </a:cubicBezTo>
                  <a:cubicBezTo>
                    <a:pt x="13021" y="16998"/>
                    <a:pt x="13054" y="17019"/>
                    <a:pt x="13093" y="17020"/>
                  </a:cubicBezTo>
                  <a:cubicBezTo>
                    <a:pt x="13099" y="17020"/>
                    <a:pt x="13103" y="17015"/>
                    <a:pt x="13109" y="17015"/>
                  </a:cubicBezTo>
                  <a:cubicBezTo>
                    <a:pt x="13160" y="17015"/>
                    <a:pt x="13202" y="17041"/>
                    <a:pt x="13252" y="17045"/>
                  </a:cubicBezTo>
                  <a:cubicBezTo>
                    <a:pt x="13448" y="17065"/>
                    <a:pt x="13640" y="17086"/>
                    <a:pt x="13816" y="17157"/>
                  </a:cubicBezTo>
                  <a:cubicBezTo>
                    <a:pt x="13883" y="17184"/>
                    <a:pt x="13932" y="17235"/>
                    <a:pt x="13995" y="17270"/>
                  </a:cubicBezTo>
                  <a:cubicBezTo>
                    <a:pt x="14592" y="17588"/>
                    <a:pt x="15026" y="18163"/>
                    <a:pt x="15030" y="18876"/>
                  </a:cubicBezTo>
                  <a:cubicBezTo>
                    <a:pt x="15032" y="19199"/>
                    <a:pt x="14776" y="19825"/>
                    <a:pt x="14758" y="19860"/>
                  </a:cubicBezTo>
                  <a:cubicBezTo>
                    <a:pt x="14110" y="21161"/>
                    <a:pt x="14500" y="21487"/>
                    <a:pt x="14799" y="21574"/>
                  </a:cubicBezTo>
                  <a:lnTo>
                    <a:pt x="18887" y="21574"/>
                  </a:lnTo>
                  <a:cubicBezTo>
                    <a:pt x="19630" y="20472"/>
                    <a:pt x="20502" y="19497"/>
                    <a:pt x="21279" y="19544"/>
                  </a:cubicBezTo>
                  <a:cubicBezTo>
                    <a:pt x="21343" y="19548"/>
                    <a:pt x="21524" y="19565"/>
                    <a:pt x="21597" y="19570"/>
                  </a:cubicBezTo>
                  <a:lnTo>
                    <a:pt x="21597" y="14602"/>
                  </a:lnTo>
                  <a:cubicBezTo>
                    <a:pt x="21440" y="14352"/>
                    <a:pt x="21021" y="14161"/>
                    <a:pt x="19927" y="14699"/>
                  </a:cubicBezTo>
                  <a:cubicBezTo>
                    <a:pt x="19597" y="14861"/>
                    <a:pt x="19039" y="14913"/>
                    <a:pt x="18933" y="14913"/>
                  </a:cubicBezTo>
                  <a:cubicBezTo>
                    <a:pt x="17893" y="14913"/>
                    <a:pt x="17048" y="14072"/>
                    <a:pt x="17048" y="13036"/>
                  </a:cubicBezTo>
                  <a:cubicBezTo>
                    <a:pt x="17048" y="12001"/>
                    <a:pt x="17893" y="11160"/>
                    <a:pt x="18933" y="11160"/>
                  </a:cubicBezTo>
                  <a:cubicBezTo>
                    <a:pt x="19258" y="11160"/>
                    <a:pt x="19894" y="11414"/>
                    <a:pt x="19927" y="11430"/>
                  </a:cubicBezTo>
                  <a:cubicBezTo>
                    <a:pt x="21021" y="11968"/>
                    <a:pt x="21440" y="11782"/>
                    <a:pt x="21597" y="11532"/>
                  </a:cubicBezTo>
                  <a:lnTo>
                    <a:pt x="21597" y="4616"/>
                  </a:lnTo>
                  <a:lnTo>
                    <a:pt x="14932" y="4616"/>
                  </a:lnTo>
                  <a:lnTo>
                    <a:pt x="14912" y="4616"/>
                  </a:lnTo>
                  <a:lnTo>
                    <a:pt x="14851" y="4616"/>
                  </a:lnTo>
                  <a:cubicBezTo>
                    <a:pt x="14595" y="4601"/>
                    <a:pt x="13862" y="4428"/>
                    <a:pt x="14640" y="2862"/>
                  </a:cubicBezTo>
                  <a:cubicBezTo>
                    <a:pt x="14657" y="2828"/>
                    <a:pt x="14913" y="2201"/>
                    <a:pt x="14912" y="1877"/>
                  </a:cubicBezTo>
                  <a:cubicBezTo>
                    <a:pt x="14909" y="814"/>
                    <a:pt x="14005" y="-26"/>
                    <a:pt x="12924" y="1"/>
                  </a:cubicBezTo>
                  <a:close/>
                </a:path>
              </a:pathLst>
            </a:custGeom>
            <a:solidFill>
              <a:schemeClr val="accent3">
                <a:lumMod val="75000"/>
              </a:schemeClr>
            </a:solidFill>
            <a:ln w="12700" cap="flat">
              <a:noFill/>
              <a:miter lim="400000"/>
            </a:ln>
            <a:effectLst/>
          </p:spPr>
          <p:txBody>
            <a:bodyPr wrap="square" lIns="47625" tIns="47625" rIns="47625" bIns="47625" numCol="1" anchor="ctr">
              <a:noAutofit/>
            </a:bodyPr>
            <a:lstStyle/>
            <a:p>
              <a:endParaRPr sz="3376" dirty="0">
                <a:latin typeface="Lato Light" panose="020F0502020204030203" pitchFamily="34" charset="0"/>
              </a:endParaRPr>
            </a:p>
          </p:txBody>
        </p:sp>
        <p:sp>
          <p:nvSpPr>
            <p:cNvPr id="90" name="Shape 35373">
              <a:extLst>
                <a:ext uri="{FF2B5EF4-FFF2-40B4-BE49-F238E27FC236}">
                  <a16:creationId xmlns:a16="http://schemas.microsoft.com/office/drawing/2014/main" id="{4AFA5658-3EDF-48A4-9299-5C63335976E5}"/>
                </a:ext>
              </a:extLst>
            </p:cNvPr>
            <p:cNvSpPr/>
            <p:nvPr/>
          </p:nvSpPr>
          <p:spPr>
            <a:xfrm>
              <a:off x="10746991" y="4695533"/>
              <a:ext cx="2871644" cy="2222605"/>
            </a:xfrm>
            <a:custGeom>
              <a:avLst/>
              <a:gdLst/>
              <a:ahLst/>
              <a:cxnLst>
                <a:cxn ang="0">
                  <a:pos x="wd2" y="hd2"/>
                </a:cxn>
                <a:cxn ang="5400000">
                  <a:pos x="wd2" y="hd2"/>
                </a:cxn>
                <a:cxn ang="10800000">
                  <a:pos x="wd2" y="hd2"/>
                </a:cxn>
                <a:cxn ang="16200000">
                  <a:pos x="wd2" y="hd2"/>
                </a:cxn>
              </a:cxnLst>
              <a:rect l="0" t="0" r="r" b="b"/>
              <a:pathLst>
                <a:path w="21597" h="21588" extrusionOk="0">
                  <a:moveTo>
                    <a:pt x="8376" y="1"/>
                  </a:moveTo>
                  <a:cubicBezTo>
                    <a:pt x="7018" y="-12"/>
                    <a:pt x="5773" y="139"/>
                    <a:pt x="4605" y="424"/>
                  </a:cubicBezTo>
                  <a:lnTo>
                    <a:pt x="4605" y="8363"/>
                  </a:lnTo>
                  <a:cubicBezTo>
                    <a:pt x="4508" y="8745"/>
                    <a:pt x="4147" y="9218"/>
                    <a:pt x="2874" y="8403"/>
                  </a:cubicBezTo>
                  <a:cubicBezTo>
                    <a:pt x="2839" y="8380"/>
                    <a:pt x="2210" y="8044"/>
                    <a:pt x="1885" y="8045"/>
                  </a:cubicBezTo>
                  <a:cubicBezTo>
                    <a:pt x="829" y="8052"/>
                    <a:pt x="-3" y="9203"/>
                    <a:pt x="0" y="10586"/>
                  </a:cubicBezTo>
                  <a:cubicBezTo>
                    <a:pt x="3" y="11962"/>
                    <a:pt x="832" y="13105"/>
                    <a:pt x="1885" y="13113"/>
                  </a:cubicBezTo>
                  <a:cubicBezTo>
                    <a:pt x="1992" y="13114"/>
                    <a:pt x="2544" y="13053"/>
                    <a:pt x="2874" y="12842"/>
                  </a:cubicBezTo>
                  <a:cubicBezTo>
                    <a:pt x="4147" y="12026"/>
                    <a:pt x="4508" y="12493"/>
                    <a:pt x="4605" y="12875"/>
                  </a:cubicBezTo>
                  <a:lnTo>
                    <a:pt x="4605" y="21588"/>
                  </a:lnTo>
                  <a:lnTo>
                    <a:pt x="11019" y="21588"/>
                  </a:lnTo>
                  <a:lnTo>
                    <a:pt x="11019" y="21581"/>
                  </a:lnTo>
                  <a:lnTo>
                    <a:pt x="11039" y="21588"/>
                  </a:lnTo>
                  <a:lnTo>
                    <a:pt x="11096" y="21588"/>
                  </a:lnTo>
                  <a:cubicBezTo>
                    <a:pt x="11351" y="21568"/>
                    <a:pt x="12085" y="21342"/>
                    <a:pt x="11306" y="19312"/>
                  </a:cubicBezTo>
                  <a:cubicBezTo>
                    <a:pt x="11142" y="18886"/>
                    <a:pt x="11095" y="18167"/>
                    <a:pt x="11096" y="18029"/>
                  </a:cubicBezTo>
                  <a:cubicBezTo>
                    <a:pt x="11101" y="16704"/>
                    <a:pt x="11945" y="15646"/>
                    <a:pt x="12981" y="15594"/>
                  </a:cubicBezTo>
                  <a:cubicBezTo>
                    <a:pt x="13151" y="15586"/>
                    <a:pt x="13303" y="15651"/>
                    <a:pt x="13462" y="15693"/>
                  </a:cubicBezTo>
                  <a:cubicBezTo>
                    <a:pt x="13483" y="15697"/>
                    <a:pt x="13503" y="15702"/>
                    <a:pt x="13524" y="15707"/>
                  </a:cubicBezTo>
                  <a:cubicBezTo>
                    <a:pt x="13635" y="15741"/>
                    <a:pt x="13744" y="15762"/>
                    <a:pt x="13846" y="15819"/>
                  </a:cubicBezTo>
                  <a:cubicBezTo>
                    <a:pt x="14529" y="16195"/>
                    <a:pt x="15026" y="17021"/>
                    <a:pt x="15030" y="18029"/>
                  </a:cubicBezTo>
                  <a:cubicBezTo>
                    <a:pt x="15031" y="18448"/>
                    <a:pt x="14776" y="19267"/>
                    <a:pt x="14758" y="19312"/>
                  </a:cubicBezTo>
                  <a:cubicBezTo>
                    <a:pt x="13979" y="21341"/>
                    <a:pt x="14712" y="21568"/>
                    <a:pt x="14968" y="21588"/>
                  </a:cubicBezTo>
                  <a:lnTo>
                    <a:pt x="15030" y="21588"/>
                  </a:lnTo>
                  <a:lnTo>
                    <a:pt x="15050" y="21581"/>
                  </a:lnTo>
                  <a:lnTo>
                    <a:pt x="15045" y="21588"/>
                  </a:lnTo>
                  <a:lnTo>
                    <a:pt x="21520" y="21588"/>
                  </a:lnTo>
                  <a:lnTo>
                    <a:pt x="21597" y="21588"/>
                  </a:lnTo>
                  <a:lnTo>
                    <a:pt x="21597" y="12544"/>
                  </a:lnTo>
                  <a:cubicBezTo>
                    <a:pt x="21440" y="12220"/>
                    <a:pt x="21021" y="11972"/>
                    <a:pt x="19927" y="12670"/>
                  </a:cubicBezTo>
                  <a:cubicBezTo>
                    <a:pt x="19597" y="12880"/>
                    <a:pt x="19039" y="12948"/>
                    <a:pt x="18933" y="12948"/>
                  </a:cubicBezTo>
                  <a:cubicBezTo>
                    <a:pt x="17893" y="12948"/>
                    <a:pt x="17048" y="11857"/>
                    <a:pt x="17048" y="10513"/>
                  </a:cubicBezTo>
                  <a:cubicBezTo>
                    <a:pt x="17048" y="9169"/>
                    <a:pt x="17893" y="8079"/>
                    <a:pt x="18933" y="8079"/>
                  </a:cubicBezTo>
                  <a:cubicBezTo>
                    <a:pt x="19258" y="8079"/>
                    <a:pt x="19894" y="8408"/>
                    <a:pt x="19927" y="8429"/>
                  </a:cubicBezTo>
                  <a:cubicBezTo>
                    <a:pt x="21021" y="9127"/>
                    <a:pt x="21440" y="8886"/>
                    <a:pt x="21597" y="8562"/>
                  </a:cubicBezTo>
                  <a:lnTo>
                    <a:pt x="21597" y="3414"/>
                  </a:lnTo>
                  <a:cubicBezTo>
                    <a:pt x="20278" y="2814"/>
                    <a:pt x="18830" y="2224"/>
                    <a:pt x="17063" y="1648"/>
                  </a:cubicBezTo>
                  <a:cubicBezTo>
                    <a:pt x="13714" y="555"/>
                    <a:pt x="10864" y="24"/>
                    <a:pt x="8376" y="1"/>
                  </a:cubicBezTo>
                  <a:close/>
                </a:path>
              </a:pathLst>
            </a:custGeom>
            <a:solidFill>
              <a:schemeClr val="accent1">
                <a:lumMod val="75000"/>
              </a:schemeClr>
            </a:solidFill>
            <a:ln w="12700" cap="flat">
              <a:noFill/>
              <a:miter lim="400000"/>
            </a:ln>
            <a:effectLst/>
          </p:spPr>
          <p:txBody>
            <a:bodyPr wrap="square" lIns="47625" tIns="47625" rIns="47625" bIns="47625" numCol="1" anchor="ctr">
              <a:noAutofit/>
            </a:bodyPr>
            <a:lstStyle/>
            <a:p>
              <a:endParaRPr sz="3376" dirty="0">
                <a:latin typeface="Lato Light" panose="020F0502020204030203" pitchFamily="34" charset="0"/>
              </a:endParaRPr>
            </a:p>
          </p:txBody>
        </p:sp>
        <p:sp>
          <p:nvSpPr>
            <p:cNvPr id="91" name="Shape 35374">
              <a:extLst>
                <a:ext uri="{FF2B5EF4-FFF2-40B4-BE49-F238E27FC236}">
                  <a16:creationId xmlns:a16="http://schemas.microsoft.com/office/drawing/2014/main" id="{1C40F0A9-BD81-4F2E-83A7-315900092943}"/>
                </a:ext>
              </a:extLst>
            </p:cNvPr>
            <p:cNvSpPr/>
            <p:nvPr/>
          </p:nvSpPr>
          <p:spPr>
            <a:xfrm>
              <a:off x="9407197" y="6920860"/>
              <a:ext cx="1969624" cy="2850527"/>
            </a:xfrm>
            <a:custGeom>
              <a:avLst/>
              <a:gdLst/>
              <a:ahLst/>
              <a:cxnLst>
                <a:cxn ang="0">
                  <a:pos x="wd2" y="hd2"/>
                </a:cxn>
                <a:cxn ang="5400000">
                  <a:pos x="wd2" y="hd2"/>
                </a:cxn>
                <a:cxn ang="10800000">
                  <a:pos x="wd2" y="hd2"/>
                </a:cxn>
                <a:cxn ang="16200000">
                  <a:pos x="wd2" y="hd2"/>
                </a:cxn>
              </a:cxnLst>
              <a:rect l="0" t="0" r="r" b="b"/>
              <a:pathLst>
                <a:path w="21386" h="21600" extrusionOk="0">
                  <a:moveTo>
                    <a:pt x="249" y="0"/>
                  </a:moveTo>
                  <a:cubicBezTo>
                    <a:pt x="-214" y="2538"/>
                    <a:pt x="-33" y="5179"/>
                    <a:pt x="804" y="7825"/>
                  </a:cubicBezTo>
                  <a:cubicBezTo>
                    <a:pt x="2880" y="14390"/>
                    <a:pt x="9765" y="15806"/>
                    <a:pt x="10455" y="21600"/>
                  </a:cubicBezTo>
                  <a:cubicBezTo>
                    <a:pt x="11278" y="21273"/>
                    <a:pt x="11860" y="20682"/>
                    <a:pt x="11860" y="19974"/>
                  </a:cubicBezTo>
                  <a:cubicBezTo>
                    <a:pt x="11860" y="19647"/>
                    <a:pt x="11492" y="19006"/>
                    <a:pt x="11468" y="18973"/>
                  </a:cubicBezTo>
                  <a:cubicBezTo>
                    <a:pt x="10346" y="17385"/>
                    <a:pt x="11402" y="17217"/>
                    <a:pt x="11772" y="17203"/>
                  </a:cubicBezTo>
                  <a:lnTo>
                    <a:pt x="11860" y="17203"/>
                  </a:lnTo>
                  <a:lnTo>
                    <a:pt x="11890" y="17203"/>
                  </a:lnTo>
                  <a:lnTo>
                    <a:pt x="21386" y="17203"/>
                  </a:lnTo>
                  <a:lnTo>
                    <a:pt x="21386" y="10163"/>
                  </a:lnTo>
                  <a:cubicBezTo>
                    <a:pt x="21159" y="9909"/>
                    <a:pt x="20563" y="9717"/>
                    <a:pt x="18982" y="10261"/>
                  </a:cubicBezTo>
                  <a:cubicBezTo>
                    <a:pt x="18934" y="10277"/>
                    <a:pt x="18016" y="10534"/>
                    <a:pt x="17548" y="10534"/>
                  </a:cubicBezTo>
                  <a:cubicBezTo>
                    <a:pt x="16045" y="10534"/>
                    <a:pt x="14826" y="9688"/>
                    <a:pt x="14826" y="8640"/>
                  </a:cubicBezTo>
                  <a:cubicBezTo>
                    <a:pt x="14826" y="7592"/>
                    <a:pt x="16045" y="6741"/>
                    <a:pt x="17548" y="6741"/>
                  </a:cubicBezTo>
                  <a:cubicBezTo>
                    <a:pt x="17701" y="6741"/>
                    <a:pt x="18506" y="6788"/>
                    <a:pt x="18982" y="6952"/>
                  </a:cubicBezTo>
                  <a:cubicBezTo>
                    <a:pt x="20563" y="7496"/>
                    <a:pt x="21159" y="7309"/>
                    <a:pt x="21386" y="7055"/>
                  </a:cubicBezTo>
                  <a:lnTo>
                    <a:pt x="21386" y="0"/>
                  </a:lnTo>
                  <a:lnTo>
                    <a:pt x="11890" y="0"/>
                  </a:lnTo>
                  <a:lnTo>
                    <a:pt x="11860" y="0"/>
                  </a:lnTo>
                  <a:lnTo>
                    <a:pt x="11772" y="0"/>
                  </a:lnTo>
                  <a:cubicBezTo>
                    <a:pt x="11519" y="10"/>
                    <a:pt x="10956" y="107"/>
                    <a:pt x="10980" y="671"/>
                  </a:cubicBezTo>
                  <a:cubicBezTo>
                    <a:pt x="10987" y="735"/>
                    <a:pt x="10981" y="787"/>
                    <a:pt x="11003" y="862"/>
                  </a:cubicBezTo>
                  <a:cubicBezTo>
                    <a:pt x="11060" y="1098"/>
                    <a:pt x="11197" y="1391"/>
                    <a:pt x="11468" y="1775"/>
                  </a:cubicBezTo>
                  <a:cubicBezTo>
                    <a:pt x="11492" y="1809"/>
                    <a:pt x="11860" y="2445"/>
                    <a:pt x="11860" y="2772"/>
                  </a:cubicBezTo>
                  <a:cubicBezTo>
                    <a:pt x="11860" y="3820"/>
                    <a:pt x="10641" y="4671"/>
                    <a:pt x="9139" y="4671"/>
                  </a:cubicBezTo>
                  <a:cubicBezTo>
                    <a:pt x="8330" y="4671"/>
                    <a:pt x="7626" y="4412"/>
                    <a:pt x="7127" y="4021"/>
                  </a:cubicBezTo>
                  <a:cubicBezTo>
                    <a:pt x="7125" y="4019"/>
                    <a:pt x="7122" y="4017"/>
                    <a:pt x="7120" y="4015"/>
                  </a:cubicBezTo>
                  <a:cubicBezTo>
                    <a:pt x="6951" y="3893"/>
                    <a:pt x="6825" y="3753"/>
                    <a:pt x="6720" y="3603"/>
                  </a:cubicBezTo>
                  <a:cubicBezTo>
                    <a:pt x="6679" y="3544"/>
                    <a:pt x="6642" y="3489"/>
                    <a:pt x="6610" y="3427"/>
                  </a:cubicBezTo>
                  <a:cubicBezTo>
                    <a:pt x="6554" y="3311"/>
                    <a:pt x="6518" y="3191"/>
                    <a:pt x="6506" y="3066"/>
                  </a:cubicBezTo>
                  <a:cubicBezTo>
                    <a:pt x="6505" y="3060"/>
                    <a:pt x="6500" y="3056"/>
                    <a:pt x="6499" y="3050"/>
                  </a:cubicBezTo>
                  <a:cubicBezTo>
                    <a:pt x="6478" y="2955"/>
                    <a:pt x="6417" y="2871"/>
                    <a:pt x="6417" y="2772"/>
                  </a:cubicBezTo>
                  <a:cubicBezTo>
                    <a:pt x="6417" y="2665"/>
                    <a:pt x="6493" y="2108"/>
                    <a:pt x="6728" y="1775"/>
                  </a:cubicBezTo>
                  <a:cubicBezTo>
                    <a:pt x="7850" y="188"/>
                    <a:pt x="6794" y="14"/>
                    <a:pt x="6425" y="0"/>
                  </a:cubicBezTo>
                  <a:lnTo>
                    <a:pt x="6343" y="0"/>
                  </a:lnTo>
                  <a:lnTo>
                    <a:pt x="6314" y="0"/>
                  </a:lnTo>
                  <a:lnTo>
                    <a:pt x="249" y="0"/>
                  </a:lnTo>
                  <a:close/>
                </a:path>
              </a:pathLst>
            </a:custGeom>
            <a:solidFill>
              <a:schemeClr val="accent2"/>
            </a:solidFill>
            <a:ln w="12700" cap="flat">
              <a:noFill/>
              <a:miter lim="400000"/>
            </a:ln>
            <a:effectLst/>
          </p:spPr>
          <p:txBody>
            <a:bodyPr wrap="square" lIns="35719" tIns="35719" rIns="35719" bIns="35719" numCol="1" anchor="ctr">
              <a:noAutofit/>
            </a:bodyPr>
            <a:lstStyle/>
            <a:p>
              <a:endParaRPr sz="3376" dirty="0">
                <a:latin typeface="Lato Light" panose="020F0502020204030203" pitchFamily="34" charset="0"/>
              </a:endParaRPr>
            </a:p>
          </p:txBody>
        </p:sp>
        <p:sp>
          <p:nvSpPr>
            <p:cNvPr id="92" name="Shape 35375">
              <a:extLst>
                <a:ext uri="{FF2B5EF4-FFF2-40B4-BE49-F238E27FC236}">
                  <a16:creationId xmlns:a16="http://schemas.microsoft.com/office/drawing/2014/main" id="{6EFC67EF-79CA-420D-9614-C8D9E1CE3659}"/>
                </a:ext>
              </a:extLst>
            </p:cNvPr>
            <p:cNvSpPr/>
            <p:nvPr/>
          </p:nvSpPr>
          <p:spPr>
            <a:xfrm>
              <a:off x="13006976" y="9170326"/>
              <a:ext cx="2713626" cy="2061231"/>
            </a:xfrm>
            <a:custGeom>
              <a:avLst/>
              <a:gdLst/>
              <a:ahLst/>
              <a:cxnLst>
                <a:cxn ang="0">
                  <a:pos x="wd2" y="hd2"/>
                </a:cxn>
                <a:cxn ang="5400000">
                  <a:pos x="wd2" y="hd2"/>
                </a:cxn>
                <a:cxn ang="10800000">
                  <a:pos x="wd2" y="hd2"/>
                </a:cxn>
                <a:cxn ang="16200000">
                  <a:pos x="wd2" y="hd2"/>
                </a:cxn>
              </a:cxnLst>
              <a:rect l="0" t="0" r="r" b="b"/>
              <a:pathLst>
                <a:path w="21567" h="21378" extrusionOk="0">
                  <a:moveTo>
                    <a:pt x="4781" y="0"/>
                  </a:moveTo>
                  <a:lnTo>
                    <a:pt x="4781" y="9403"/>
                  </a:lnTo>
                  <a:cubicBezTo>
                    <a:pt x="4580" y="9726"/>
                    <a:pt x="4213" y="10007"/>
                    <a:pt x="3043" y="9233"/>
                  </a:cubicBezTo>
                  <a:cubicBezTo>
                    <a:pt x="2698" y="9004"/>
                    <a:pt x="2115" y="8942"/>
                    <a:pt x="1993" y="8944"/>
                  </a:cubicBezTo>
                  <a:cubicBezTo>
                    <a:pt x="860" y="8960"/>
                    <a:pt x="-33" y="10197"/>
                    <a:pt x="1" y="11685"/>
                  </a:cubicBezTo>
                  <a:cubicBezTo>
                    <a:pt x="35" y="13142"/>
                    <a:pt x="946" y="14309"/>
                    <a:pt x="2069" y="14341"/>
                  </a:cubicBezTo>
                  <a:cubicBezTo>
                    <a:pt x="2409" y="14350"/>
                    <a:pt x="3067" y="14053"/>
                    <a:pt x="3119" y="14023"/>
                  </a:cubicBezTo>
                  <a:cubicBezTo>
                    <a:pt x="4296" y="13348"/>
                    <a:pt x="4627" y="13669"/>
                    <a:pt x="4781" y="14009"/>
                  </a:cubicBezTo>
                  <a:lnTo>
                    <a:pt x="4781" y="20677"/>
                  </a:lnTo>
                  <a:cubicBezTo>
                    <a:pt x="6795" y="20855"/>
                    <a:pt x="12101" y="21600"/>
                    <a:pt x="13588" y="21313"/>
                  </a:cubicBezTo>
                  <a:cubicBezTo>
                    <a:pt x="15117" y="21019"/>
                    <a:pt x="16587" y="20354"/>
                    <a:pt x="16473" y="16891"/>
                  </a:cubicBezTo>
                  <a:cubicBezTo>
                    <a:pt x="16360" y="13428"/>
                    <a:pt x="16533" y="12838"/>
                    <a:pt x="17383" y="12101"/>
                  </a:cubicBezTo>
                  <a:cubicBezTo>
                    <a:pt x="18232" y="11364"/>
                    <a:pt x="18571" y="9963"/>
                    <a:pt x="17892" y="9226"/>
                  </a:cubicBezTo>
                  <a:cubicBezTo>
                    <a:pt x="17212" y="8489"/>
                    <a:pt x="17209" y="8491"/>
                    <a:pt x="17209" y="8491"/>
                  </a:cubicBezTo>
                  <a:cubicBezTo>
                    <a:pt x="17209" y="8491"/>
                    <a:pt x="17721" y="8046"/>
                    <a:pt x="18514" y="7382"/>
                  </a:cubicBezTo>
                  <a:cubicBezTo>
                    <a:pt x="19307" y="6719"/>
                    <a:pt x="19136" y="5760"/>
                    <a:pt x="18909" y="5023"/>
                  </a:cubicBezTo>
                  <a:cubicBezTo>
                    <a:pt x="18683" y="4286"/>
                    <a:pt x="18232" y="2591"/>
                    <a:pt x="18741" y="2296"/>
                  </a:cubicBezTo>
                  <a:cubicBezTo>
                    <a:pt x="19251" y="2001"/>
                    <a:pt x="20157" y="1268"/>
                    <a:pt x="20950" y="678"/>
                  </a:cubicBezTo>
                  <a:cubicBezTo>
                    <a:pt x="21189" y="500"/>
                    <a:pt x="21391" y="264"/>
                    <a:pt x="21567" y="0"/>
                  </a:cubicBezTo>
                  <a:lnTo>
                    <a:pt x="15786" y="0"/>
                  </a:lnTo>
                  <a:cubicBezTo>
                    <a:pt x="15516" y="20"/>
                    <a:pt x="14742" y="250"/>
                    <a:pt x="15564" y="2423"/>
                  </a:cubicBezTo>
                  <a:cubicBezTo>
                    <a:pt x="15581" y="2469"/>
                    <a:pt x="15851" y="3346"/>
                    <a:pt x="15851" y="3794"/>
                  </a:cubicBezTo>
                  <a:cubicBezTo>
                    <a:pt x="15851" y="5229"/>
                    <a:pt x="14958" y="6393"/>
                    <a:pt x="13859" y="6393"/>
                  </a:cubicBezTo>
                  <a:cubicBezTo>
                    <a:pt x="12759" y="6393"/>
                    <a:pt x="11867" y="5229"/>
                    <a:pt x="11867" y="3794"/>
                  </a:cubicBezTo>
                  <a:cubicBezTo>
                    <a:pt x="11867" y="3648"/>
                    <a:pt x="11922" y="2878"/>
                    <a:pt x="12094" y="2423"/>
                  </a:cubicBezTo>
                  <a:cubicBezTo>
                    <a:pt x="12916" y="250"/>
                    <a:pt x="12137" y="20"/>
                    <a:pt x="11867" y="0"/>
                  </a:cubicBezTo>
                  <a:lnTo>
                    <a:pt x="11807" y="0"/>
                  </a:lnTo>
                  <a:lnTo>
                    <a:pt x="11786" y="0"/>
                  </a:lnTo>
                  <a:lnTo>
                    <a:pt x="4781" y="0"/>
                  </a:lnTo>
                  <a:close/>
                </a:path>
              </a:pathLst>
            </a:custGeom>
            <a:solidFill>
              <a:schemeClr val="accent3">
                <a:lumMod val="50000"/>
              </a:schemeClr>
            </a:solidFill>
            <a:ln w="12700" cap="flat">
              <a:noFill/>
              <a:miter lim="400000"/>
            </a:ln>
            <a:effectLst/>
          </p:spPr>
          <p:txBody>
            <a:bodyPr wrap="square" lIns="35719" tIns="35719" rIns="35719" bIns="35719" numCol="1" anchor="ctr">
              <a:noAutofit/>
            </a:bodyPr>
            <a:lstStyle/>
            <a:p>
              <a:endParaRPr sz="3376" dirty="0">
                <a:latin typeface="Lato Light" panose="020F0502020204030203" pitchFamily="34" charset="0"/>
              </a:endParaRPr>
            </a:p>
          </p:txBody>
        </p:sp>
        <p:sp>
          <p:nvSpPr>
            <p:cNvPr id="93" name="Shape 35376">
              <a:extLst>
                <a:ext uri="{FF2B5EF4-FFF2-40B4-BE49-F238E27FC236}">
                  <a16:creationId xmlns:a16="http://schemas.microsoft.com/office/drawing/2014/main" id="{0E46CECC-C05B-494B-9293-AF260461D065}"/>
                </a:ext>
              </a:extLst>
            </p:cNvPr>
            <p:cNvSpPr/>
            <p:nvPr/>
          </p:nvSpPr>
          <p:spPr>
            <a:xfrm>
              <a:off x="9230117" y="11414341"/>
              <a:ext cx="2127848" cy="1518922"/>
            </a:xfrm>
            <a:custGeom>
              <a:avLst/>
              <a:gdLst/>
              <a:ahLst/>
              <a:cxnLst>
                <a:cxn ang="0">
                  <a:pos x="wd2" y="hd2"/>
                </a:cxn>
                <a:cxn ang="5400000">
                  <a:pos x="wd2" y="hd2"/>
                </a:cxn>
                <a:cxn ang="10800000">
                  <a:pos x="wd2" y="hd2"/>
                </a:cxn>
                <a:cxn ang="16200000">
                  <a:pos x="wd2" y="hd2"/>
                </a:cxn>
              </a:cxnLst>
              <a:rect l="0" t="0" r="r" b="b"/>
              <a:pathLst>
                <a:path w="21600" h="21600" extrusionOk="0">
                  <a:moveTo>
                    <a:pt x="7177" y="0"/>
                  </a:moveTo>
                  <a:cubicBezTo>
                    <a:pt x="5551" y="5614"/>
                    <a:pt x="3758" y="11008"/>
                    <a:pt x="2372" y="15004"/>
                  </a:cubicBezTo>
                  <a:cubicBezTo>
                    <a:pt x="984" y="19002"/>
                    <a:pt x="0" y="21600"/>
                    <a:pt x="0" y="21600"/>
                  </a:cubicBezTo>
                  <a:lnTo>
                    <a:pt x="21600" y="21600"/>
                  </a:lnTo>
                  <a:lnTo>
                    <a:pt x="21600" y="19149"/>
                  </a:lnTo>
                  <a:cubicBezTo>
                    <a:pt x="21387" y="18675"/>
                    <a:pt x="20830" y="18324"/>
                    <a:pt x="19353" y="19343"/>
                  </a:cubicBezTo>
                  <a:cubicBezTo>
                    <a:pt x="19307" y="19374"/>
                    <a:pt x="18449" y="19855"/>
                    <a:pt x="18012" y="19856"/>
                  </a:cubicBezTo>
                  <a:cubicBezTo>
                    <a:pt x="16601" y="19861"/>
                    <a:pt x="15453" y="18262"/>
                    <a:pt x="15467" y="16292"/>
                  </a:cubicBezTo>
                  <a:cubicBezTo>
                    <a:pt x="15481" y="14352"/>
                    <a:pt x="16622" y="12800"/>
                    <a:pt x="18012" y="12805"/>
                  </a:cubicBezTo>
                  <a:cubicBezTo>
                    <a:pt x="18155" y="12806"/>
                    <a:pt x="18907" y="12905"/>
                    <a:pt x="19353" y="13212"/>
                  </a:cubicBezTo>
                  <a:cubicBezTo>
                    <a:pt x="20830" y="14230"/>
                    <a:pt x="21387" y="13870"/>
                    <a:pt x="21600" y="13396"/>
                  </a:cubicBezTo>
                  <a:lnTo>
                    <a:pt x="21600" y="0"/>
                  </a:lnTo>
                  <a:lnTo>
                    <a:pt x="12722" y="0"/>
                  </a:lnTo>
                  <a:lnTo>
                    <a:pt x="12694" y="0"/>
                  </a:lnTo>
                  <a:lnTo>
                    <a:pt x="12612" y="0"/>
                  </a:lnTo>
                  <a:cubicBezTo>
                    <a:pt x="12366" y="19"/>
                    <a:pt x="11801" y="211"/>
                    <a:pt x="11872" y="1385"/>
                  </a:cubicBezTo>
                  <a:cubicBezTo>
                    <a:pt x="11876" y="1454"/>
                    <a:pt x="11877" y="1513"/>
                    <a:pt x="11886" y="1589"/>
                  </a:cubicBezTo>
                  <a:cubicBezTo>
                    <a:pt x="11937" y="2035"/>
                    <a:pt x="12070" y="2599"/>
                    <a:pt x="12328" y="3332"/>
                  </a:cubicBezTo>
                  <a:cubicBezTo>
                    <a:pt x="12350" y="3395"/>
                    <a:pt x="12694" y="4588"/>
                    <a:pt x="12694" y="5201"/>
                  </a:cubicBezTo>
                  <a:cubicBezTo>
                    <a:pt x="12694" y="7169"/>
                    <a:pt x="11555" y="8766"/>
                    <a:pt x="10150" y="8766"/>
                  </a:cubicBezTo>
                  <a:cubicBezTo>
                    <a:pt x="8746" y="8766"/>
                    <a:pt x="7606" y="7169"/>
                    <a:pt x="7606" y="5201"/>
                  </a:cubicBezTo>
                  <a:cubicBezTo>
                    <a:pt x="7606" y="5001"/>
                    <a:pt x="7676" y="3956"/>
                    <a:pt x="7896" y="3332"/>
                  </a:cubicBezTo>
                  <a:cubicBezTo>
                    <a:pt x="8945" y="353"/>
                    <a:pt x="7958" y="27"/>
                    <a:pt x="7613" y="0"/>
                  </a:cubicBezTo>
                  <a:lnTo>
                    <a:pt x="7536" y="0"/>
                  </a:lnTo>
                  <a:lnTo>
                    <a:pt x="7509" y="0"/>
                  </a:lnTo>
                  <a:lnTo>
                    <a:pt x="7177" y="0"/>
                  </a:lnTo>
                  <a:close/>
                </a:path>
              </a:pathLst>
            </a:custGeom>
            <a:solidFill>
              <a:schemeClr val="accent4"/>
            </a:solidFill>
            <a:ln w="12700" cap="flat">
              <a:noFill/>
              <a:miter lim="400000"/>
            </a:ln>
            <a:effectLst/>
          </p:spPr>
          <p:txBody>
            <a:bodyPr wrap="square" lIns="35719" tIns="35719" rIns="35719" bIns="35719" numCol="1" anchor="ctr">
              <a:noAutofit/>
            </a:bodyPr>
            <a:lstStyle/>
            <a:p>
              <a:endParaRPr sz="3376" dirty="0">
                <a:latin typeface="Lato Light" panose="020F0502020204030203" pitchFamily="34" charset="0"/>
              </a:endParaRPr>
            </a:p>
          </p:txBody>
        </p:sp>
        <p:sp>
          <p:nvSpPr>
            <p:cNvPr id="94" name="Shape 35377">
              <a:extLst>
                <a:ext uri="{FF2B5EF4-FFF2-40B4-BE49-F238E27FC236}">
                  <a16:creationId xmlns:a16="http://schemas.microsoft.com/office/drawing/2014/main" id="{E356B868-0A1A-42A5-A7D3-E0E77C0DEA7D}"/>
                </a:ext>
              </a:extLst>
            </p:cNvPr>
            <p:cNvSpPr/>
            <p:nvPr/>
          </p:nvSpPr>
          <p:spPr>
            <a:xfrm>
              <a:off x="9430152" y="4739203"/>
              <a:ext cx="1955609" cy="279808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9559" y="258"/>
                    <a:pt x="17685" y="683"/>
                    <a:pt x="15928" y="1263"/>
                  </a:cubicBezTo>
                  <a:cubicBezTo>
                    <a:pt x="14199" y="1834"/>
                    <a:pt x="12583" y="2556"/>
                    <a:pt x="11029" y="3418"/>
                  </a:cubicBezTo>
                  <a:cubicBezTo>
                    <a:pt x="11009" y="3430"/>
                    <a:pt x="10990" y="3443"/>
                    <a:pt x="10970" y="3455"/>
                  </a:cubicBezTo>
                  <a:cubicBezTo>
                    <a:pt x="10950" y="3467"/>
                    <a:pt x="10929" y="3479"/>
                    <a:pt x="10909" y="3491"/>
                  </a:cubicBezTo>
                  <a:cubicBezTo>
                    <a:pt x="10035" y="3980"/>
                    <a:pt x="9176" y="4494"/>
                    <a:pt x="8328" y="5069"/>
                  </a:cubicBezTo>
                  <a:cubicBezTo>
                    <a:pt x="3557" y="8301"/>
                    <a:pt x="807" y="12412"/>
                    <a:pt x="0" y="16841"/>
                  </a:cubicBezTo>
                  <a:lnTo>
                    <a:pt x="6169" y="16841"/>
                  </a:lnTo>
                  <a:lnTo>
                    <a:pt x="6199" y="16841"/>
                  </a:lnTo>
                  <a:lnTo>
                    <a:pt x="6282" y="16841"/>
                  </a:lnTo>
                  <a:cubicBezTo>
                    <a:pt x="6657" y="16856"/>
                    <a:pt x="7732" y="17033"/>
                    <a:pt x="6590" y="18650"/>
                  </a:cubicBezTo>
                  <a:cubicBezTo>
                    <a:pt x="6351" y="18989"/>
                    <a:pt x="6274" y="19556"/>
                    <a:pt x="6274" y="19665"/>
                  </a:cubicBezTo>
                  <a:cubicBezTo>
                    <a:pt x="6274" y="20733"/>
                    <a:pt x="7515" y="21600"/>
                    <a:pt x="9043" y="21600"/>
                  </a:cubicBezTo>
                  <a:cubicBezTo>
                    <a:pt x="10571" y="21600"/>
                    <a:pt x="11811" y="20733"/>
                    <a:pt x="11811" y="19665"/>
                  </a:cubicBezTo>
                  <a:cubicBezTo>
                    <a:pt x="11811" y="19332"/>
                    <a:pt x="11437" y="18684"/>
                    <a:pt x="11413" y="18650"/>
                  </a:cubicBezTo>
                  <a:cubicBezTo>
                    <a:pt x="10271" y="17033"/>
                    <a:pt x="11346" y="16856"/>
                    <a:pt x="11721" y="16841"/>
                  </a:cubicBezTo>
                  <a:lnTo>
                    <a:pt x="11811" y="16841"/>
                  </a:lnTo>
                  <a:lnTo>
                    <a:pt x="11841" y="16841"/>
                  </a:lnTo>
                  <a:lnTo>
                    <a:pt x="21600" y="16841"/>
                  </a:lnTo>
                  <a:lnTo>
                    <a:pt x="21600" y="9670"/>
                  </a:lnTo>
                  <a:cubicBezTo>
                    <a:pt x="21358" y="9401"/>
                    <a:pt x="20722" y="9198"/>
                    <a:pt x="19056" y="9775"/>
                  </a:cubicBezTo>
                  <a:cubicBezTo>
                    <a:pt x="19007" y="9792"/>
                    <a:pt x="18073" y="10054"/>
                    <a:pt x="17597" y="10053"/>
                  </a:cubicBezTo>
                  <a:cubicBezTo>
                    <a:pt x="16069" y="10053"/>
                    <a:pt x="14828" y="9186"/>
                    <a:pt x="14828" y="8118"/>
                  </a:cubicBezTo>
                  <a:cubicBezTo>
                    <a:pt x="14828" y="7050"/>
                    <a:pt x="16069" y="6184"/>
                    <a:pt x="17597" y="6183"/>
                  </a:cubicBezTo>
                  <a:cubicBezTo>
                    <a:pt x="17753" y="6183"/>
                    <a:pt x="18572" y="6237"/>
                    <a:pt x="19056" y="6404"/>
                  </a:cubicBezTo>
                  <a:cubicBezTo>
                    <a:pt x="20723" y="6980"/>
                    <a:pt x="21358" y="6773"/>
                    <a:pt x="21600" y="6504"/>
                  </a:cubicBezTo>
                  <a:lnTo>
                    <a:pt x="21600" y="0"/>
                  </a:lnTo>
                  <a:close/>
                </a:path>
              </a:pathLst>
            </a:custGeom>
            <a:solidFill>
              <a:schemeClr val="accent1"/>
            </a:solidFill>
            <a:ln w="12700" cap="flat">
              <a:noFill/>
              <a:miter lim="400000"/>
            </a:ln>
            <a:effectLst/>
          </p:spPr>
          <p:txBody>
            <a:bodyPr wrap="square" lIns="47625" tIns="47625" rIns="47625" bIns="47625" numCol="1" anchor="ctr">
              <a:noAutofit/>
            </a:bodyPr>
            <a:lstStyle/>
            <a:p>
              <a:endParaRPr sz="3376" dirty="0">
                <a:latin typeface="Lato Light" panose="020F0502020204030203" pitchFamily="34" charset="0"/>
              </a:endParaRPr>
            </a:p>
          </p:txBody>
        </p:sp>
        <p:sp>
          <p:nvSpPr>
            <p:cNvPr id="95" name="Shape 35378">
              <a:extLst>
                <a:ext uri="{FF2B5EF4-FFF2-40B4-BE49-F238E27FC236}">
                  <a16:creationId xmlns:a16="http://schemas.microsoft.com/office/drawing/2014/main" id="{C0DA99C4-AA20-4EB0-B97E-1703E8B16084}"/>
                </a:ext>
              </a:extLst>
            </p:cNvPr>
            <p:cNvSpPr/>
            <p:nvPr/>
          </p:nvSpPr>
          <p:spPr>
            <a:xfrm>
              <a:off x="10765284" y="6300821"/>
              <a:ext cx="2862799" cy="2890332"/>
            </a:xfrm>
            <a:custGeom>
              <a:avLst/>
              <a:gdLst/>
              <a:ahLst/>
              <a:cxnLst>
                <a:cxn ang="0">
                  <a:pos x="wd2" y="hd2"/>
                </a:cxn>
                <a:cxn ang="5400000">
                  <a:pos x="wd2" y="hd2"/>
                </a:cxn>
                <a:cxn ang="10800000">
                  <a:pos x="wd2" y="hd2"/>
                </a:cxn>
                <a:cxn ang="16200000">
                  <a:pos x="wd2" y="hd2"/>
                </a:cxn>
              </a:cxnLst>
              <a:rect l="0" t="0" r="r" b="b"/>
              <a:pathLst>
                <a:path w="21591" h="21559" extrusionOk="0">
                  <a:moveTo>
                    <a:pt x="13028" y="2"/>
                  </a:moveTo>
                  <a:cubicBezTo>
                    <a:pt x="11989" y="42"/>
                    <a:pt x="11142" y="854"/>
                    <a:pt x="11137" y="1872"/>
                  </a:cubicBezTo>
                  <a:cubicBezTo>
                    <a:pt x="11137" y="1978"/>
                    <a:pt x="11184" y="2530"/>
                    <a:pt x="11348" y="2857"/>
                  </a:cubicBezTo>
                  <a:cubicBezTo>
                    <a:pt x="12129" y="4416"/>
                    <a:pt x="11394" y="4590"/>
                    <a:pt x="11137" y="4605"/>
                  </a:cubicBezTo>
                  <a:lnTo>
                    <a:pt x="11081" y="4605"/>
                  </a:lnTo>
                  <a:lnTo>
                    <a:pt x="11060" y="4600"/>
                  </a:lnTo>
                  <a:lnTo>
                    <a:pt x="11060" y="4605"/>
                  </a:lnTo>
                  <a:lnTo>
                    <a:pt x="4619" y="4605"/>
                  </a:lnTo>
                  <a:lnTo>
                    <a:pt x="4619" y="11463"/>
                  </a:lnTo>
                  <a:cubicBezTo>
                    <a:pt x="4496" y="11748"/>
                    <a:pt x="4137" y="12066"/>
                    <a:pt x="2887" y="11448"/>
                  </a:cubicBezTo>
                  <a:cubicBezTo>
                    <a:pt x="2851" y="11430"/>
                    <a:pt x="2217" y="11177"/>
                    <a:pt x="1891" y="11179"/>
                  </a:cubicBezTo>
                  <a:cubicBezTo>
                    <a:pt x="844" y="11185"/>
                    <a:pt x="10" y="12044"/>
                    <a:pt x="1" y="13089"/>
                  </a:cubicBezTo>
                  <a:cubicBezTo>
                    <a:pt x="-9" y="14149"/>
                    <a:pt x="829" y="15030"/>
                    <a:pt x="1891" y="15040"/>
                  </a:cubicBezTo>
                  <a:cubicBezTo>
                    <a:pt x="2001" y="15041"/>
                    <a:pt x="2558" y="14991"/>
                    <a:pt x="2887" y="14827"/>
                  </a:cubicBezTo>
                  <a:cubicBezTo>
                    <a:pt x="4110" y="14216"/>
                    <a:pt x="4471" y="14498"/>
                    <a:pt x="4619" y="14771"/>
                  </a:cubicBezTo>
                  <a:lnTo>
                    <a:pt x="4619" y="21538"/>
                  </a:lnTo>
                  <a:lnTo>
                    <a:pt x="11389" y="21559"/>
                  </a:lnTo>
                  <a:cubicBezTo>
                    <a:pt x="11667" y="21419"/>
                    <a:pt x="11930" y="21018"/>
                    <a:pt x="11348" y="19846"/>
                  </a:cubicBezTo>
                  <a:cubicBezTo>
                    <a:pt x="11185" y="19519"/>
                    <a:pt x="11137" y="18973"/>
                    <a:pt x="11137" y="18866"/>
                  </a:cubicBezTo>
                  <a:cubicBezTo>
                    <a:pt x="11137" y="17834"/>
                    <a:pt x="11984" y="16996"/>
                    <a:pt x="13028" y="16996"/>
                  </a:cubicBezTo>
                  <a:cubicBezTo>
                    <a:pt x="14071" y="16996"/>
                    <a:pt x="14913" y="17834"/>
                    <a:pt x="14913" y="18866"/>
                  </a:cubicBezTo>
                  <a:cubicBezTo>
                    <a:pt x="14913" y="19187"/>
                    <a:pt x="14657" y="19813"/>
                    <a:pt x="14641" y="19846"/>
                  </a:cubicBezTo>
                  <a:cubicBezTo>
                    <a:pt x="14055" y="21020"/>
                    <a:pt x="14326" y="21412"/>
                    <a:pt x="14605" y="21538"/>
                  </a:cubicBezTo>
                  <a:lnTo>
                    <a:pt x="21591" y="21538"/>
                  </a:lnTo>
                  <a:lnTo>
                    <a:pt x="21591" y="14674"/>
                  </a:lnTo>
                  <a:cubicBezTo>
                    <a:pt x="21492" y="14381"/>
                    <a:pt x="21136" y="14021"/>
                    <a:pt x="19860" y="14644"/>
                  </a:cubicBezTo>
                  <a:cubicBezTo>
                    <a:pt x="19529" y="14805"/>
                    <a:pt x="18972" y="14857"/>
                    <a:pt x="18863" y="14857"/>
                  </a:cubicBezTo>
                  <a:cubicBezTo>
                    <a:pt x="17857" y="14856"/>
                    <a:pt x="17036" y="14061"/>
                    <a:pt x="17019" y="13069"/>
                  </a:cubicBezTo>
                  <a:cubicBezTo>
                    <a:pt x="17001" y="12033"/>
                    <a:pt x="17859" y="11197"/>
                    <a:pt x="18910" y="11204"/>
                  </a:cubicBezTo>
                  <a:cubicBezTo>
                    <a:pt x="19235" y="11207"/>
                    <a:pt x="19865" y="11456"/>
                    <a:pt x="19901" y="11474"/>
                  </a:cubicBezTo>
                  <a:cubicBezTo>
                    <a:pt x="21137" y="12058"/>
                    <a:pt x="21493" y="11690"/>
                    <a:pt x="21591" y="11402"/>
                  </a:cubicBezTo>
                  <a:lnTo>
                    <a:pt x="21591" y="4605"/>
                  </a:lnTo>
                  <a:lnTo>
                    <a:pt x="15098" y="4605"/>
                  </a:lnTo>
                  <a:lnTo>
                    <a:pt x="15103" y="4600"/>
                  </a:lnTo>
                  <a:lnTo>
                    <a:pt x="15083" y="4605"/>
                  </a:lnTo>
                  <a:lnTo>
                    <a:pt x="15021" y="4605"/>
                  </a:lnTo>
                  <a:cubicBezTo>
                    <a:pt x="14764" y="4590"/>
                    <a:pt x="14029" y="4415"/>
                    <a:pt x="14810" y="2857"/>
                  </a:cubicBezTo>
                  <a:cubicBezTo>
                    <a:pt x="14828" y="2822"/>
                    <a:pt x="15084" y="2193"/>
                    <a:pt x="15083" y="1872"/>
                  </a:cubicBezTo>
                  <a:cubicBezTo>
                    <a:pt x="15077" y="795"/>
                    <a:pt x="14136" y="-41"/>
                    <a:pt x="13028" y="2"/>
                  </a:cubicBezTo>
                  <a:close/>
                </a:path>
              </a:pathLst>
            </a:custGeom>
            <a:solidFill>
              <a:schemeClr val="accent2">
                <a:lumMod val="75000"/>
              </a:schemeClr>
            </a:solidFill>
            <a:ln w="12700" cap="flat">
              <a:noFill/>
              <a:miter lim="400000"/>
            </a:ln>
            <a:effectLst/>
          </p:spPr>
          <p:txBody>
            <a:bodyPr wrap="square" lIns="47625" tIns="47625" rIns="47625" bIns="47625" numCol="1" anchor="ctr">
              <a:noAutofit/>
            </a:bodyPr>
            <a:lstStyle/>
            <a:p>
              <a:endParaRPr sz="3376" dirty="0">
                <a:latin typeface="Lato Light" panose="020F0502020204030203" pitchFamily="34" charset="0"/>
              </a:endParaRPr>
            </a:p>
          </p:txBody>
        </p:sp>
        <p:sp>
          <p:nvSpPr>
            <p:cNvPr id="96" name="Shape 35379">
              <a:extLst>
                <a:ext uri="{FF2B5EF4-FFF2-40B4-BE49-F238E27FC236}">
                  <a16:creationId xmlns:a16="http://schemas.microsoft.com/office/drawing/2014/main" id="{931EA95C-3D1D-4D53-A99C-EDA1F974C6C0}"/>
                </a:ext>
              </a:extLst>
            </p:cNvPr>
            <p:cNvSpPr/>
            <p:nvPr/>
          </p:nvSpPr>
          <p:spPr>
            <a:xfrm>
              <a:off x="13006977" y="5043668"/>
              <a:ext cx="2165315" cy="2493619"/>
            </a:xfrm>
            <a:custGeom>
              <a:avLst/>
              <a:gdLst/>
              <a:ahLst/>
              <a:cxnLst>
                <a:cxn ang="0">
                  <a:pos x="wd2" y="hd2"/>
                </a:cxn>
                <a:cxn ang="5400000">
                  <a:pos x="wd2" y="hd2"/>
                </a:cxn>
                <a:cxn ang="10800000">
                  <a:pos x="wd2" y="hd2"/>
                </a:cxn>
                <a:cxn ang="16200000">
                  <a:pos x="wd2" y="hd2"/>
                </a:cxn>
              </a:cxnLst>
              <a:rect l="0" t="0" r="r" b="b"/>
              <a:pathLst>
                <a:path w="21592" h="21600" extrusionOk="0">
                  <a:moveTo>
                    <a:pt x="5997" y="0"/>
                  </a:moveTo>
                  <a:lnTo>
                    <a:pt x="5997" y="4449"/>
                  </a:lnTo>
                  <a:cubicBezTo>
                    <a:pt x="5828" y="4757"/>
                    <a:pt x="5374" y="5095"/>
                    <a:pt x="3817" y="4431"/>
                  </a:cubicBezTo>
                  <a:cubicBezTo>
                    <a:pt x="3380" y="4244"/>
                    <a:pt x="2646" y="4183"/>
                    <a:pt x="2499" y="4183"/>
                  </a:cubicBezTo>
                  <a:cubicBezTo>
                    <a:pt x="1117" y="4183"/>
                    <a:pt x="-8" y="5156"/>
                    <a:pt x="0" y="6354"/>
                  </a:cubicBezTo>
                  <a:cubicBezTo>
                    <a:pt x="8" y="7575"/>
                    <a:pt x="1172" y="8549"/>
                    <a:pt x="2594" y="8573"/>
                  </a:cubicBezTo>
                  <a:cubicBezTo>
                    <a:pt x="3021" y="8580"/>
                    <a:pt x="3847" y="8332"/>
                    <a:pt x="3912" y="8307"/>
                  </a:cubicBezTo>
                  <a:cubicBezTo>
                    <a:pt x="5391" y="7744"/>
                    <a:pt x="5805" y="8006"/>
                    <a:pt x="5997" y="8290"/>
                  </a:cubicBezTo>
                  <a:lnTo>
                    <a:pt x="5997" y="16260"/>
                  </a:lnTo>
                  <a:lnTo>
                    <a:pt x="14786" y="16260"/>
                  </a:lnTo>
                  <a:lnTo>
                    <a:pt x="14813" y="16260"/>
                  </a:lnTo>
                  <a:lnTo>
                    <a:pt x="14888" y="16260"/>
                  </a:lnTo>
                  <a:cubicBezTo>
                    <a:pt x="15227" y="16277"/>
                    <a:pt x="16204" y="16475"/>
                    <a:pt x="15173" y="18290"/>
                  </a:cubicBezTo>
                  <a:cubicBezTo>
                    <a:pt x="14957" y="18670"/>
                    <a:pt x="14888" y="19307"/>
                    <a:pt x="14888" y="19429"/>
                  </a:cubicBezTo>
                  <a:cubicBezTo>
                    <a:pt x="14888" y="20627"/>
                    <a:pt x="16008" y="21600"/>
                    <a:pt x="17388" y="21600"/>
                  </a:cubicBezTo>
                  <a:cubicBezTo>
                    <a:pt x="18767" y="21600"/>
                    <a:pt x="19887" y="20627"/>
                    <a:pt x="19887" y="19429"/>
                  </a:cubicBezTo>
                  <a:cubicBezTo>
                    <a:pt x="19887" y="19055"/>
                    <a:pt x="19549" y="18328"/>
                    <a:pt x="19527" y="18290"/>
                  </a:cubicBezTo>
                  <a:cubicBezTo>
                    <a:pt x="18496" y="16475"/>
                    <a:pt x="19467" y="16277"/>
                    <a:pt x="19806" y="16260"/>
                  </a:cubicBezTo>
                  <a:lnTo>
                    <a:pt x="19880" y="16260"/>
                  </a:lnTo>
                  <a:lnTo>
                    <a:pt x="19908" y="16260"/>
                  </a:lnTo>
                  <a:lnTo>
                    <a:pt x="21592" y="16260"/>
                  </a:lnTo>
                  <a:cubicBezTo>
                    <a:pt x="21156" y="14027"/>
                    <a:pt x="20387" y="11624"/>
                    <a:pt x="19228" y="9617"/>
                  </a:cubicBezTo>
                  <a:cubicBezTo>
                    <a:pt x="17004" y="5764"/>
                    <a:pt x="14950" y="2721"/>
                    <a:pt x="5997" y="0"/>
                  </a:cubicBezTo>
                  <a:close/>
                </a:path>
              </a:pathLst>
            </a:custGeom>
            <a:solidFill>
              <a:schemeClr val="accent1">
                <a:lumMod val="50000"/>
              </a:schemeClr>
            </a:solidFill>
            <a:ln w="12700" cap="flat">
              <a:noFill/>
              <a:miter lim="400000"/>
            </a:ln>
            <a:effectLst/>
          </p:spPr>
          <p:txBody>
            <a:bodyPr wrap="square" lIns="35719" tIns="35719" rIns="35719" bIns="35719" numCol="1" anchor="ctr">
              <a:noAutofit/>
            </a:bodyPr>
            <a:lstStyle/>
            <a:p>
              <a:endParaRPr sz="3376" dirty="0">
                <a:latin typeface="Lato Light" panose="020F0502020204030203" pitchFamily="34" charset="0"/>
              </a:endParaRPr>
            </a:p>
          </p:txBody>
        </p:sp>
        <p:sp>
          <p:nvSpPr>
            <p:cNvPr id="97" name="Shape 35380">
              <a:extLst>
                <a:ext uri="{FF2B5EF4-FFF2-40B4-BE49-F238E27FC236}">
                  <a16:creationId xmlns:a16="http://schemas.microsoft.com/office/drawing/2014/main" id="{F316DFB0-317E-499F-B250-D9CA7B021D34}"/>
                </a:ext>
              </a:extLst>
            </p:cNvPr>
            <p:cNvSpPr/>
            <p:nvPr/>
          </p:nvSpPr>
          <p:spPr>
            <a:xfrm>
              <a:off x="13009485" y="6900120"/>
              <a:ext cx="2777811" cy="2886629"/>
            </a:xfrm>
            <a:custGeom>
              <a:avLst/>
              <a:gdLst/>
              <a:ahLst/>
              <a:cxnLst>
                <a:cxn ang="0">
                  <a:pos x="wd2" y="hd2"/>
                </a:cxn>
                <a:cxn ang="5400000">
                  <a:pos x="wd2" y="hd2"/>
                </a:cxn>
                <a:cxn ang="10800000">
                  <a:pos x="wd2" y="hd2"/>
                </a:cxn>
                <a:cxn ang="16200000">
                  <a:pos x="wd2" y="hd2"/>
                </a:cxn>
              </a:cxnLst>
              <a:rect l="0" t="0" r="r" b="b"/>
              <a:pathLst>
                <a:path w="21412" h="21600" extrusionOk="0">
                  <a:moveTo>
                    <a:pt x="4720" y="0"/>
                  </a:moveTo>
                  <a:lnTo>
                    <a:pt x="4720" y="6784"/>
                  </a:lnTo>
                  <a:cubicBezTo>
                    <a:pt x="4622" y="7078"/>
                    <a:pt x="4259" y="7436"/>
                    <a:pt x="2951" y="6809"/>
                  </a:cubicBezTo>
                  <a:cubicBezTo>
                    <a:pt x="2612" y="6647"/>
                    <a:pt x="2041" y="6595"/>
                    <a:pt x="1932" y="6595"/>
                  </a:cubicBezTo>
                  <a:cubicBezTo>
                    <a:pt x="866" y="6595"/>
                    <a:pt x="0" y="7435"/>
                    <a:pt x="0" y="8471"/>
                  </a:cubicBezTo>
                  <a:cubicBezTo>
                    <a:pt x="0" y="9506"/>
                    <a:pt x="866" y="10346"/>
                    <a:pt x="1932" y="10346"/>
                  </a:cubicBezTo>
                  <a:cubicBezTo>
                    <a:pt x="2265" y="10346"/>
                    <a:pt x="2917" y="10093"/>
                    <a:pt x="2951" y="10076"/>
                  </a:cubicBezTo>
                  <a:cubicBezTo>
                    <a:pt x="4259" y="9449"/>
                    <a:pt x="4622" y="9807"/>
                    <a:pt x="4720" y="10102"/>
                  </a:cubicBezTo>
                  <a:lnTo>
                    <a:pt x="4720" y="16987"/>
                  </a:lnTo>
                  <a:lnTo>
                    <a:pt x="11556" y="16987"/>
                  </a:lnTo>
                  <a:lnTo>
                    <a:pt x="11577" y="16987"/>
                  </a:lnTo>
                  <a:lnTo>
                    <a:pt x="11635" y="16987"/>
                  </a:lnTo>
                  <a:cubicBezTo>
                    <a:pt x="11897" y="17002"/>
                    <a:pt x="12652" y="17168"/>
                    <a:pt x="11855" y="18736"/>
                  </a:cubicBezTo>
                  <a:cubicBezTo>
                    <a:pt x="11688" y="19064"/>
                    <a:pt x="11635" y="19619"/>
                    <a:pt x="11635" y="19724"/>
                  </a:cubicBezTo>
                  <a:cubicBezTo>
                    <a:pt x="11635" y="20760"/>
                    <a:pt x="12500" y="21600"/>
                    <a:pt x="13567" y="21600"/>
                  </a:cubicBezTo>
                  <a:cubicBezTo>
                    <a:pt x="14634" y="21600"/>
                    <a:pt x="15499" y="20760"/>
                    <a:pt x="15499" y="19724"/>
                  </a:cubicBezTo>
                  <a:cubicBezTo>
                    <a:pt x="15499" y="19402"/>
                    <a:pt x="15238" y="18769"/>
                    <a:pt x="15221" y="18736"/>
                  </a:cubicBezTo>
                  <a:cubicBezTo>
                    <a:pt x="14424" y="17168"/>
                    <a:pt x="15174" y="17002"/>
                    <a:pt x="15436" y="16987"/>
                  </a:cubicBezTo>
                  <a:lnTo>
                    <a:pt x="15494" y="16987"/>
                  </a:lnTo>
                  <a:lnTo>
                    <a:pt x="15515" y="16987"/>
                  </a:lnTo>
                  <a:lnTo>
                    <a:pt x="21044" y="16987"/>
                  </a:lnTo>
                  <a:cubicBezTo>
                    <a:pt x="21438" y="16546"/>
                    <a:pt x="21600" y="15935"/>
                    <a:pt x="21101" y="15081"/>
                  </a:cubicBezTo>
                  <a:cubicBezTo>
                    <a:pt x="20387" y="13858"/>
                    <a:pt x="16743" y="8578"/>
                    <a:pt x="16743" y="8578"/>
                  </a:cubicBezTo>
                  <a:cubicBezTo>
                    <a:pt x="16743" y="8578"/>
                    <a:pt x="15865" y="7161"/>
                    <a:pt x="16743" y="5601"/>
                  </a:cubicBezTo>
                  <a:cubicBezTo>
                    <a:pt x="17238" y="4723"/>
                    <a:pt x="17251" y="2487"/>
                    <a:pt x="16817" y="0"/>
                  </a:cubicBezTo>
                  <a:lnTo>
                    <a:pt x="15515" y="0"/>
                  </a:lnTo>
                  <a:lnTo>
                    <a:pt x="15494" y="0"/>
                  </a:lnTo>
                  <a:lnTo>
                    <a:pt x="15436" y="0"/>
                  </a:lnTo>
                  <a:cubicBezTo>
                    <a:pt x="15174" y="14"/>
                    <a:pt x="14424" y="185"/>
                    <a:pt x="15221" y="1753"/>
                  </a:cubicBezTo>
                  <a:cubicBezTo>
                    <a:pt x="15238" y="1786"/>
                    <a:pt x="15499" y="2414"/>
                    <a:pt x="15499" y="2737"/>
                  </a:cubicBezTo>
                  <a:cubicBezTo>
                    <a:pt x="15499" y="3772"/>
                    <a:pt x="14634" y="4613"/>
                    <a:pt x="13567" y="4613"/>
                  </a:cubicBezTo>
                  <a:cubicBezTo>
                    <a:pt x="12500" y="4613"/>
                    <a:pt x="11635" y="3772"/>
                    <a:pt x="11635" y="2737"/>
                  </a:cubicBezTo>
                  <a:cubicBezTo>
                    <a:pt x="11635" y="2632"/>
                    <a:pt x="11688" y="2082"/>
                    <a:pt x="11855" y="1753"/>
                  </a:cubicBezTo>
                  <a:cubicBezTo>
                    <a:pt x="12652" y="185"/>
                    <a:pt x="11897" y="14"/>
                    <a:pt x="11635" y="0"/>
                  </a:cubicBezTo>
                  <a:lnTo>
                    <a:pt x="11577" y="0"/>
                  </a:lnTo>
                  <a:lnTo>
                    <a:pt x="11556" y="0"/>
                  </a:lnTo>
                  <a:lnTo>
                    <a:pt x="4720" y="0"/>
                  </a:lnTo>
                  <a:close/>
                </a:path>
              </a:pathLst>
            </a:custGeom>
            <a:solidFill>
              <a:schemeClr val="accent2">
                <a:lumMod val="50000"/>
              </a:schemeClr>
            </a:solidFill>
            <a:ln w="12700" cap="flat">
              <a:noFill/>
              <a:miter lim="400000"/>
            </a:ln>
            <a:effectLst/>
          </p:spPr>
          <p:txBody>
            <a:bodyPr wrap="square" lIns="35719" tIns="35719" rIns="35719" bIns="35719" numCol="1" anchor="ctr">
              <a:noAutofit/>
            </a:bodyPr>
            <a:lstStyle/>
            <a:p>
              <a:endParaRPr sz="3376" dirty="0">
                <a:latin typeface="Lato Light" panose="020F0502020204030203" pitchFamily="34" charset="0"/>
              </a:endParaRPr>
            </a:p>
          </p:txBody>
        </p:sp>
        <p:sp>
          <p:nvSpPr>
            <p:cNvPr id="98" name="Shape 35381">
              <a:extLst>
                <a:ext uri="{FF2B5EF4-FFF2-40B4-BE49-F238E27FC236}">
                  <a16:creationId xmlns:a16="http://schemas.microsoft.com/office/drawing/2014/main" id="{2E2F3947-9BF7-4FCD-9C71-3497B642D4AF}"/>
                </a:ext>
              </a:extLst>
            </p:cNvPr>
            <p:cNvSpPr/>
            <p:nvPr/>
          </p:nvSpPr>
          <p:spPr>
            <a:xfrm>
              <a:off x="10745619" y="10793168"/>
              <a:ext cx="2509294" cy="2140048"/>
            </a:xfrm>
            <a:custGeom>
              <a:avLst/>
              <a:gdLst/>
              <a:ahLst/>
              <a:cxnLst>
                <a:cxn ang="0">
                  <a:pos x="wd2" y="hd2"/>
                </a:cxn>
                <a:cxn ang="5400000">
                  <a:pos x="wd2" y="hd2"/>
                </a:cxn>
                <a:cxn ang="10800000">
                  <a:pos x="wd2" y="hd2"/>
                </a:cxn>
                <a:cxn ang="16200000">
                  <a:pos x="wd2" y="hd2"/>
                </a:cxn>
              </a:cxnLst>
              <a:rect l="0" t="0" r="r" b="b"/>
              <a:pathLst>
                <a:path w="21589" h="21551" extrusionOk="0">
                  <a:moveTo>
                    <a:pt x="14861" y="2"/>
                  </a:moveTo>
                  <a:cubicBezTo>
                    <a:pt x="13669" y="50"/>
                    <a:pt x="12689" y="1150"/>
                    <a:pt x="12705" y="2526"/>
                  </a:cubicBezTo>
                  <a:cubicBezTo>
                    <a:pt x="12707" y="2683"/>
                    <a:pt x="12781" y="3400"/>
                    <a:pt x="12945" y="3850"/>
                  </a:cubicBezTo>
                  <a:cubicBezTo>
                    <a:pt x="13135" y="4369"/>
                    <a:pt x="13230" y="4784"/>
                    <a:pt x="13325" y="5103"/>
                  </a:cubicBezTo>
                  <a:cubicBezTo>
                    <a:pt x="13414" y="5403"/>
                    <a:pt x="13351" y="5642"/>
                    <a:pt x="13269" y="5811"/>
                  </a:cubicBezTo>
                  <a:cubicBezTo>
                    <a:pt x="13122" y="6114"/>
                    <a:pt x="12855" y="6190"/>
                    <a:pt x="12705" y="6209"/>
                  </a:cubicBezTo>
                  <a:lnTo>
                    <a:pt x="12640" y="6209"/>
                  </a:lnTo>
                  <a:lnTo>
                    <a:pt x="12617" y="6209"/>
                  </a:lnTo>
                  <a:lnTo>
                    <a:pt x="5268" y="6209"/>
                  </a:lnTo>
                  <a:lnTo>
                    <a:pt x="5268" y="15542"/>
                  </a:lnTo>
                  <a:cubicBezTo>
                    <a:pt x="5128" y="15927"/>
                    <a:pt x="4719" y="16363"/>
                    <a:pt x="3293" y="15529"/>
                  </a:cubicBezTo>
                  <a:cubicBezTo>
                    <a:pt x="3252" y="15505"/>
                    <a:pt x="2528" y="15163"/>
                    <a:pt x="2156" y="15165"/>
                  </a:cubicBezTo>
                  <a:cubicBezTo>
                    <a:pt x="962" y="15173"/>
                    <a:pt x="11" y="16334"/>
                    <a:pt x="0" y="17744"/>
                  </a:cubicBezTo>
                  <a:cubicBezTo>
                    <a:pt x="-11" y="19175"/>
                    <a:pt x="945" y="20365"/>
                    <a:pt x="2156" y="20378"/>
                  </a:cubicBezTo>
                  <a:cubicBezTo>
                    <a:pt x="2282" y="20379"/>
                    <a:pt x="2918" y="20312"/>
                    <a:pt x="3293" y="20090"/>
                  </a:cubicBezTo>
                  <a:cubicBezTo>
                    <a:pt x="4688" y="19265"/>
                    <a:pt x="5099" y="19647"/>
                    <a:pt x="5268" y="20015"/>
                  </a:cubicBezTo>
                  <a:lnTo>
                    <a:pt x="5268" y="21551"/>
                  </a:lnTo>
                  <a:lnTo>
                    <a:pt x="19368" y="21551"/>
                  </a:lnTo>
                  <a:cubicBezTo>
                    <a:pt x="19368" y="21551"/>
                    <a:pt x="19021" y="20096"/>
                    <a:pt x="18888" y="17962"/>
                  </a:cubicBezTo>
                  <a:cubicBezTo>
                    <a:pt x="18756" y="15828"/>
                    <a:pt x="18838" y="13014"/>
                    <a:pt x="19696" y="10295"/>
                  </a:cubicBezTo>
                  <a:cubicBezTo>
                    <a:pt x="19697" y="10293"/>
                    <a:pt x="19905" y="9762"/>
                    <a:pt x="20241" y="8994"/>
                  </a:cubicBezTo>
                  <a:cubicBezTo>
                    <a:pt x="20586" y="8206"/>
                    <a:pt x="21060" y="7179"/>
                    <a:pt x="21589" y="6209"/>
                  </a:cubicBezTo>
                  <a:lnTo>
                    <a:pt x="17229" y="6209"/>
                  </a:lnTo>
                  <a:lnTo>
                    <a:pt x="17206" y="6209"/>
                  </a:lnTo>
                  <a:lnTo>
                    <a:pt x="17135" y="6209"/>
                  </a:lnTo>
                  <a:cubicBezTo>
                    <a:pt x="16842" y="6189"/>
                    <a:pt x="16003" y="5953"/>
                    <a:pt x="16895" y="3850"/>
                  </a:cubicBezTo>
                  <a:cubicBezTo>
                    <a:pt x="16915" y="3803"/>
                    <a:pt x="17207" y="2961"/>
                    <a:pt x="17206" y="2526"/>
                  </a:cubicBezTo>
                  <a:cubicBezTo>
                    <a:pt x="17199" y="1075"/>
                    <a:pt x="16126" y="-49"/>
                    <a:pt x="14861" y="2"/>
                  </a:cubicBezTo>
                  <a:close/>
                </a:path>
              </a:pathLst>
            </a:custGeom>
            <a:solidFill>
              <a:schemeClr val="accent4">
                <a:lumMod val="75000"/>
              </a:schemeClr>
            </a:solidFill>
            <a:ln w="12700" cap="flat">
              <a:noFill/>
              <a:miter lim="400000"/>
            </a:ln>
            <a:effectLst/>
          </p:spPr>
          <p:txBody>
            <a:bodyPr wrap="square" lIns="35719" tIns="35719" rIns="35719" bIns="35719" numCol="1" anchor="ctr">
              <a:noAutofit/>
            </a:bodyPr>
            <a:lstStyle/>
            <a:p>
              <a:endParaRPr sz="3376" dirty="0">
                <a:latin typeface="Lato Light" panose="020F0502020204030203" pitchFamily="34" charset="0"/>
              </a:endParaRPr>
            </a:p>
          </p:txBody>
        </p:sp>
        <p:sp>
          <p:nvSpPr>
            <p:cNvPr id="99" name="Shape 35382">
              <a:extLst>
                <a:ext uri="{FF2B5EF4-FFF2-40B4-BE49-F238E27FC236}">
                  <a16:creationId xmlns:a16="http://schemas.microsoft.com/office/drawing/2014/main" id="{D049B97B-DE9F-43C3-AD9C-A28C877EC1DA}"/>
                </a:ext>
              </a:extLst>
            </p:cNvPr>
            <p:cNvSpPr/>
            <p:nvPr/>
          </p:nvSpPr>
          <p:spPr>
            <a:xfrm>
              <a:off x="9937129" y="9164876"/>
              <a:ext cx="1428103" cy="2886631"/>
            </a:xfrm>
            <a:custGeom>
              <a:avLst/>
              <a:gdLst/>
              <a:ahLst/>
              <a:cxnLst>
                <a:cxn ang="0">
                  <a:pos x="wd2" y="hd2"/>
                </a:cxn>
                <a:cxn ang="5400000">
                  <a:pos x="wd2" y="hd2"/>
                </a:cxn>
                <a:cxn ang="10800000">
                  <a:pos x="wd2" y="hd2"/>
                </a:cxn>
                <a:cxn ang="16200000">
                  <a:pos x="wd2" y="hd2"/>
                </a:cxn>
              </a:cxnLst>
              <a:rect l="0" t="0" r="r" b="b"/>
              <a:pathLst>
                <a:path w="21600" h="21600" extrusionOk="0">
                  <a:moveTo>
                    <a:pt x="7593" y="0"/>
                  </a:moveTo>
                  <a:cubicBezTo>
                    <a:pt x="7031" y="129"/>
                    <a:pt x="6472" y="524"/>
                    <a:pt x="7613" y="1692"/>
                  </a:cubicBezTo>
                  <a:cubicBezTo>
                    <a:pt x="7648" y="1727"/>
                    <a:pt x="8155" y="2358"/>
                    <a:pt x="8159" y="2681"/>
                  </a:cubicBezTo>
                  <a:cubicBezTo>
                    <a:pt x="8168" y="3378"/>
                    <a:pt x="7377" y="3969"/>
                    <a:pt x="6243" y="4291"/>
                  </a:cubicBezTo>
                  <a:cubicBezTo>
                    <a:pt x="6347" y="4852"/>
                    <a:pt x="6403" y="5443"/>
                    <a:pt x="6325" y="6096"/>
                  </a:cubicBezTo>
                  <a:cubicBezTo>
                    <a:pt x="5982" y="8975"/>
                    <a:pt x="3207" y="13077"/>
                    <a:pt x="0" y="16987"/>
                  </a:cubicBezTo>
                  <a:lnTo>
                    <a:pt x="494" y="16987"/>
                  </a:lnTo>
                  <a:lnTo>
                    <a:pt x="536" y="16987"/>
                  </a:lnTo>
                  <a:lnTo>
                    <a:pt x="649" y="16987"/>
                  </a:lnTo>
                  <a:cubicBezTo>
                    <a:pt x="1163" y="17002"/>
                    <a:pt x="2635" y="17173"/>
                    <a:pt x="1071" y="18741"/>
                  </a:cubicBezTo>
                  <a:cubicBezTo>
                    <a:pt x="744" y="19069"/>
                    <a:pt x="639" y="19619"/>
                    <a:pt x="639" y="19724"/>
                  </a:cubicBezTo>
                  <a:cubicBezTo>
                    <a:pt x="639" y="20760"/>
                    <a:pt x="2337" y="21600"/>
                    <a:pt x="4430" y="21600"/>
                  </a:cubicBezTo>
                  <a:cubicBezTo>
                    <a:pt x="6523" y="21600"/>
                    <a:pt x="8221" y="20760"/>
                    <a:pt x="8221" y="19724"/>
                  </a:cubicBezTo>
                  <a:cubicBezTo>
                    <a:pt x="8221" y="19402"/>
                    <a:pt x="7708" y="18774"/>
                    <a:pt x="7675" y="18741"/>
                  </a:cubicBezTo>
                  <a:cubicBezTo>
                    <a:pt x="6111" y="17173"/>
                    <a:pt x="7583" y="17002"/>
                    <a:pt x="8097" y="16987"/>
                  </a:cubicBezTo>
                  <a:lnTo>
                    <a:pt x="8221" y="16987"/>
                  </a:lnTo>
                  <a:lnTo>
                    <a:pt x="8262" y="16987"/>
                  </a:lnTo>
                  <a:lnTo>
                    <a:pt x="21600" y="16987"/>
                  </a:lnTo>
                  <a:lnTo>
                    <a:pt x="21600" y="10035"/>
                  </a:lnTo>
                  <a:cubicBezTo>
                    <a:pt x="21272" y="9777"/>
                    <a:pt x="20408" y="9583"/>
                    <a:pt x="18142" y="10137"/>
                  </a:cubicBezTo>
                  <a:cubicBezTo>
                    <a:pt x="18074" y="10154"/>
                    <a:pt x="16796" y="10408"/>
                    <a:pt x="16143" y="10408"/>
                  </a:cubicBezTo>
                  <a:cubicBezTo>
                    <a:pt x="14051" y="10407"/>
                    <a:pt x="12352" y="9567"/>
                    <a:pt x="12352" y="8532"/>
                  </a:cubicBezTo>
                  <a:cubicBezTo>
                    <a:pt x="12352" y="7497"/>
                    <a:pt x="14051" y="6657"/>
                    <a:pt x="16143" y="6656"/>
                  </a:cubicBezTo>
                  <a:cubicBezTo>
                    <a:pt x="16357" y="6656"/>
                    <a:pt x="17478" y="6708"/>
                    <a:pt x="18142" y="6870"/>
                  </a:cubicBezTo>
                  <a:cubicBezTo>
                    <a:pt x="20409" y="7425"/>
                    <a:pt x="21272" y="7226"/>
                    <a:pt x="21600" y="6967"/>
                  </a:cubicBezTo>
                  <a:lnTo>
                    <a:pt x="21600" y="0"/>
                  </a:lnTo>
                  <a:lnTo>
                    <a:pt x="7593" y="0"/>
                  </a:lnTo>
                  <a:close/>
                </a:path>
              </a:pathLst>
            </a:custGeom>
            <a:solidFill>
              <a:schemeClr val="accent3"/>
            </a:solidFill>
            <a:ln w="12700" cap="flat">
              <a:noFill/>
              <a:miter lim="400000"/>
            </a:ln>
            <a:effectLst/>
          </p:spPr>
          <p:txBody>
            <a:bodyPr wrap="square" lIns="47625" tIns="47625" rIns="47625" bIns="47625" numCol="1" anchor="ctr">
              <a:noAutofit/>
            </a:bodyPr>
            <a:lstStyle/>
            <a:p>
              <a:endParaRPr sz="3376" dirty="0">
                <a:latin typeface="Lato Light" panose="020F0502020204030203" pitchFamily="34" charset="0"/>
              </a:endParaRPr>
            </a:p>
          </p:txBody>
        </p:sp>
      </p:grpSp>
      <p:sp>
        <p:nvSpPr>
          <p:cNvPr id="102" name="TextBox 101">
            <a:extLst>
              <a:ext uri="{FF2B5EF4-FFF2-40B4-BE49-F238E27FC236}">
                <a16:creationId xmlns:a16="http://schemas.microsoft.com/office/drawing/2014/main" id="{098F1A84-A1D9-474C-A109-C7365467DF61}"/>
              </a:ext>
            </a:extLst>
          </p:cNvPr>
          <p:cNvSpPr txBox="1"/>
          <p:nvPr/>
        </p:nvSpPr>
        <p:spPr>
          <a:xfrm>
            <a:off x="8882673" y="2757768"/>
            <a:ext cx="2346799" cy="502766"/>
          </a:xfrm>
          <a:prstGeom prst="rect">
            <a:avLst/>
          </a:prstGeom>
          <a:noFill/>
        </p:spPr>
        <p:txBody>
          <a:bodyPr wrap="square" rtlCol="0" anchor="ctr" anchorCtr="0">
            <a:spAutoFit/>
          </a:bodyPr>
          <a:lstStyle/>
          <a:p>
            <a:r>
              <a:rPr lang="en-US" sz="2667" b="1" dirty="0">
                <a:solidFill>
                  <a:srgbClr val="2461FF"/>
                </a:solidFill>
                <a:latin typeface="Yu Gothic Medium" panose="020B0500000000000000" pitchFamily="34" charset="-128"/>
                <a:ea typeface="Yu Gothic Medium" panose="020B0500000000000000" pitchFamily="34" charset="-128"/>
                <a:cs typeface="Verdana" panose="020B0604030504040204" pitchFamily="34" charset="0"/>
              </a:rPr>
              <a:t>90%</a:t>
            </a:r>
          </a:p>
        </p:txBody>
      </p:sp>
      <p:sp>
        <p:nvSpPr>
          <p:cNvPr id="103" name="TextBox 102">
            <a:extLst>
              <a:ext uri="{FF2B5EF4-FFF2-40B4-BE49-F238E27FC236}">
                <a16:creationId xmlns:a16="http://schemas.microsoft.com/office/drawing/2014/main" id="{E1658DAC-B2F1-4913-BF0B-A715F2521FE6}"/>
              </a:ext>
            </a:extLst>
          </p:cNvPr>
          <p:cNvSpPr txBox="1"/>
          <p:nvPr/>
        </p:nvSpPr>
        <p:spPr>
          <a:xfrm>
            <a:off x="2261388" y="2759070"/>
            <a:ext cx="808341" cy="502766"/>
          </a:xfrm>
          <a:prstGeom prst="rect">
            <a:avLst/>
          </a:prstGeom>
          <a:noFill/>
        </p:spPr>
        <p:txBody>
          <a:bodyPr wrap="square" rtlCol="0" anchor="ctr" anchorCtr="0">
            <a:spAutoFit/>
          </a:bodyPr>
          <a:lstStyle/>
          <a:p>
            <a:pPr algn="r"/>
            <a:r>
              <a:rPr lang="en-US" sz="2667" b="1" dirty="0">
                <a:solidFill>
                  <a:srgbClr val="2461FF"/>
                </a:solidFill>
                <a:latin typeface="Yu Gothic Medium" panose="020B0500000000000000" pitchFamily="34" charset="-128"/>
                <a:ea typeface="Yu Gothic Medium" panose="020B0500000000000000" pitchFamily="34" charset="-128"/>
                <a:cs typeface="Verdana" panose="020B0604030504040204" pitchFamily="34" charset="0"/>
              </a:rPr>
              <a:t>5x</a:t>
            </a:r>
          </a:p>
        </p:txBody>
      </p:sp>
      <p:sp>
        <p:nvSpPr>
          <p:cNvPr id="104" name="Subtitle 2">
            <a:extLst>
              <a:ext uri="{FF2B5EF4-FFF2-40B4-BE49-F238E27FC236}">
                <a16:creationId xmlns:a16="http://schemas.microsoft.com/office/drawing/2014/main" id="{9F7E2D68-8421-4C49-8D32-1E899B86EB33}"/>
              </a:ext>
            </a:extLst>
          </p:cNvPr>
          <p:cNvSpPr txBox="1">
            <a:spLocks/>
          </p:cNvSpPr>
          <p:nvPr/>
        </p:nvSpPr>
        <p:spPr>
          <a:xfrm>
            <a:off x="663936" y="3130614"/>
            <a:ext cx="2401753" cy="800219"/>
          </a:xfrm>
          <a:prstGeom prst="rect">
            <a:avLst/>
          </a:prstGeom>
        </p:spPr>
        <p:txBody>
          <a:bodyPr vert="horz" wrap="square" lIns="60960" tIns="30480" rIns="60960" bIns="3048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ct val="100000"/>
              </a:lnSpc>
            </a:pPr>
            <a:r>
              <a:rPr lang="en-US" sz="1200" dirty="0">
                <a:solidFill>
                  <a:srgbClr val="363840"/>
                </a:solidFill>
                <a:latin typeface="Yu Gothic UI" panose="020B0500000000000000" pitchFamily="34" charset="-128"/>
                <a:ea typeface="Yu Gothic UI" panose="020B0500000000000000" pitchFamily="34" charset="-128"/>
                <a:cs typeface="Verdana" panose="020B0604030504040204" pitchFamily="34" charset="0"/>
              </a:rPr>
              <a:t>Loved ones of people struggling with addiction are </a:t>
            </a:r>
            <a:r>
              <a:rPr lang="en-US" sz="1200" b="1" dirty="0">
                <a:solidFill>
                  <a:schemeClr val="accent2"/>
                </a:solidFill>
                <a:latin typeface="Yu Gothic UI" panose="020B0500000000000000" pitchFamily="34" charset="-128"/>
                <a:ea typeface="Yu Gothic UI" panose="020B0500000000000000" pitchFamily="34" charset="-128"/>
                <a:cs typeface="Verdana" panose="020B0604030504040204" pitchFamily="34" charset="0"/>
              </a:rPr>
              <a:t>5x more likely </a:t>
            </a:r>
            <a:r>
              <a:rPr lang="en-US" sz="1200" dirty="0">
                <a:solidFill>
                  <a:srgbClr val="363840"/>
                </a:solidFill>
                <a:latin typeface="Yu Gothic UI" panose="020B0500000000000000" pitchFamily="34" charset="-128"/>
                <a:ea typeface="Yu Gothic UI" panose="020B0500000000000000" pitchFamily="34" charset="-128"/>
                <a:cs typeface="Verdana" panose="020B0604030504040204" pitchFamily="34" charset="0"/>
              </a:rPr>
              <a:t>to use emergency services (Schneider Health Institute)</a:t>
            </a:r>
          </a:p>
        </p:txBody>
      </p:sp>
      <p:sp>
        <p:nvSpPr>
          <p:cNvPr id="105" name="Shape 35388">
            <a:extLst>
              <a:ext uri="{FF2B5EF4-FFF2-40B4-BE49-F238E27FC236}">
                <a16:creationId xmlns:a16="http://schemas.microsoft.com/office/drawing/2014/main" id="{B4BCBE08-92E1-4829-A5A3-D5B38CD55AC6}"/>
              </a:ext>
            </a:extLst>
          </p:cNvPr>
          <p:cNvSpPr/>
          <p:nvPr/>
        </p:nvSpPr>
        <p:spPr>
          <a:xfrm>
            <a:off x="2980739" y="5213422"/>
            <a:ext cx="762532" cy="734927"/>
          </a:xfrm>
          <a:prstGeom prst="ellipse">
            <a:avLst/>
          </a:prstGeom>
          <a:solidFill>
            <a:schemeClr val="accent1"/>
          </a:solidFill>
          <a:ln w="12700" cap="flat">
            <a:noFill/>
            <a:miter lim="400000"/>
          </a:ln>
          <a:effectLst/>
        </p:spPr>
        <p:txBody>
          <a:bodyPr wrap="square" lIns="0" tIns="0" rIns="0" bIns="0" numCol="1" anchor="t">
            <a:noAutofit/>
          </a:bodyPr>
          <a:lstStyle/>
          <a:p>
            <a:endParaRPr sz="3376" dirty="0">
              <a:latin typeface="Lato Light" panose="020F0502020204030203" pitchFamily="34" charset="0"/>
            </a:endParaRPr>
          </a:p>
        </p:txBody>
      </p:sp>
      <p:sp>
        <p:nvSpPr>
          <p:cNvPr id="106" name="TextBox 105">
            <a:extLst>
              <a:ext uri="{FF2B5EF4-FFF2-40B4-BE49-F238E27FC236}">
                <a16:creationId xmlns:a16="http://schemas.microsoft.com/office/drawing/2014/main" id="{0A25CB83-1ACC-434D-9F2C-5ED0B1EFE490}"/>
              </a:ext>
            </a:extLst>
          </p:cNvPr>
          <p:cNvSpPr txBox="1"/>
          <p:nvPr/>
        </p:nvSpPr>
        <p:spPr>
          <a:xfrm>
            <a:off x="1644373" y="4632552"/>
            <a:ext cx="1276417" cy="502766"/>
          </a:xfrm>
          <a:prstGeom prst="rect">
            <a:avLst/>
          </a:prstGeom>
          <a:noFill/>
        </p:spPr>
        <p:txBody>
          <a:bodyPr wrap="square" rtlCol="0" anchor="ctr" anchorCtr="0">
            <a:spAutoFit/>
          </a:bodyPr>
          <a:lstStyle/>
          <a:p>
            <a:pPr algn="r"/>
            <a:r>
              <a:rPr lang="en-US" sz="2667" b="1" dirty="0">
                <a:solidFill>
                  <a:srgbClr val="2461FF"/>
                </a:solidFill>
                <a:latin typeface="Yu Gothic Medium" panose="020B0500000000000000" pitchFamily="34" charset="-128"/>
                <a:ea typeface="Yu Gothic Medium" panose="020B0500000000000000" pitchFamily="34" charset="-128"/>
                <a:cs typeface="Verdana" panose="020B0604030504040204" pitchFamily="34" charset="0"/>
              </a:rPr>
              <a:t>46%</a:t>
            </a:r>
          </a:p>
        </p:txBody>
      </p:sp>
      <p:sp>
        <p:nvSpPr>
          <p:cNvPr id="107" name="Subtitle 2">
            <a:extLst>
              <a:ext uri="{FF2B5EF4-FFF2-40B4-BE49-F238E27FC236}">
                <a16:creationId xmlns:a16="http://schemas.microsoft.com/office/drawing/2014/main" id="{62C876BC-54A6-47C4-A7F6-9F49C054682C}"/>
              </a:ext>
            </a:extLst>
          </p:cNvPr>
          <p:cNvSpPr txBox="1">
            <a:spLocks/>
          </p:cNvSpPr>
          <p:nvPr/>
        </p:nvSpPr>
        <p:spPr>
          <a:xfrm>
            <a:off x="426900" y="4991217"/>
            <a:ext cx="2482341" cy="984885"/>
          </a:xfrm>
          <a:prstGeom prst="rect">
            <a:avLst/>
          </a:prstGeom>
        </p:spPr>
        <p:txBody>
          <a:bodyPr vert="horz" wrap="square" lIns="60960" tIns="30480" rIns="60960" bIns="3048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ct val="100000"/>
              </a:lnSpc>
            </a:pPr>
            <a:r>
              <a:rPr lang="en-US" sz="1200" dirty="0">
                <a:solidFill>
                  <a:srgbClr val="363840"/>
                </a:solidFill>
                <a:latin typeface="Yu Gothic UI" panose="020B0500000000000000" pitchFamily="34" charset="-128"/>
                <a:ea typeface="Yu Gothic UI" panose="020B0500000000000000" pitchFamily="34" charset="-128"/>
                <a:cs typeface="Verdana" panose="020B0604030504040204" pitchFamily="34" charset="0"/>
              </a:rPr>
              <a:t>of Americans have a meaningful relationship with someone struggling with addiction have struggled with it personally </a:t>
            </a:r>
            <a:br>
              <a:rPr lang="en-US" sz="1200" dirty="0">
                <a:solidFill>
                  <a:srgbClr val="363840"/>
                </a:solidFill>
                <a:latin typeface="Yu Gothic UI" panose="020B0500000000000000" pitchFamily="34" charset="-128"/>
                <a:ea typeface="Yu Gothic UI" panose="020B0500000000000000" pitchFamily="34" charset="-128"/>
                <a:cs typeface="Verdana" panose="020B0604030504040204" pitchFamily="34" charset="0"/>
              </a:rPr>
            </a:br>
            <a:r>
              <a:rPr lang="en-US" sz="1200" dirty="0">
                <a:solidFill>
                  <a:srgbClr val="363840"/>
                </a:solidFill>
                <a:latin typeface="Yu Gothic UI" panose="020B0500000000000000" pitchFamily="34" charset="-128"/>
                <a:ea typeface="Yu Gothic UI" panose="020B0500000000000000" pitchFamily="34" charset="-128"/>
                <a:cs typeface="Verdana" panose="020B0604030504040204" pitchFamily="34" charset="0"/>
              </a:rPr>
              <a:t>(Pew Research Center)</a:t>
            </a:r>
          </a:p>
        </p:txBody>
      </p:sp>
      <p:sp>
        <p:nvSpPr>
          <p:cNvPr id="109" name="TextBox 108">
            <a:extLst>
              <a:ext uri="{FF2B5EF4-FFF2-40B4-BE49-F238E27FC236}">
                <a16:creationId xmlns:a16="http://schemas.microsoft.com/office/drawing/2014/main" id="{27737B46-0704-47BE-9476-282705378DDB}"/>
              </a:ext>
            </a:extLst>
          </p:cNvPr>
          <p:cNvSpPr txBox="1"/>
          <p:nvPr/>
        </p:nvSpPr>
        <p:spPr>
          <a:xfrm>
            <a:off x="9042265" y="4782454"/>
            <a:ext cx="825867" cy="502766"/>
          </a:xfrm>
          <a:prstGeom prst="rect">
            <a:avLst/>
          </a:prstGeom>
          <a:noFill/>
        </p:spPr>
        <p:txBody>
          <a:bodyPr wrap="none" rtlCol="0" anchor="ctr" anchorCtr="0">
            <a:spAutoFit/>
          </a:bodyPr>
          <a:lstStyle/>
          <a:p>
            <a:r>
              <a:rPr lang="en-US" sz="2667" b="1" dirty="0">
                <a:solidFill>
                  <a:srgbClr val="2461FF"/>
                </a:solidFill>
                <a:latin typeface="Yu Gothic Medium" panose="020B0500000000000000" pitchFamily="34" charset="-128"/>
                <a:ea typeface="Yu Gothic Medium" panose="020B0500000000000000" pitchFamily="34" charset="-128"/>
                <a:cs typeface="Verdana" panose="020B0604030504040204" pitchFamily="34" charset="0"/>
              </a:rPr>
              <a:t>26%</a:t>
            </a:r>
          </a:p>
        </p:txBody>
      </p:sp>
      <p:sp>
        <p:nvSpPr>
          <p:cNvPr id="110" name="Subtitle 2">
            <a:extLst>
              <a:ext uri="{FF2B5EF4-FFF2-40B4-BE49-F238E27FC236}">
                <a16:creationId xmlns:a16="http://schemas.microsoft.com/office/drawing/2014/main" id="{C2238368-686D-45DD-B318-0A0C6EA5239A}"/>
              </a:ext>
            </a:extLst>
          </p:cNvPr>
          <p:cNvSpPr txBox="1">
            <a:spLocks/>
          </p:cNvSpPr>
          <p:nvPr/>
        </p:nvSpPr>
        <p:spPr>
          <a:xfrm>
            <a:off x="9071817" y="5135318"/>
            <a:ext cx="2167836" cy="615553"/>
          </a:xfrm>
          <a:prstGeom prst="rect">
            <a:avLst/>
          </a:prstGeom>
        </p:spPr>
        <p:txBody>
          <a:bodyPr vert="horz" wrap="square" lIns="60960" tIns="30480" rIns="60960" bIns="3048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1200" dirty="0">
                <a:solidFill>
                  <a:srgbClr val="363840"/>
                </a:solidFill>
                <a:latin typeface="Yu Gothic UI" panose="020B0500000000000000" pitchFamily="34" charset="-128"/>
                <a:ea typeface="Yu Gothic UI" panose="020B0500000000000000" pitchFamily="34" charset="-128"/>
                <a:cs typeface="Verdana" panose="020B0604030504040204" pitchFamily="34" charset="0"/>
              </a:rPr>
              <a:t>of employees reside in homes where addiction is present</a:t>
            </a:r>
            <a:br>
              <a:rPr lang="en-US" sz="1200" dirty="0">
                <a:solidFill>
                  <a:srgbClr val="363840"/>
                </a:solidFill>
                <a:latin typeface="Yu Gothic UI" panose="020B0500000000000000" pitchFamily="34" charset="-128"/>
                <a:ea typeface="Yu Gothic UI" panose="020B0500000000000000" pitchFamily="34" charset="-128"/>
                <a:cs typeface="Verdana" panose="020B0604030504040204" pitchFamily="34" charset="0"/>
              </a:rPr>
            </a:br>
            <a:r>
              <a:rPr lang="en-US" sz="1200" dirty="0">
                <a:solidFill>
                  <a:srgbClr val="363840"/>
                </a:solidFill>
                <a:latin typeface="Yu Gothic UI" panose="020B0500000000000000" pitchFamily="34" charset="-128"/>
                <a:ea typeface="Yu Gothic UI" panose="020B0500000000000000" pitchFamily="34" charset="-128"/>
                <a:cs typeface="Verdana" panose="020B0604030504040204" pitchFamily="34" charset="0"/>
              </a:rPr>
              <a:t>(Addiction Center)</a:t>
            </a:r>
          </a:p>
        </p:txBody>
      </p:sp>
      <p:sp>
        <p:nvSpPr>
          <p:cNvPr id="111" name="Subtitle 2">
            <a:extLst>
              <a:ext uri="{FF2B5EF4-FFF2-40B4-BE49-F238E27FC236}">
                <a16:creationId xmlns:a16="http://schemas.microsoft.com/office/drawing/2014/main" id="{8E3A1030-1C8A-4FB1-AD4A-20B1B18EA09D}"/>
              </a:ext>
            </a:extLst>
          </p:cNvPr>
          <p:cNvSpPr txBox="1">
            <a:spLocks/>
          </p:cNvSpPr>
          <p:nvPr/>
        </p:nvSpPr>
        <p:spPr>
          <a:xfrm flipH="1">
            <a:off x="8951413" y="3130614"/>
            <a:ext cx="2978893" cy="800219"/>
          </a:xfrm>
          <a:prstGeom prst="rect">
            <a:avLst/>
          </a:prstGeom>
        </p:spPr>
        <p:txBody>
          <a:bodyPr vert="horz" wrap="square" lIns="60960" tIns="30480" rIns="60960" bIns="3048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1200" dirty="0">
                <a:solidFill>
                  <a:srgbClr val="363840"/>
                </a:solidFill>
                <a:latin typeface="Yu Gothic UI" panose="020B0500000000000000" pitchFamily="34" charset="-128"/>
                <a:ea typeface="Yu Gothic UI" panose="020B0500000000000000" pitchFamily="34" charset="-128"/>
                <a:cs typeface="Verdana" panose="020B0604030504040204" pitchFamily="34" charset="0"/>
              </a:rPr>
              <a:t>of suicides are carried out by someone with depression, struggling with substance misuse, or a combination of both (Addiction Center)</a:t>
            </a:r>
          </a:p>
        </p:txBody>
      </p:sp>
      <p:sp>
        <p:nvSpPr>
          <p:cNvPr id="113" name="Freeform 436">
            <a:extLst>
              <a:ext uri="{FF2B5EF4-FFF2-40B4-BE49-F238E27FC236}">
                <a16:creationId xmlns:a16="http://schemas.microsoft.com/office/drawing/2014/main" id="{4A44F505-4FFB-47A2-AE8E-34983BDFAE16}"/>
              </a:ext>
            </a:extLst>
          </p:cNvPr>
          <p:cNvSpPr>
            <a:spLocks noChangeArrowheads="1"/>
          </p:cNvSpPr>
          <p:nvPr/>
        </p:nvSpPr>
        <p:spPr bwMode="auto">
          <a:xfrm>
            <a:off x="3150971" y="5381619"/>
            <a:ext cx="377408" cy="373341"/>
          </a:xfrm>
          <a:custGeom>
            <a:avLst/>
            <a:gdLst>
              <a:gd name="T0" fmla="*/ 266063 w 308859"/>
              <a:gd name="T1" fmla="*/ 92507 h 288564"/>
              <a:gd name="T2" fmla="*/ 257458 w 308859"/>
              <a:gd name="T3" fmla="*/ 141702 h 288564"/>
              <a:gd name="T4" fmla="*/ 268573 w 308859"/>
              <a:gd name="T5" fmla="*/ 146766 h 288564"/>
              <a:gd name="T6" fmla="*/ 276102 w 308859"/>
              <a:gd name="T7" fmla="*/ 90337 h 288564"/>
              <a:gd name="T8" fmla="*/ 37831 w 308859"/>
              <a:gd name="T9" fmla="*/ 88889 h 288564"/>
              <a:gd name="T10" fmla="*/ 32454 w 308859"/>
              <a:gd name="T11" fmla="*/ 99379 h 288564"/>
              <a:gd name="T12" fmla="*/ 41776 w 308859"/>
              <a:gd name="T13" fmla="*/ 145319 h 288564"/>
              <a:gd name="T14" fmla="*/ 45720 w 308859"/>
              <a:gd name="T15" fmla="*/ 110955 h 288564"/>
              <a:gd name="T16" fmla="*/ 37831 w 308859"/>
              <a:gd name="T17" fmla="*/ 88889 h 288564"/>
              <a:gd name="T18" fmla="*/ 295823 w 308859"/>
              <a:gd name="T19" fmla="*/ 74059 h 288564"/>
              <a:gd name="T20" fmla="*/ 248136 w 308859"/>
              <a:gd name="T21" fmla="*/ 278796 h 288564"/>
              <a:gd name="T22" fmla="*/ 232718 w 308859"/>
              <a:gd name="T23" fmla="*/ 288925 h 288564"/>
              <a:gd name="T24" fmla="*/ 231284 w 308859"/>
              <a:gd name="T25" fmla="*/ 279882 h 288564"/>
              <a:gd name="T26" fmla="*/ 295106 w 308859"/>
              <a:gd name="T27" fmla="*/ 91784 h 288564"/>
              <a:gd name="T28" fmla="*/ 287577 w 308859"/>
              <a:gd name="T29" fmla="*/ 82379 h 288564"/>
              <a:gd name="T30" fmla="*/ 273593 w 308859"/>
              <a:gd name="T31" fmla="*/ 164491 h 288564"/>
              <a:gd name="T32" fmla="*/ 241682 w 308859"/>
              <a:gd name="T33" fmla="*/ 223091 h 288564"/>
              <a:gd name="T34" fmla="*/ 238097 w 308859"/>
              <a:gd name="T35" fmla="*/ 215494 h 288564"/>
              <a:gd name="T36" fmla="*/ 261403 w 308859"/>
              <a:gd name="T37" fmla="*/ 153639 h 288564"/>
              <a:gd name="T38" fmla="*/ 245985 w 308859"/>
              <a:gd name="T39" fmla="*/ 156171 h 288564"/>
              <a:gd name="T40" fmla="*/ 187183 w 308859"/>
              <a:gd name="T41" fmla="*/ 232134 h 288564"/>
              <a:gd name="T42" fmla="*/ 180728 w 308859"/>
              <a:gd name="T43" fmla="*/ 259625 h 288564"/>
              <a:gd name="T44" fmla="*/ 174992 w 308859"/>
              <a:gd name="T45" fmla="*/ 256369 h 288564"/>
              <a:gd name="T46" fmla="*/ 208696 w 308859"/>
              <a:gd name="T47" fmla="*/ 192706 h 288564"/>
              <a:gd name="T48" fmla="*/ 247778 w 308859"/>
              <a:gd name="T49" fmla="*/ 142425 h 288564"/>
              <a:gd name="T50" fmla="*/ 257458 w 308859"/>
              <a:gd name="T51" fmla="*/ 88528 h 288564"/>
              <a:gd name="T52" fmla="*/ 277895 w 308859"/>
              <a:gd name="T53" fmla="*/ 80931 h 288564"/>
              <a:gd name="T54" fmla="*/ 12374 w 308859"/>
              <a:gd name="T55" fmla="*/ 74059 h 288564"/>
              <a:gd name="T56" fmla="*/ 29944 w 308859"/>
              <a:gd name="T57" fmla="*/ 80931 h 288564"/>
              <a:gd name="T58" fmla="*/ 50381 w 308859"/>
              <a:gd name="T59" fmla="*/ 88528 h 288564"/>
              <a:gd name="T60" fmla="*/ 60062 w 308859"/>
              <a:gd name="T61" fmla="*/ 142425 h 288564"/>
              <a:gd name="T62" fmla="*/ 99143 w 308859"/>
              <a:gd name="T63" fmla="*/ 192706 h 288564"/>
              <a:gd name="T64" fmla="*/ 133207 w 308859"/>
              <a:gd name="T65" fmla="*/ 256369 h 288564"/>
              <a:gd name="T66" fmla="*/ 127110 w 308859"/>
              <a:gd name="T67" fmla="*/ 259625 h 288564"/>
              <a:gd name="T68" fmla="*/ 121016 w 308859"/>
              <a:gd name="T69" fmla="*/ 232134 h 288564"/>
              <a:gd name="T70" fmla="*/ 62213 w 308859"/>
              <a:gd name="T71" fmla="*/ 156171 h 288564"/>
              <a:gd name="T72" fmla="*/ 46437 w 308859"/>
              <a:gd name="T73" fmla="*/ 153639 h 288564"/>
              <a:gd name="T74" fmla="*/ 70101 w 308859"/>
              <a:gd name="T75" fmla="*/ 215494 h 288564"/>
              <a:gd name="T76" fmla="*/ 66516 w 308859"/>
              <a:gd name="T77" fmla="*/ 223091 h 288564"/>
              <a:gd name="T78" fmla="*/ 34605 w 308859"/>
              <a:gd name="T79" fmla="*/ 164491 h 288564"/>
              <a:gd name="T80" fmla="*/ 20622 w 308859"/>
              <a:gd name="T81" fmla="*/ 82379 h 288564"/>
              <a:gd name="T82" fmla="*/ 12733 w 308859"/>
              <a:gd name="T83" fmla="*/ 91421 h 288564"/>
              <a:gd name="T84" fmla="*/ 76913 w 308859"/>
              <a:gd name="T85" fmla="*/ 279882 h 288564"/>
              <a:gd name="T86" fmla="*/ 75121 w 308859"/>
              <a:gd name="T87" fmla="*/ 288925 h 288564"/>
              <a:gd name="T88" fmla="*/ 60062 w 308859"/>
              <a:gd name="T89" fmla="*/ 278796 h 288564"/>
              <a:gd name="T90" fmla="*/ 12374 w 308859"/>
              <a:gd name="T91" fmla="*/ 74059 h 288564"/>
              <a:gd name="T92" fmla="*/ 200423 w 308859"/>
              <a:gd name="T93" fmla="*/ 51214 h 288564"/>
              <a:gd name="T94" fmla="*/ 154502 w 308859"/>
              <a:gd name="T95" fmla="*/ 101367 h 288564"/>
              <a:gd name="T96" fmla="*/ 129939 w 308859"/>
              <a:gd name="T97" fmla="*/ 77553 h 288564"/>
              <a:gd name="T98" fmla="*/ 136703 w 308859"/>
              <a:gd name="T99" fmla="*/ 71059 h 288564"/>
              <a:gd name="T100" fmla="*/ 193659 w 308859"/>
              <a:gd name="T101" fmla="*/ 45080 h 288564"/>
              <a:gd name="T102" fmla="*/ 118641 w 308859"/>
              <a:gd name="T103" fmla="*/ 9379 h 288564"/>
              <a:gd name="T104" fmla="*/ 155681 w 308859"/>
              <a:gd name="T105" fmla="*/ 141769 h 288564"/>
              <a:gd name="T106" fmla="*/ 192722 w 308859"/>
              <a:gd name="T107" fmla="*/ 9379 h 288564"/>
              <a:gd name="T108" fmla="*/ 151725 w 308859"/>
              <a:gd name="T109" fmla="*/ 28498 h 288564"/>
              <a:gd name="T110" fmla="*/ 118641 w 308859"/>
              <a:gd name="T111" fmla="*/ 0 h 288564"/>
              <a:gd name="T112" fmla="*/ 192722 w 308859"/>
              <a:gd name="T113" fmla="*/ 0 h 288564"/>
              <a:gd name="T114" fmla="*/ 157839 w 308859"/>
              <a:gd name="T115" fmla="*/ 151508 h 288564"/>
              <a:gd name="T116" fmla="*/ 153164 w 308859"/>
              <a:gd name="T117" fmla="*/ 151508 h 288564"/>
              <a:gd name="T118" fmla="*/ 118641 w 308859"/>
              <a:gd name="T119" fmla="*/ 0 h 28856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08859" h="288564">
                <a:moveTo>
                  <a:pt x="271142" y="88778"/>
                </a:moveTo>
                <a:cubicBezTo>
                  <a:pt x="269344" y="89140"/>
                  <a:pt x="267906" y="90585"/>
                  <a:pt x="266827" y="92391"/>
                </a:cubicBezTo>
                <a:cubicBezTo>
                  <a:pt x="264670" y="96004"/>
                  <a:pt x="264310" y="102868"/>
                  <a:pt x="263231" y="110816"/>
                </a:cubicBezTo>
                <a:cubicBezTo>
                  <a:pt x="262153" y="119126"/>
                  <a:pt x="261074" y="129603"/>
                  <a:pt x="258197" y="141525"/>
                </a:cubicBezTo>
                <a:cubicBezTo>
                  <a:pt x="261434" y="142247"/>
                  <a:pt x="263951" y="143331"/>
                  <a:pt x="266827" y="145137"/>
                </a:cubicBezTo>
                <a:cubicBezTo>
                  <a:pt x="267906" y="145860"/>
                  <a:pt x="268265" y="146221"/>
                  <a:pt x="269344" y="146583"/>
                </a:cubicBezTo>
                <a:cubicBezTo>
                  <a:pt x="274019" y="126351"/>
                  <a:pt x="275097" y="110094"/>
                  <a:pt x="276176" y="99255"/>
                </a:cubicBezTo>
                <a:cubicBezTo>
                  <a:pt x="276536" y="95643"/>
                  <a:pt x="276536" y="92753"/>
                  <a:pt x="276895" y="90224"/>
                </a:cubicBezTo>
                <a:cubicBezTo>
                  <a:pt x="275097" y="88778"/>
                  <a:pt x="272940" y="88417"/>
                  <a:pt x="271142" y="88778"/>
                </a:cubicBezTo>
                <a:close/>
                <a:moveTo>
                  <a:pt x="37940" y="88778"/>
                </a:moveTo>
                <a:cubicBezTo>
                  <a:pt x="35783" y="88417"/>
                  <a:pt x="33985" y="88778"/>
                  <a:pt x="31828" y="90224"/>
                </a:cubicBezTo>
                <a:cubicBezTo>
                  <a:pt x="32187" y="92753"/>
                  <a:pt x="32547" y="95643"/>
                  <a:pt x="32547" y="99255"/>
                </a:cubicBezTo>
                <a:cubicBezTo>
                  <a:pt x="33625" y="110094"/>
                  <a:pt x="35064" y="126351"/>
                  <a:pt x="39738" y="146583"/>
                </a:cubicBezTo>
                <a:cubicBezTo>
                  <a:pt x="40457" y="146221"/>
                  <a:pt x="41177" y="145860"/>
                  <a:pt x="41896" y="145137"/>
                </a:cubicBezTo>
                <a:cubicBezTo>
                  <a:pt x="44772" y="143331"/>
                  <a:pt x="47649" y="142247"/>
                  <a:pt x="50526" y="141525"/>
                </a:cubicBezTo>
                <a:cubicBezTo>
                  <a:pt x="47649" y="129603"/>
                  <a:pt x="46570" y="119487"/>
                  <a:pt x="45851" y="110816"/>
                </a:cubicBezTo>
                <a:cubicBezTo>
                  <a:pt x="44772" y="102868"/>
                  <a:pt x="44053" y="96004"/>
                  <a:pt x="42255" y="92391"/>
                </a:cubicBezTo>
                <a:cubicBezTo>
                  <a:pt x="41177" y="90585"/>
                  <a:pt x="39738" y="89140"/>
                  <a:pt x="37940" y="88778"/>
                </a:cubicBezTo>
                <a:close/>
                <a:moveTo>
                  <a:pt x="284806" y="73966"/>
                </a:moveTo>
                <a:cubicBezTo>
                  <a:pt x="290200" y="71437"/>
                  <a:pt x="294155" y="72882"/>
                  <a:pt x="296672" y="73966"/>
                </a:cubicBezTo>
                <a:cubicBezTo>
                  <a:pt x="303864" y="78301"/>
                  <a:pt x="305302" y="88778"/>
                  <a:pt x="305302" y="90224"/>
                </a:cubicBezTo>
                <a:cubicBezTo>
                  <a:pt x="321843" y="174401"/>
                  <a:pt x="276895" y="244488"/>
                  <a:pt x="248848" y="278448"/>
                </a:cubicBezTo>
                <a:cubicBezTo>
                  <a:pt x="244893" y="282784"/>
                  <a:pt x="240218" y="286396"/>
                  <a:pt x="235184" y="288203"/>
                </a:cubicBezTo>
                <a:cubicBezTo>
                  <a:pt x="234465" y="288564"/>
                  <a:pt x="234106" y="288564"/>
                  <a:pt x="233386" y="288564"/>
                </a:cubicBezTo>
                <a:cubicBezTo>
                  <a:pt x="231589" y="288564"/>
                  <a:pt x="229791" y="287480"/>
                  <a:pt x="229071" y="285312"/>
                </a:cubicBezTo>
                <a:cubicBezTo>
                  <a:pt x="227993" y="283145"/>
                  <a:pt x="229431" y="280255"/>
                  <a:pt x="231948" y="279532"/>
                </a:cubicBezTo>
                <a:cubicBezTo>
                  <a:pt x="235544" y="278087"/>
                  <a:pt x="238780" y="275558"/>
                  <a:pt x="241297" y="272668"/>
                </a:cubicBezTo>
                <a:cubicBezTo>
                  <a:pt x="268625" y="239792"/>
                  <a:pt x="311774" y="172233"/>
                  <a:pt x="295953" y="91669"/>
                </a:cubicBezTo>
                <a:cubicBezTo>
                  <a:pt x="295953" y="88778"/>
                  <a:pt x="294515" y="83721"/>
                  <a:pt x="291998" y="82276"/>
                </a:cubicBezTo>
                <a:cubicBezTo>
                  <a:pt x="291638" y="82276"/>
                  <a:pt x="290919" y="81553"/>
                  <a:pt x="288402" y="82276"/>
                </a:cubicBezTo>
                <a:cubicBezTo>
                  <a:pt x="286964" y="83359"/>
                  <a:pt x="285885" y="92391"/>
                  <a:pt x="285525" y="99617"/>
                </a:cubicBezTo>
                <a:cubicBezTo>
                  <a:pt x="284087" y="114068"/>
                  <a:pt x="282649" y="135383"/>
                  <a:pt x="274378" y="164285"/>
                </a:cubicBezTo>
                <a:cubicBezTo>
                  <a:pt x="272580" y="176930"/>
                  <a:pt x="263231" y="196077"/>
                  <a:pt x="246331" y="220644"/>
                </a:cubicBezTo>
                <a:cubicBezTo>
                  <a:pt x="245612" y="222089"/>
                  <a:pt x="243814" y="222812"/>
                  <a:pt x="242376" y="222812"/>
                </a:cubicBezTo>
                <a:cubicBezTo>
                  <a:pt x="241297" y="222812"/>
                  <a:pt x="240578" y="222451"/>
                  <a:pt x="239859" y="221728"/>
                </a:cubicBezTo>
                <a:cubicBezTo>
                  <a:pt x="237701" y="220283"/>
                  <a:pt x="236982" y="217393"/>
                  <a:pt x="238780" y="215225"/>
                </a:cubicBezTo>
                <a:cubicBezTo>
                  <a:pt x="258916" y="185962"/>
                  <a:pt x="264310" y="170427"/>
                  <a:pt x="265029" y="162479"/>
                </a:cubicBezTo>
                <a:cubicBezTo>
                  <a:pt x="265748" y="155253"/>
                  <a:pt x="263231" y="153808"/>
                  <a:pt x="262153" y="153447"/>
                </a:cubicBezTo>
                <a:cubicBezTo>
                  <a:pt x="258197" y="150918"/>
                  <a:pt x="254961" y="150195"/>
                  <a:pt x="252084" y="150918"/>
                </a:cubicBezTo>
                <a:cubicBezTo>
                  <a:pt x="248489" y="152002"/>
                  <a:pt x="246691" y="155976"/>
                  <a:pt x="246691" y="155976"/>
                </a:cubicBezTo>
                <a:cubicBezTo>
                  <a:pt x="229431" y="190658"/>
                  <a:pt x="222239" y="195355"/>
                  <a:pt x="214329" y="200051"/>
                </a:cubicBezTo>
                <a:cubicBezTo>
                  <a:pt x="208216" y="204387"/>
                  <a:pt x="202103" y="208361"/>
                  <a:pt x="187720" y="231844"/>
                </a:cubicBezTo>
                <a:cubicBezTo>
                  <a:pt x="183405" y="238708"/>
                  <a:pt x="182326" y="246295"/>
                  <a:pt x="184484" y="253520"/>
                </a:cubicBezTo>
                <a:cubicBezTo>
                  <a:pt x="185203" y="256049"/>
                  <a:pt x="183764" y="258578"/>
                  <a:pt x="181247" y="259301"/>
                </a:cubicBezTo>
                <a:cubicBezTo>
                  <a:pt x="180888" y="259301"/>
                  <a:pt x="180528" y="259301"/>
                  <a:pt x="179809" y="259301"/>
                </a:cubicBezTo>
                <a:cubicBezTo>
                  <a:pt x="178011" y="259301"/>
                  <a:pt x="176213" y="258217"/>
                  <a:pt x="175494" y="256049"/>
                </a:cubicBezTo>
                <a:cubicBezTo>
                  <a:pt x="172977" y="246295"/>
                  <a:pt x="174056" y="235818"/>
                  <a:pt x="179450" y="227147"/>
                </a:cubicBezTo>
                <a:cubicBezTo>
                  <a:pt x="194911" y="201497"/>
                  <a:pt x="202463" y="196439"/>
                  <a:pt x="209295" y="192465"/>
                </a:cubicBezTo>
                <a:cubicBezTo>
                  <a:pt x="216127" y="188129"/>
                  <a:pt x="222239" y="184155"/>
                  <a:pt x="238421" y="151640"/>
                </a:cubicBezTo>
                <a:cubicBezTo>
                  <a:pt x="238421" y="151279"/>
                  <a:pt x="241657" y="145137"/>
                  <a:pt x="248489" y="142247"/>
                </a:cubicBezTo>
                <a:cubicBezTo>
                  <a:pt x="251725" y="129603"/>
                  <a:pt x="253163" y="118764"/>
                  <a:pt x="254242" y="109732"/>
                </a:cubicBezTo>
                <a:cubicBezTo>
                  <a:pt x="254961" y="100701"/>
                  <a:pt x="255680" y="93836"/>
                  <a:pt x="258197" y="88417"/>
                </a:cubicBezTo>
                <a:cubicBezTo>
                  <a:pt x="260714" y="83721"/>
                  <a:pt x="264670" y="80830"/>
                  <a:pt x="269344" y="79747"/>
                </a:cubicBezTo>
                <a:cubicBezTo>
                  <a:pt x="272580" y="79024"/>
                  <a:pt x="275457" y="79385"/>
                  <a:pt x="278693" y="80830"/>
                </a:cubicBezTo>
                <a:cubicBezTo>
                  <a:pt x="280132" y="77579"/>
                  <a:pt x="281929" y="75050"/>
                  <a:pt x="284806" y="73966"/>
                </a:cubicBezTo>
                <a:close/>
                <a:moveTo>
                  <a:pt x="12410" y="73966"/>
                </a:moveTo>
                <a:cubicBezTo>
                  <a:pt x="14568" y="72882"/>
                  <a:pt x="18523" y="71437"/>
                  <a:pt x="24276" y="73966"/>
                </a:cubicBezTo>
                <a:cubicBezTo>
                  <a:pt x="27153" y="75050"/>
                  <a:pt x="28591" y="77579"/>
                  <a:pt x="30030" y="80830"/>
                </a:cubicBezTo>
                <a:cubicBezTo>
                  <a:pt x="33266" y="79385"/>
                  <a:pt x="36502" y="79024"/>
                  <a:pt x="39738" y="79747"/>
                </a:cubicBezTo>
                <a:cubicBezTo>
                  <a:pt x="44413" y="80830"/>
                  <a:pt x="48009" y="83721"/>
                  <a:pt x="50526" y="88417"/>
                </a:cubicBezTo>
                <a:cubicBezTo>
                  <a:pt x="53402" y="93836"/>
                  <a:pt x="53762" y="100701"/>
                  <a:pt x="54841" y="109732"/>
                </a:cubicBezTo>
                <a:cubicBezTo>
                  <a:pt x="55919" y="118764"/>
                  <a:pt x="56998" y="129603"/>
                  <a:pt x="60234" y="142247"/>
                </a:cubicBezTo>
                <a:cubicBezTo>
                  <a:pt x="67426" y="145137"/>
                  <a:pt x="70302" y="151279"/>
                  <a:pt x="70662" y="152002"/>
                </a:cubicBezTo>
                <a:cubicBezTo>
                  <a:pt x="86843" y="184155"/>
                  <a:pt x="92956" y="188129"/>
                  <a:pt x="99428" y="192465"/>
                </a:cubicBezTo>
                <a:cubicBezTo>
                  <a:pt x="106260" y="196439"/>
                  <a:pt x="113811" y="201497"/>
                  <a:pt x="129633" y="227147"/>
                </a:cubicBezTo>
                <a:cubicBezTo>
                  <a:pt x="134667" y="235818"/>
                  <a:pt x="136106" y="246295"/>
                  <a:pt x="133589" y="256049"/>
                </a:cubicBezTo>
                <a:cubicBezTo>
                  <a:pt x="132869" y="258217"/>
                  <a:pt x="131071" y="259301"/>
                  <a:pt x="128914" y="259301"/>
                </a:cubicBezTo>
                <a:cubicBezTo>
                  <a:pt x="128554" y="259301"/>
                  <a:pt x="127835" y="259301"/>
                  <a:pt x="127475" y="259301"/>
                </a:cubicBezTo>
                <a:cubicBezTo>
                  <a:pt x="125318" y="258578"/>
                  <a:pt x="123880" y="256049"/>
                  <a:pt x="124239" y="253520"/>
                </a:cubicBezTo>
                <a:cubicBezTo>
                  <a:pt x="126397" y="246295"/>
                  <a:pt x="125318" y="238708"/>
                  <a:pt x="121363" y="231844"/>
                </a:cubicBezTo>
                <a:cubicBezTo>
                  <a:pt x="106979" y="208361"/>
                  <a:pt x="100867" y="204387"/>
                  <a:pt x="94754" y="200051"/>
                </a:cubicBezTo>
                <a:cubicBezTo>
                  <a:pt x="86483" y="195355"/>
                  <a:pt x="79651" y="190658"/>
                  <a:pt x="62392" y="155976"/>
                </a:cubicBezTo>
                <a:cubicBezTo>
                  <a:pt x="62032" y="155976"/>
                  <a:pt x="60594" y="152002"/>
                  <a:pt x="56638" y="150918"/>
                </a:cubicBezTo>
                <a:cubicBezTo>
                  <a:pt x="53762" y="150195"/>
                  <a:pt x="50526" y="150918"/>
                  <a:pt x="46570" y="153447"/>
                </a:cubicBezTo>
                <a:cubicBezTo>
                  <a:pt x="45851" y="153808"/>
                  <a:pt x="42975" y="155253"/>
                  <a:pt x="43694" y="162479"/>
                </a:cubicBezTo>
                <a:cubicBezTo>
                  <a:pt x="44413" y="170427"/>
                  <a:pt x="49806" y="185962"/>
                  <a:pt x="70302" y="215225"/>
                </a:cubicBezTo>
                <a:cubicBezTo>
                  <a:pt x="71741" y="217393"/>
                  <a:pt x="71381" y="220283"/>
                  <a:pt x="69224" y="221728"/>
                </a:cubicBezTo>
                <a:cubicBezTo>
                  <a:pt x="68145" y="222451"/>
                  <a:pt x="67426" y="222812"/>
                  <a:pt x="66707" y="222812"/>
                </a:cubicBezTo>
                <a:cubicBezTo>
                  <a:pt x="64909" y="222812"/>
                  <a:pt x="63470" y="222089"/>
                  <a:pt x="62751" y="220644"/>
                </a:cubicBezTo>
                <a:cubicBezTo>
                  <a:pt x="45851" y="196077"/>
                  <a:pt x="36143" y="176930"/>
                  <a:pt x="34704" y="164285"/>
                </a:cubicBezTo>
                <a:cubicBezTo>
                  <a:pt x="26074" y="135383"/>
                  <a:pt x="24636" y="114068"/>
                  <a:pt x="23557" y="99617"/>
                </a:cubicBezTo>
                <a:cubicBezTo>
                  <a:pt x="22838" y="92391"/>
                  <a:pt x="22119" y="83359"/>
                  <a:pt x="20681" y="82276"/>
                </a:cubicBezTo>
                <a:cubicBezTo>
                  <a:pt x="18164" y="81553"/>
                  <a:pt x="17444" y="82276"/>
                  <a:pt x="17085" y="82276"/>
                </a:cubicBezTo>
                <a:cubicBezTo>
                  <a:pt x="14208" y="83721"/>
                  <a:pt x="13130" y="88778"/>
                  <a:pt x="12770" y="91307"/>
                </a:cubicBezTo>
                <a:cubicBezTo>
                  <a:pt x="-2692" y="172233"/>
                  <a:pt x="40457" y="239792"/>
                  <a:pt x="67426" y="272668"/>
                </a:cubicBezTo>
                <a:cubicBezTo>
                  <a:pt x="69943" y="275558"/>
                  <a:pt x="73179" y="278087"/>
                  <a:pt x="77134" y="279532"/>
                </a:cubicBezTo>
                <a:cubicBezTo>
                  <a:pt x="79292" y="280255"/>
                  <a:pt x="80730" y="283145"/>
                  <a:pt x="79651" y="285312"/>
                </a:cubicBezTo>
                <a:cubicBezTo>
                  <a:pt x="79292" y="287480"/>
                  <a:pt x="77494" y="288564"/>
                  <a:pt x="75337" y="288564"/>
                </a:cubicBezTo>
                <a:cubicBezTo>
                  <a:pt x="74977" y="288564"/>
                  <a:pt x="74258" y="288564"/>
                  <a:pt x="73898" y="288203"/>
                </a:cubicBezTo>
                <a:cubicBezTo>
                  <a:pt x="68505" y="286396"/>
                  <a:pt x="63830" y="282784"/>
                  <a:pt x="60234" y="278448"/>
                </a:cubicBezTo>
                <a:cubicBezTo>
                  <a:pt x="32187" y="244488"/>
                  <a:pt x="-12760" y="174401"/>
                  <a:pt x="3421" y="89501"/>
                </a:cubicBezTo>
                <a:cubicBezTo>
                  <a:pt x="3421" y="88778"/>
                  <a:pt x="5219" y="78301"/>
                  <a:pt x="12410" y="73966"/>
                </a:cubicBezTo>
                <a:close/>
                <a:moveTo>
                  <a:pt x="200641" y="44664"/>
                </a:moveTo>
                <a:cubicBezTo>
                  <a:pt x="202426" y="46105"/>
                  <a:pt x="202783" y="48988"/>
                  <a:pt x="200998" y="51150"/>
                </a:cubicBezTo>
                <a:lnTo>
                  <a:pt x="158515" y="99798"/>
                </a:lnTo>
                <a:cubicBezTo>
                  <a:pt x="157444" y="100519"/>
                  <a:pt x="156373" y="101240"/>
                  <a:pt x="154945" y="101240"/>
                </a:cubicBezTo>
                <a:cubicBezTo>
                  <a:pt x="153517" y="101240"/>
                  <a:pt x="152446" y="100880"/>
                  <a:pt x="151732" y="99798"/>
                </a:cubicBezTo>
                <a:lnTo>
                  <a:pt x="130312" y="77456"/>
                </a:lnTo>
                <a:cubicBezTo>
                  <a:pt x="128527" y="75655"/>
                  <a:pt x="128527" y="72772"/>
                  <a:pt x="130312" y="70970"/>
                </a:cubicBezTo>
                <a:cubicBezTo>
                  <a:pt x="132454" y="69168"/>
                  <a:pt x="135310" y="69168"/>
                  <a:pt x="137095" y="70970"/>
                </a:cubicBezTo>
                <a:lnTo>
                  <a:pt x="154945" y="89709"/>
                </a:lnTo>
                <a:lnTo>
                  <a:pt x="194215" y="45024"/>
                </a:lnTo>
                <a:cubicBezTo>
                  <a:pt x="196000" y="43223"/>
                  <a:pt x="198856" y="42862"/>
                  <a:pt x="200641" y="44664"/>
                </a:cubicBezTo>
                <a:close/>
                <a:moveTo>
                  <a:pt x="118982" y="9367"/>
                </a:moveTo>
                <a:cubicBezTo>
                  <a:pt x="98064" y="9367"/>
                  <a:pt x="80754" y="26661"/>
                  <a:pt x="80754" y="47918"/>
                </a:cubicBezTo>
                <a:cubicBezTo>
                  <a:pt x="80754" y="90431"/>
                  <a:pt x="142785" y="133305"/>
                  <a:pt x="156128" y="141592"/>
                </a:cubicBezTo>
                <a:cubicBezTo>
                  <a:pt x="169111" y="133305"/>
                  <a:pt x="231503" y="90431"/>
                  <a:pt x="231503" y="47918"/>
                </a:cubicBezTo>
                <a:cubicBezTo>
                  <a:pt x="231503" y="26661"/>
                  <a:pt x="214192" y="9367"/>
                  <a:pt x="193275" y="9367"/>
                </a:cubicBezTo>
                <a:cubicBezTo>
                  <a:pt x="179570" y="9367"/>
                  <a:pt x="166948" y="16573"/>
                  <a:pt x="160095" y="28462"/>
                </a:cubicBezTo>
                <a:cubicBezTo>
                  <a:pt x="158292" y="31344"/>
                  <a:pt x="153604" y="31344"/>
                  <a:pt x="152161" y="28462"/>
                </a:cubicBezTo>
                <a:cubicBezTo>
                  <a:pt x="144948" y="16573"/>
                  <a:pt x="132326" y="9367"/>
                  <a:pt x="118982" y="9367"/>
                </a:cubicBezTo>
                <a:close/>
                <a:moveTo>
                  <a:pt x="118982" y="0"/>
                </a:moveTo>
                <a:cubicBezTo>
                  <a:pt x="133408" y="0"/>
                  <a:pt x="147112" y="6845"/>
                  <a:pt x="156128" y="18014"/>
                </a:cubicBezTo>
                <a:cubicBezTo>
                  <a:pt x="165144" y="6845"/>
                  <a:pt x="178849" y="0"/>
                  <a:pt x="193275" y="0"/>
                </a:cubicBezTo>
                <a:cubicBezTo>
                  <a:pt x="219241" y="0"/>
                  <a:pt x="240880" y="21617"/>
                  <a:pt x="240880" y="47918"/>
                </a:cubicBezTo>
                <a:cubicBezTo>
                  <a:pt x="240880" y="100519"/>
                  <a:pt x="161899" y="149518"/>
                  <a:pt x="158292" y="151319"/>
                </a:cubicBezTo>
                <a:cubicBezTo>
                  <a:pt x="157932" y="151680"/>
                  <a:pt x="156850" y="152040"/>
                  <a:pt x="156128" y="152040"/>
                </a:cubicBezTo>
                <a:cubicBezTo>
                  <a:pt x="155407" y="152040"/>
                  <a:pt x="154325" y="151680"/>
                  <a:pt x="153604" y="151319"/>
                </a:cubicBezTo>
                <a:cubicBezTo>
                  <a:pt x="149997" y="149518"/>
                  <a:pt x="71377" y="100519"/>
                  <a:pt x="71377" y="47918"/>
                </a:cubicBezTo>
                <a:cubicBezTo>
                  <a:pt x="71377" y="21617"/>
                  <a:pt x="92655" y="0"/>
                  <a:pt x="118982" y="0"/>
                </a:cubicBezTo>
                <a:close/>
              </a:path>
            </a:pathLst>
          </a:custGeom>
          <a:solidFill>
            <a:schemeClr val="bg1"/>
          </a:solidFill>
          <a:ln>
            <a:noFill/>
          </a:ln>
          <a:effectLst/>
        </p:spPr>
        <p:txBody>
          <a:bodyPr anchor="ctr"/>
          <a:lstStyle/>
          <a:p>
            <a:endParaRPr lang="en-US" sz="1200" dirty="0">
              <a:latin typeface="Lato Light" panose="020F0502020204030203" pitchFamily="34" charset="0"/>
            </a:endParaRPr>
          </a:p>
        </p:txBody>
      </p:sp>
      <p:grpSp>
        <p:nvGrpSpPr>
          <p:cNvPr id="5" name="Group 4">
            <a:extLst>
              <a:ext uri="{FF2B5EF4-FFF2-40B4-BE49-F238E27FC236}">
                <a16:creationId xmlns:a16="http://schemas.microsoft.com/office/drawing/2014/main" id="{BEE6D60B-E279-C712-CB6E-4F1CEDF7C78E}"/>
              </a:ext>
            </a:extLst>
          </p:cNvPr>
          <p:cNvGrpSpPr/>
          <p:nvPr/>
        </p:nvGrpSpPr>
        <p:grpSpPr>
          <a:xfrm>
            <a:off x="8378019" y="5213422"/>
            <a:ext cx="672246" cy="734927"/>
            <a:chOff x="8456584" y="4945138"/>
            <a:chExt cx="672246" cy="734927"/>
          </a:xfrm>
        </p:grpSpPr>
        <p:sp>
          <p:nvSpPr>
            <p:cNvPr id="108" name="Shape 35388">
              <a:extLst>
                <a:ext uri="{FF2B5EF4-FFF2-40B4-BE49-F238E27FC236}">
                  <a16:creationId xmlns:a16="http://schemas.microsoft.com/office/drawing/2014/main" id="{EB802BF2-5D53-405D-83C8-F9C6BB23E37B}"/>
                </a:ext>
              </a:extLst>
            </p:cNvPr>
            <p:cNvSpPr/>
            <p:nvPr/>
          </p:nvSpPr>
          <p:spPr>
            <a:xfrm>
              <a:off x="8456584" y="4945138"/>
              <a:ext cx="672246" cy="734927"/>
            </a:xfrm>
            <a:prstGeom prst="ellipse">
              <a:avLst/>
            </a:prstGeom>
            <a:solidFill>
              <a:schemeClr val="accent5"/>
            </a:solidFill>
            <a:ln w="12700" cap="flat">
              <a:noFill/>
              <a:miter lim="400000"/>
            </a:ln>
            <a:effectLst/>
          </p:spPr>
          <p:txBody>
            <a:bodyPr wrap="square" lIns="0" tIns="0" rIns="0" bIns="0" numCol="1" anchor="t">
              <a:noAutofit/>
            </a:bodyPr>
            <a:lstStyle/>
            <a:p>
              <a:endParaRPr sz="3376" dirty="0">
                <a:latin typeface="Lato Light" panose="020F0502020204030203" pitchFamily="34" charset="0"/>
              </a:endParaRPr>
            </a:p>
          </p:txBody>
        </p:sp>
        <p:pic>
          <p:nvPicPr>
            <p:cNvPr id="114" name="Picture 113">
              <a:extLst>
                <a:ext uri="{FF2B5EF4-FFF2-40B4-BE49-F238E27FC236}">
                  <a16:creationId xmlns:a16="http://schemas.microsoft.com/office/drawing/2014/main" id="{BC05F28D-50D6-41A9-8961-F1092DCC5A2A}"/>
                </a:ext>
              </a:extLst>
            </p:cNvPr>
            <p:cNvPicPr>
              <a:picLocks noChangeAspect="1"/>
            </p:cNvPicPr>
            <p:nvPr/>
          </p:nvPicPr>
          <p:blipFill>
            <a:blip r:embed="rId3">
              <a:lum bright="70000" contrast="-70000"/>
            </a:blip>
            <a:stretch>
              <a:fillRect/>
            </a:stretch>
          </p:blipFill>
          <p:spPr>
            <a:xfrm>
              <a:off x="8569319" y="5065086"/>
              <a:ext cx="468328" cy="456111"/>
            </a:xfrm>
            <a:prstGeom prst="rect">
              <a:avLst/>
            </a:prstGeom>
          </p:spPr>
        </p:pic>
      </p:grpSp>
      <p:grpSp>
        <p:nvGrpSpPr>
          <p:cNvPr id="6" name="Group 5">
            <a:extLst>
              <a:ext uri="{FF2B5EF4-FFF2-40B4-BE49-F238E27FC236}">
                <a16:creationId xmlns:a16="http://schemas.microsoft.com/office/drawing/2014/main" id="{0192C0F0-FAE9-A8CF-A99A-2A41F9B32108}"/>
              </a:ext>
            </a:extLst>
          </p:cNvPr>
          <p:cNvGrpSpPr/>
          <p:nvPr/>
        </p:nvGrpSpPr>
        <p:grpSpPr>
          <a:xfrm>
            <a:off x="3110258" y="3270587"/>
            <a:ext cx="721859" cy="734927"/>
            <a:chOff x="3075743" y="3022894"/>
            <a:chExt cx="721859" cy="734927"/>
          </a:xfrm>
        </p:grpSpPr>
        <p:sp>
          <p:nvSpPr>
            <p:cNvPr id="100" name="Shape 35388">
              <a:extLst>
                <a:ext uri="{FF2B5EF4-FFF2-40B4-BE49-F238E27FC236}">
                  <a16:creationId xmlns:a16="http://schemas.microsoft.com/office/drawing/2014/main" id="{A55E7C84-D228-496A-B657-614EAE74FCDF}"/>
                </a:ext>
              </a:extLst>
            </p:cNvPr>
            <p:cNvSpPr/>
            <p:nvPr/>
          </p:nvSpPr>
          <p:spPr>
            <a:xfrm>
              <a:off x="3075743" y="3022894"/>
              <a:ext cx="721859" cy="734927"/>
            </a:xfrm>
            <a:prstGeom prst="ellipse">
              <a:avLst/>
            </a:prstGeom>
            <a:solidFill>
              <a:schemeClr val="accent2"/>
            </a:solidFill>
            <a:ln w="12700" cap="flat">
              <a:noFill/>
              <a:miter lim="400000"/>
            </a:ln>
            <a:effectLst/>
          </p:spPr>
          <p:txBody>
            <a:bodyPr wrap="square" lIns="0" tIns="0" rIns="0" bIns="0" numCol="1" anchor="t">
              <a:noAutofit/>
            </a:bodyPr>
            <a:lstStyle/>
            <a:p>
              <a:endParaRPr sz="3376" dirty="0">
                <a:latin typeface="Lato Light" panose="020F0502020204030203" pitchFamily="34" charset="0"/>
              </a:endParaRPr>
            </a:p>
          </p:txBody>
        </p:sp>
        <p:pic>
          <p:nvPicPr>
            <p:cNvPr id="115" name="Picture 114">
              <a:extLst>
                <a:ext uri="{FF2B5EF4-FFF2-40B4-BE49-F238E27FC236}">
                  <a16:creationId xmlns:a16="http://schemas.microsoft.com/office/drawing/2014/main" id="{45CE41D7-F1D0-4B2B-B3DA-EC8382A856E9}"/>
                </a:ext>
              </a:extLst>
            </p:cNvPr>
            <p:cNvPicPr>
              <a:picLocks noChangeAspect="1"/>
            </p:cNvPicPr>
            <p:nvPr/>
          </p:nvPicPr>
          <p:blipFill>
            <a:blip r:embed="rId4">
              <a:lum bright="70000" contrast="-70000"/>
            </a:blip>
            <a:stretch>
              <a:fillRect/>
            </a:stretch>
          </p:blipFill>
          <p:spPr>
            <a:xfrm>
              <a:off x="3153745" y="3197188"/>
              <a:ext cx="554423" cy="420288"/>
            </a:xfrm>
            <a:prstGeom prst="rect">
              <a:avLst/>
            </a:prstGeom>
          </p:spPr>
        </p:pic>
      </p:grpSp>
      <p:sp>
        <p:nvSpPr>
          <p:cNvPr id="116" name="TextBox 115">
            <a:extLst>
              <a:ext uri="{FF2B5EF4-FFF2-40B4-BE49-F238E27FC236}">
                <a16:creationId xmlns:a16="http://schemas.microsoft.com/office/drawing/2014/main" id="{F5FE378C-9491-4918-9E64-02C1FFD34EE3}"/>
              </a:ext>
            </a:extLst>
          </p:cNvPr>
          <p:cNvSpPr txBox="1"/>
          <p:nvPr/>
        </p:nvSpPr>
        <p:spPr>
          <a:xfrm>
            <a:off x="2597301" y="1289994"/>
            <a:ext cx="1415345" cy="502766"/>
          </a:xfrm>
          <a:prstGeom prst="rect">
            <a:avLst/>
          </a:prstGeom>
          <a:noFill/>
        </p:spPr>
        <p:txBody>
          <a:bodyPr wrap="square" rtlCol="0" anchor="ctr" anchorCtr="0">
            <a:spAutoFit/>
          </a:bodyPr>
          <a:lstStyle/>
          <a:p>
            <a:pPr algn="r"/>
            <a:r>
              <a:rPr lang="en-US" sz="2667" b="1" dirty="0">
                <a:solidFill>
                  <a:srgbClr val="2461FF"/>
                </a:solidFill>
                <a:latin typeface="Yu Gothic Medium" panose="020B0500000000000000" pitchFamily="34" charset="-128"/>
                <a:ea typeface="Yu Gothic Medium" panose="020B0500000000000000" pitchFamily="34" charset="-128"/>
                <a:cs typeface="Verdana" panose="020B0604030504040204" pitchFamily="34" charset="0"/>
              </a:rPr>
              <a:t>9.6%</a:t>
            </a:r>
          </a:p>
        </p:txBody>
      </p:sp>
      <p:sp>
        <p:nvSpPr>
          <p:cNvPr id="117" name="Shape 35394">
            <a:extLst>
              <a:ext uri="{FF2B5EF4-FFF2-40B4-BE49-F238E27FC236}">
                <a16:creationId xmlns:a16="http://schemas.microsoft.com/office/drawing/2014/main" id="{B4AF922D-855F-4FD5-B9E2-3AAB636D1844}"/>
              </a:ext>
            </a:extLst>
          </p:cNvPr>
          <p:cNvSpPr/>
          <p:nvPr/>
        </p:nvSpPr>
        <p:spPr>
          <a:xfrm>
            <a:off x="4096121" y="1675201"/>
            <a:ext cx="736646" cy="734927"/>
          </a:xfrm>
          <a:prstGeom prst="ellipse">
            <a:avLst/>
          </a:prstGeom>
          <a:solidFill>
            <a:schemeClr val="accent2">
              <a:lumMod val="60000"/>
              <a:lumOff val="40000"/>
            </a:schemeClr>
          </a:solidFill>
          <a:ln w="12700" cap="flat">
            <a:noFill/>
            <a:miter lim="400000"/>
          </a:ln>
          <a:effectLst/>
        </p:spPr>
        <p:txBody>
          <a:bodyPr wrap="square" lIns="0" tIns="0" rIns="0" bIns="0" numCol="1" anchor="t">
            <a:noAutofit/>
          </a:bodyPr>
          <a:lstStyle/>
          <a:p>
            <a:endParaRPr sz="3376" dirty="0">
              <a:latin typeface="Lato Light" panose="020F0502020204030203" pitchFamily="34" charset="0"/>
            </a:endParaRPr>
          </a:p>
        </p:txBody>
      </p:sp>
      <p:pic>
        <p:nvPicPr>
          <p:cNvPr id="118" name="Picture 117">
            <a:extLst>
              <a:ext uri="{FF2B5EF4-FFF2-40B4-BE49-F238E27FC236}">
                <a16:creationId xmlns:a16="http://schemas.microsoft.com/office/drawing/2014/main" id="{07A806C3-B0B0-42C7-B86E-8B620CE3C397}"/>
              </a:ext>
            </a:extLst>
          </p:cNvPr>
          <p:cNvPicPr>
            <a:picLocks noChangeAspect="1"/>
          </p:cNvPicPr>
          <p:nvPr/>
        </p:nvPicPr>
        <p:blipFill>
          <a:blip r:embed="rId5">
            <a:lum bright="70000" contrast="-70000"/>
          </a:blip>
          <a:stretch>
            <a:fillRect/>
          </a:stretch>
        </p:blipFill>
        <p:spPr>
          <a:xfrm>
            <a:off x="4291045" y="1782938"/>
            <a:ext cx="314416" cy="565948"/>
          </a:xfrm>
          <a:prstGeom prst="rect">
            <a:avLst/>
          </a:prstGeom>
        </p:spPr>
      </p:pic>
      <p:sp>
        <p:nvSpPr>
          <p:cNvPr id="119" name="Subtitle 2">
            <a:extLst>
              <a:ext uri="{FF2B5EF4-FFF2-40B4-BE49-F238E27FC236}">
                <a16:creationId xmlns:a16="http://schemas.microsoft.com/office/drawing/2014/main" id="{4F8C318B-744D-47E5-95D7-D8D1012D2B60}"/>
              </a:ext>
            </a:extLst>
          </p:cNvPr>
          <p:cNvSpPr txBox="1">
            <a:spLocks/>
          </p:cNvSpPr>
          <p:nvPr/>
        </p:nvSpPr>
        <p:spPr>
          <a:xfrm flipH="1">
            <a:off x="1923162" y="1699121"/>
            <a:ext cx="2068345" cy="652486"/>
          </a:xfrm>
          <a:prstGeom prst="rect">
            <a:avLst/>
          </a:prstGeom>
        </p:spPr>
        <p:txBody>
          <a:bodyPr vert="horz" wrap="square" lIns="60960" tIns="30480" rIns="60960" bIns="3048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ct val="100000"/>
              </a:lnSpc>
            </a:pPr>
            <a:r>
              <a:rPr lang="en-US" sz="1200" dirty="0">
                <a:solidFill>
                  <a:srgbClr val="363840"/>
                </a:solidFill>
                <a:latin typeface="Yu Gothic UI" panose="020B0500000000000000" pitchFamily="34" charset="-128"/>
                <a:ea typeface="Yu Gothic UI" panose="020B0500000000000000" pitchFamily="34" charset="-128"/>
                <a:cs typeface="Verdana" panose="020B0604030504040204" pitchFamily="34" charset="0"/>
              </a:rPr>
              <a:t>of the workforce suffer from substance use disorders</a:t>
            </a:r>
          </a:p>
          <a:p>
            <a:pPr algn="r">
              <a:lnSpc>
                <a:spcPct val="100000"/>
              </a:lnSpc>
            </a:pPr>
            <a:r>
              <a:rPr lang="en-US" sz="1200" dirty="0">
                <a:solidFill>
                  <a:srgbClr val="363840"/>
                </a:solidFill>
                <a:latin typeface="Yu Gothic UI" panose="020B0500000000000000" pitchFamily="34" charset="-128"/>
                <a:ea typeface="Yu Gothic UI" panose="020B0500000000000000" pitchFamily="34" charset="-128"/>
                <a:cs typeface="Verdana" panose="020B0604030504040204" pitchFamily="34" charset="0"/>
              </a:rPr>
              <a:t>(SAMHSA)</a:t>
            </a:r>
          </a:p>
        </p:txBody>
      </p:sp>
      <p:sp>
        <p:nvSpPr>
          <p:cNvPr id="120" name="TextBox 119">
            <a:extLst>
              <a:ext uri="{FF2B5EF4-FFF2-40B4-BE49-F238E27FC236}">
                <a16:creationId xmlns:a16="http://schemas.microsoft.com/office/drawing/2014/main" id="{F5E1B9D9-70DB-4C28-9680-75ED50BC8325}"/>
              </a:ext>
            </a:extLst>
          </p:cNvPr>
          <p:cNvSpPr txBox="1"/>
          <p:nvPr/>
        </p:nvSpPr>
        <p:spPr>
          <a:xfrm>
            <a:off x="7843503" y="1331352"/>
            <a:ext cx="2706190" cy="502766"/>
          </a:xfrm>
          <a:prstGeom prst="rect">
            <a:avLst/>
          </a:prstGeom>
          <a:noFill/>
        </p:spPr>
        <p:txBody>
          <a:bodyPr wrap="none" rtlCol="0" anchor="ctr" anchorCtr="0">
            <a:spAutoFit/>
          </a:bodyPr>
          <a:lstStyle/>
          <a:p>
            <a:r>
              <a:rPr lang="en-US" sz="2667" b="1" dirty="0">
                <a:solidFill>
                  <a:srgbClr val="2461FF"/>
                </a:solidFill>
                <a:latin typeface="Yu Gothic Medium" panose="020B0500000000000000" pitchFamily="34" charset="-128"/>
                <a:ea typeface="Yu Gothic Medium" panose="020B0500000000000000" pitchFamily="34" charset="-128"/>
                <a:cs typeface="Verdana" panose="020B0604030504040204" pitchFamily="34" charset="0"/>
              </a:rPr>
              <a:t>1 in 7 (or 14.3%)</a:t>
            </a:r>
          </a:p>
        </p:txBody>
      </p:sp>
      <p:sp>
        <p:nvSpPr>
          <p:cNvPr id="121" name="Subtitle 2">
            <a:extLst>
              <a:ext uri="{FF2B5EF4-FFF2-40B4-BE49-F238E27FC236}">
                <a16:creationId xmlns:a16="http://schemas.microsoft.com/office/drawing/2014/main" id="{09493877-93F6-4417-A62B-3B74C34643D3}"/>
              </a:ext>
            </a:extLst>
          </p:cNvPr>
          <p:cNvSpPr txBox="1">
            <a:spLocks/>
          </p:cNvSpPr>
          <p:nvPr/>
        </p:nvSpPr>
        <p:spPr>
          <a:xfrm flipH="1">
            <a:off x="7922698" y="1688654"/>
            <a:ext cx="2903311" cy="430887"/>
          </a:xfrm>
          <a:prstGeom prst="rect">
            <a:avLst/>
          </a:prstGeom>
        </p:spPr>
        <p:txBody>
          <a:bodyPr vert="horz" wrap="square" lIns="60960" tIns="30480" rIns="60960" bIns="3048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1200" dirty="0">
                <a:solidFill>
                  <a:srgbClr val="363840"/>
                </a:solidFill>
                <a:latin typeface="Yu Gothic UI" panose="020B0500000000000000" pitchFamily="34" charset="-128"/>
                <a:ea typeface="Yu Gothic UI" panose="020B0500000000000000" pitchFamily="34" charset="-128"/>
                <a:cs typeface="Verdana" panose="020B0604030504040204" pitchFamily="34" charset="0"/>
              </a:rPr>
              <a:t>Americans has a substance use disorder (SAMHSA)</a:t>
            </a:r>
          </a:p>
        </p:txBody>
      </p:sp>
      <p:grpSp>
        <p:nvGrpSpPr>
          <p:cNvPr id="122" name="Group 121">
            <a:extLst>
              <a:ext uri="{FF2B5EF4-FFF2-40B4-BE49-F238E27FC236}">
                <a16:creationId xmlns:a16="http://schemas.microsoft.com/office/drawing/2014/main" id="{846902B3-5F56-4AD0-9A40-905F9410133B}"/>
              </a:ext>
            </a:extLst>
          </p:cNvPr>
          <p:cNvGrpSpPr/>
          <p:nvPr/>
        </p:nvGrpSpPr>
        <p:grpSpPr>
          <a:xfrm>
            <a:off x="7042684" y="1621642"/>
            <a:ext cx="753287" cy="734927"/>
            <a:chOff x="6477245" y="163096"/>
            <a:chExt cx="793553" cy="793553"/>
          </a:xfrm>
        </p:grpSpPr>
        <p:sp>
          <p:nvSpPr>
            <p:cNvPr id="123" name="Shape 35394">
              <a:extLst>
                <a:ext uri="{FF2B5EF4-FFF2-40B4-BE49-F238E27FC236}">
                  <a16:creationId xmlns:a16="http://schemas.microsoft.com/office/drawing/2014/main" id="{3457913B-137A-4081-9E57-11865630123C}"/>
                </a:ext>
              </a:extLst>
            </p:cNvPr>
            <p:cNvSpPr/>
            <p:nvPr/>
          </p:nvSpPr>
          <p:spPr>
            <a:xfrm>
              <a:off x="6477245" y="163096"/>
              <a:ext cx="793553" cy="793553"/>
            </a:xfrm>
            <a:prstGeom prst="ellipse">
              <a:avLst/>
            </a:prstGeom>
            <a:solidFill>
              <a:schemeClr val="accent3"/>
            </a:solidFill>
            <a:ln w="12700" cap="flat">
              <a:noFill/>
              <a:miter lim="400000"/>
            </a:ln>
            <a:effectLst/>
          </p:spPr>
          <p:txBody>
            <a:bodyPr wrap="square" lIns="0" tIns="0" rIns="0" bIns="0" numCol="1" anchor="t">
              <a:noAutofit/>
            </a:bodyPr>
            <a:lstStyle/>
            <a:p>
              <a:endParaRPr sz="3376" dirty="0">
                <a:latin typeface="Lato Light" panose="020F0502020204030203" pitchFamily="34" charset="0"/>
              </a:endParaRPr>
            </a:p>
          </p:txBody>
        </p:sp>
        <p:pic>
          <p:nvPicPr>
            <p:cNvPr id="124" name="Picture 123">
              <a:extLst>
                <a:ext uri="{FF2B5EF4-FFF2-40B4-BE49-F238E27FC236}">
                  <a16:creationId xmlns:a16="http://schemas.microsoft.com/office/drawing/2014/main" id="{38FF31D2-F367-441A-AEF6-8CB79AC56E68}"/>
                </a:ext>
              </a:extLst>
            </p:cNvPr>
            <p:cNvPicPr>
              <a:picLocks noChangeAspect="1"/>
            </p:cNvPicPr>
            <p:nvPr/>
          </p:nvPicPr>
          <p:blipFill>
            <a:blip r:embed="rId6">
              <a:biLevel thresh="50000"/>
            </a:blip>
            <a:stretch>
              <a:fillRect/>
            </a:stretch>
          </p:blipFill>
          <p:spPr>
            <a:xfrm>
              <a:off x="6633174" y="310682"/>
              <a:ext cx="481694" cy="457200"/>
            </a:xfrm>
            <a:prstGeom prst="rect">
              <a:avLst/>
            </a:prstGeom>
          </p:spPr>
        </p:pic>
      </p:grpSp>
      <p:grpSp>
        <p:nvGrpSpPr>
          <p:cNvPr id="4" name="Group 3">
            <a:extLst>
              <a:ext uri="{FF2B5EF4-FFF2-40B4-BE49-F238E27FC236}">
                <a16:creationId xmlns:a16="http://schemas.microsoft.com/office/drawing/2014/main" id="{F65D81C8-C03E-734D-A862-F23D38EA48B7}"/>
              </a:ext>
            </a:extLst>
          </p:cNvPr>
          <p:cNvGrpSpPr/>
          <p:nvPr/>
        </p:nvGrpSpPr>
        <p:grpSpPr>
          <a:xfrm>
            <a:off x="8225525" y="3272843"/>
            <a:ext cx="672245" cy="734925"/>
            <a:chOff x="8149771" y="3014143"/>
            <a:chExt cx="672245" cy="734925"/>
          </a:xfrm>
        </p:grpSpPr>
        <p:sp>
          <p:nvSpPr>
            <p:cNvPr id="101" name="Shape 35391">
              <a:extLst>
                <a:ext uri="{FF2B5EF4-FFF2-40B4-BE49-F238E27FC236}">
                  <a16:creationId xmlns:a16="http://schemas.microsoft.com/office/drawing/2014/main" id="{AD93CC8F-9AED-4C43-834F-B21FDD5AABC8}"/>
                </a:ext>
              </a:extLst>
            </p:cNvPr>
            <p:cNvSpPr/>
            <p:nvPr/>
          </p:nvSpPr>
          <p:spPr>
            <a:xfrm>
              <a:off x="8149771" y="3014143"/>
              <a:ext cx="672245" cy="734925"/>
            </a:xfrm>
            <a:custGeom>
              <a:avLst/>
              <a:gdLst/>
              <a:ahLst/>
              <a:cxnLst>
                <a:cxn ang="0">
                  <a:pos x="wd2" y="hd2"/>
                </a:cxn>
                <a:cxn ang="5400000">
                  <a:pos x="wd2" y="hd2"/>
                </a:cxn>
                <a:cxn ang="10800000">
                  <a:pos x="wd2" y="hd2"/>
                </a:cxn>
                <a:cxn ang="16200000">
                  <a:pos x="wd2" y="hd2"/>
                </a:cxn>
              </a:cxnLst>
              <a:rect l="0" t="0" r="r" b="b"/>
              <a:pathLst>
                <a:path w="19484" h="19484" extrusionOk="0">
                  <a:moveTo>
                    <a:pt x="19150" y="12263"/>
                  </a:moveTo>
                  <a:cubicBezTo>
                    <a:pt x="17758" y="17459"/>
                    <a:pt x="12417" y="20542"/>
                    <a:pt x="7221" y="19150"/>
                  </a:cubicBezTo>
                  <a:cubicBezTo>
                    <a:pt x="2025" y="17758"/>
                    <a:pt x="-1058" y="12417"/>
                    <a:pt x="334" y="7221"/>
                  </a:cubicBezTo>
                  <a:cubicBezTo>
                    <a:pt x="1726" y="2025"/>
                    <a:pt x="7067" y="-1058"/>
                    <a:pt x="12263" y="334"/>
                  </a:cubicBezTo>
                  <a:cubicBezTo>
                    <a:pt x="17459" y="1726"/>
                    <a:pt x="20542" y="7067"/>
                    <a:pt x="19150" y="12263"/>
                  </a:cubicBezTo>
                  <a:close/>
                </a:path>
              </a:pathLst>
            </a:custGeom>
            <a:solidFill>
              <a:schemeClr val="accent4"/>
            </a:solidFill>
            <a:ln w="12700" cap="flat">
              <a:noFill/>
              <a:miter lim="400000"/>
            </a:ln>
            <a:effectLst/>
          </p:spPr>
          <p:txBody>
            <a:bodyPr wrap="square" lIns="0" tIns="0" rIns="0" bIns="0" numCol="1" anchor="t">
              <a:noAutofit/>
            </a:bodyPr>
            <a:lstStyle/>
            <a:p>
              <a:endParaRPr sz="3376" dirty="0">
                <a:latin typeface="Lato Light" panose="020F0502020204030203" pitchFamily="34" charset="0"/>
              </a:endParaRPr>
            </a:p>
          </p:txBody>
        </p:sp>
        <p:pic>
          <p:nvPicPr>
            <p:cNvPr id="125" name="Picture 124">
              <a:extLst>
                <a:ext uri="{FF2B5EF4-FFF2-40B4-BE49-F238E27FC236}">
                  <a16:creationId xmlns:a16="http://schemas.microsoft.com/office/drawing/2014/main" id="{551588FF-E115-4E07-8F99-7B9C35DA3D07}"/>
                </a:ext>
              </a:extLst>
            </p:cNvPr>
            <p:cNvPicPr>
              <a:picLocks noChangeAspect="1"/>
            </p:cNvPicPr>
            <p:nvPr/>
          </p:nvPicPr>
          <p:blipFill>
            <a:blip r:embed="rId7">
              <a:biLevel thresh="25000"/>
            </a:blip>
            <a:stretch>
              <a:fillRect/>
            </a:stretch>
          </p:blipFill>
          <p:spPr>
            <a:xfrm>
              <a:off x="8300099" y="3132913"/>
              <a:ext cx="338027" cy="423423"/>
            </a:xfrm>
            <a:prstGeom prst="rect">
              <a:avLst/>
            </a:prstGeom>
          </p:spPr>
        </p:pic>
      </p:grpSp>
      <p:sp>
        <p:nvSpPr>
          <p:cNvPr id="2" name="TextBox 1">
            <a:extLst>
              <a:ext uri="{FF2B5EF4-FFF2-40B4-BE49-F238E27FC236}">
                <a16:creationId xmlns:a16="http://schemas.microsoft.com/office/drawing/2014/main" id="{D7E0B989-CEA2-B643-EB39-496676B713FA}"/>
              </a:ext>
            </a:extLst>
          </p:cNvPr>
          <p:cNvSpPr txBox="1"/>
          <p:nvPr/>
        </p:nvSpPr>
        <p:spPr>
          <a:xfrm>
            <a:off x="2924430" y="253016"/>
            <a:ext cx="6343137" cy="523220"/>
          </a:xfrm>
          <a:prstGeom prst="rect">
            <a:avLst/>
          </a:prstGeom>
          <a:noFill/>
        </p:spPr>
        <p:txBody>
          <a:bodyPr wrap="square" rtlCol="0">
            <a:spAutoFit/>
          </a:bodyPr>
          <a:lstStyle/>
          <a:p>
            <a:pPr algn="ctr"/>
            <a:r>
              <a:rPr lang="en-US" sz="2800" b="1" dirty="0">
                <a:solidFill>
                  <a:schemeClr val="accent1"/>
                </a:solidFill>
                <a:latin typeface="+mj-lt"/>
              </a:rPr>
              <a:t>Defining the Problem</a:t>
            </a:r>
          </a:p>
        </p:txBody>
      </p:sp>
      <p:sp>
        <p:nvSpPr>
          <p:cNvPr id="3" name="Slide Number Placeholder 5">
            <a:extLst>
              <a:ext uri="{FF2B5EF4-FFF2-40B4-BE49-F238E27FC236}">
                <a16:creationId xmlns:a16="http://schemas.microsoft.com/office/drawing/2014/main" id="{E485345E-0426-C52C-89C1-62138841C766}"/>
              </a:ext>
            </a:extLst>
          </p:cNvPr>
          <p:cNvSpPr>
            <a:spLocks noGrp="1"/>
          </p:cNvSpPr>
          <p:nvPr>
            <p:ph type="sldNum" sz="quarter" idx="12"/>
          </p:nvPr>
        </p:nvSpPr>
        <p:spPr>
          <a:xfrm>
            <a:off x="11277600" y="6422421"/>
            <a:ext cx="856897"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F5BE2AE4-BF0D-483D-B04D-86488E56D6CA}" type="slidenum">
              <a:rPr lang="en-US" altLang="en-US" sz="1200">
                <a:latin typeface="Arial" panose="020B0604020202020204" pitchFamily="34" charset="0"/>
              </a:rPr>
              <a:pPr/>
              <a:t>4</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358437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4364">
            <a:extLst>
              <a:ext uri="{FF2B5EF4-FFF2-40B4-BE49-F238E27FC236}">
                <a16:creationId xmlns:a16="http://schemas.microsoft.com/office/drawing/2014/main" id="{636B6BEA-D98A-4520-AE1A-28AA04D0A7F3}"/>
              </a:ext>
            </a:extLst>
          </p:cNvPr>
          <p:cNvGrpSpPr/>
          <p:nvPr/>
        </p:nvGrpSpPr>
        <p:grpSpPr>
          <a:xfrm>
            <a:off x="9057675" y="1439945"/>
            <a:ext cx="1930400" cy="3413043"/>
            <a:chOff x="0" y="25399"/>
            <a:chExt cx="2925845" cy="5076360"/>
          </a:xfrm>
        </p:grpSpPr>
        <p:grpSp>
          <p:nvGrpSpPr>
            <p:cNvPr id="3" name="Group 34326">
              <a:extLst>
                <a:ext uri="{FF2B5EF4-FFF2-40B4-BE49-F238E27FC236}">
                  <a16:creationId xmlns:a16="http://schemas.microsoft.com/office/drawing/2014/main" id="{8BCDE9BF-86D1-4BC8-836E-B4FF83B7FEE8}"/>
                </a:ext>
              </a:extLst>
            </p:cNvPr>
            <p:cNvGrpSpPr/>
            <p:nvPr/>
          </p:nvGrpSpPr>
          <p:grpSpPr>
            <a:xfrm>
              <a:off x="0" y="25399"/>
              <a:ext cx="2925845" cy="5076360"/>
              <a:chOff x="0" y="25399"/>
              <a:chExt cx="2925844" cy="5076358"/>
            </a:xfrm>
          </p:grpSpPr>
          <p:sp>
            <p:nvSpPr>
              <p:cNvPr id="41" name="Shape 34321">
                <a:extLst>
                  <a:ext uri="{FF2B5EF4-FFF2-40B4-BE49-F238E27FC236}">
                    <a16:creationId xmlns:a16="http://schemas.microsoft.com/office/drawing/2014/main" id="{CEB1045D-0041-4BAF-A13B-5AE9FBC21A5B}"/>
                  </a:ext>
                </a:extLst>
              </p:cNvPr>
              <p:cNvSpPr/>
              <p:nvPr/>
            </p:nvSpPr>
            <p:spPr>
              <a:xfrm>
                <a:off x="123252" y="891125"/>
                <a:ext cx="2679340" cy="35662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cubicBezTo>
                      <a:pt x="21018" y="465"/>
                      <a:pt x="20240" y="895"/>
                      <a:pt x="19311" y="1232"/>
                    </a:cubicBezTo>
                    <a:cubicBezTo>
                      <a:pt x="16917" y="2099"/>
                      <a:pt x="13837" y="2379"/>
                      <a:pt x="10800" y="2379"/>
                    </a:cubicBezTo>
                    <a:cubicBezTo>
                      <a:pt x="7763" y="2379"/>
                      <a:pt x="4683" y="2099"/>
                      <a:pt x="2289" y="1232"/>
                    </a:cubicBezTo>
                    <a:cubicBezTo>
                      <a:pt x="1360" y="895"/>
                      <a:pt x="582" y="465"/>
                      <a:pt x="0" y="0"/>
                    </a:cubicBezTo>
                    <a:close/>
                  </a:path>
                </a:pathLst>
              </a:custGeom>
              <a:solidFill>
                <a:schemeClr val="bg1">
                  <a:lumMod val="95000"/>
                </a:schemeClr>
              </a:solidFill>
              <a:ln w="12700" cap="flat">
                <a:noFill/>
                <a:miter lim="400000"/>
              </a:ln>
              <a:effectLst/>
            </p:spPr>
            <p:txBody>
              <a:bodyPr wrap="square" lIns="0" tIns="0" rIns="0" bIns="0" numCol="1" anchor="ctr">
                <a:noAutofit/>
              </a:bodyPr>
              <a:lstStyle/>
              <a:p>
                <a:endParaRPr sz="3376" dirty="0">
                  <a:latin typeface="Lato Light" panose="020F0502020204030203" pitchFamily="34" charset="0"/>
                </a:endParaRPr>
              </a:p>
            </p:txBody>
          </p:sp>
          <p:sp>
            <p:nvSpPr>
              <p:cNvPr id="42" name="Shape 34322">
                <a:extLst>
                  <a:ext uri="{FF2B5EF4-FFF2-40B4-BE49-F238E27FC236}">
                    <a16:creationId xmlns:a16="http://schemas.microsoft.com/office/drawing/2014/main" id="{A5833FBA-7580-4832-A45C-4D8AFAC28319}"/>
                  </a:ext>
                </a:extLst>
              </p:cNvPr>
              <p:cNvSpPr/>
              <p:nvPr/>
            </p:nvSpPr>
            <p:spPr>
              <a:xfrm>
                <a:off x="123303" y="3812840"/>
                <a:ext cx="2679641" cy="1288919"/>
              </a:xfrm>
              <a:prstGeom prst="ellipse">
                <a:avLst/>
              </a:prstGeom>
              <a:solidFill>
                <a:schemeClr val="bg1">
                  <a:lumMod val="50000"/>
                </a:schemeClr>
              </a:solidFill>
              <a:ln w="12700" cap="flat">
                <a:noFill/>
                <a:miter lim="400000"/>
              </a:ln>
              <a:effectLst/>
            </p:spPr>
            <p:txBody>
              <a:bodyPr wrap="square" lIns="0" tIns="0" rIns="0" bIns="0" numCol="1" anchor="ctr">
                <a:noAutofit/>
              </a:bodyPr>
              <a:lstStyle/>
              <a:p>
                <a:endParaRPr sz="3376" dirty="0">
                  <a:latin typeface="Lato Light" panose="020F0502020204030203" pitchFamily="34" charset="0"/>
                </a:endParaRPr>
              </a:p>
            </p:txBody>
          </p:sp>
          <p:sp>
            <p:nvSpPr>
              <p:cNvPr id="43" name="Shape 34323">
                <a:extLst>
                  <a:ext uri="{FF2B5EF4-FFF2-40B4-BE49-F238E27FC236}">
                    <a16:creationId xmlns:a16="http://schemas.microsoft.com/office/drawing/2014/main" id="{66950701-116E-46EA-A274-B2F5F2416833}"/>
                  </a:ext>
                </a:extLst>
              </p:cNvPr>
              <p:cNvSpPr/>
              <p:nvPr/>
            </p:nvSpPr>
            <p:spPr>
              <a:xfrm>
                <a:off x="123303" y="246665"/>
                <a:ext cx="2679641" cy="1288920"/>
              </a:xfrm>
              <a:prstGeom prst="ellipse">
                <a:avLst/>
              </a:prstGeom>
              <a:solidFill>
                <a:srgbClr val="EBB563"/>
              </a:solidFill>
              <a:ln w="12700" cap="flat">
                <a:noFill/>
                <a:miter lim="400000"/>
              </a:ln>
              <a:effectLst/>
            </p:spPr>
            <p:txBody>
              <a:bodyPr wrap="square" lIns="0" tIns="0" rIns="0" bIns="0" numCol="1" anchor="ctr">
                <a:noAutofit/>
              </a:bodyPr>
              <a:lstStyle/>
              <a:p>
                <a:pPr defTabSz="547693">
                  <a:lnSpc>
                    <a:spcPct val="90000"/>
                  </a:lnSpc>
                  <a:spcBef>
                    <a:spcPts val="937"/>
                  </a:spcBef>
                  <a:defRPr sz="1800" spc="0">
                    <a:solidFill>
                      <a:srgbClr val="FFFFFF"/>
                    </a:solidFill>
                    <a:latin typeface="Avenir Next"/>
                    <a:ea typeface="Avenir Next"/>
                    <a:cs typeface="Avenir Next"/>
                    <a:sym typeface="Avenir Next"/>
                  </a:defRPr>
                </a:pPr>
                <a:endParaRPr sz="1688" dirty="0">
                  <a:latin typeface="Lato Light" panose="020F0502020204030203" pitchFamily="34" charset="0"/>
                  <a:ea typeface="Lato Light" panose="020F0502020204030203" pitchFamily="34" charset="0"/>
                  <a:cs typeface="Lato Light" panose="020F0502020204030203" pitchFamily="34" charset="0"/>
                </a:endParaRPr>
              </a:p>
            </p:txBody>
          </p:sp>
          <p:sp>
            <p:nvSpPr>
              <p:cNvPr id="44" name="Shape 34324">
                <a:extLst>
                  <a:ext uri="{FF2B5EF4-FFF2-40B4-BE49-F238E27FC236}">
                    <a16:creationId xmlns:a16="http://schemas.microsoft.com/office/drawing/2014/main" id="{B199FEBE-5BBE-47F1-B7D0-A3B9FB4FC4E0}"/>
                  </a:ext>
                </a:extLst>
              </p:cNvPr>
              <p:cNvSpPr/>
              <p:nvPr/>
            </p:nvSpPr>
            <p:spPr>
              <a:xfrm>
                <a:off x="0" y="649477"/>
                <a:ext cx="2925845" cy="1128619"/>
              </a:xfrm>
              <a:custGeom>
                <a:avLst/>
                <a:gdLst/>
                <a:ahLst/>
                <a:cxnLst>
                  <a:cxn ang="0">
                    <a:pos x="wd2" y="hd2"/>
                  </a:cxn>
                  <a:cxn ang="5400000">
                    <a:pos x="wd2" y="hd2"/>
                  </a:cxn>
                  <a:cxn ang="10800000">
                    <a:pos x="wd2" y="hd2"/>
                  </a:cxn>
                  <a:cxn ang="16200000">
                    <a:pos x="wd2" y="hd2"/>
                  </a:cxn>
                </a:cxnLst>
                <a:rect l="0" t="0" r="r" b="b"/>
                <a:pathLst>
                  <a:path w="21590" h="21547" extrusionOk="0">
                    <a:moveTo>
                      <a:pt x="0" y="0"/>
                    </a:moveTo>
                    <a:cubicBezTo>
                      <a:pt x="19" y="1113"/>
                      <a:pt x="26" y="2220"/>
                      <a:pt x="24" y="3330"/>
                    </a:cubicBezTo>
                    <a:cubicBezTo>
                      <a:pt x="22" y="4268"/>
                      <a:pt x="12" y="5206"/>
                      <a:pt x="6" y="6144"/>
                    </a:cubicBezTo>
                    <a:cubicBezTo>
                      <a:pt x="-5" y="7816"/>
                      <a:pt x="-5" y="9522"/>
                      <a:pt x="223" y="11104"/>
                    </a:cubicBezTo>
                    <a:cubicBezTo>
                      <a:pt x="334" y="11872"/>
                      <a:pt x="496" y="12584"/>
                      <a:pt x="696" y="13219"/>
                    </a:cubicBezTo>
                    <a:cubicBezTo>
                      <a:pt x="1161" y="14698"/>
                      <a:pt x="1806" y="15686"/>
                      <a:pt x="2458" y="16564"/>
                    </a:cubicBezTo>
                    <a:cubicBezTo>
                      <a:pt x="4893" y="19844"/>
                      <a:pt x="7832" y="21600"/>
                      <a:pt x="10747" y="21540"/>
                    </a:cubicBezTo>
                    <a:lnTo>
                      <a:pt x="10747" y="21547"/>
                    </a:lnTo>
                    <a:cubicBezTo>
                      <a:pt x="10755" y="21547"/>
                      <a:pt x="10763" y="21547"/>
                      <a:pt x="10771" y="21547"/>
                    </a:cubicBezTo>
                    <a:cubicBezTo>
                      <a:pt x="10779" y="21547"/>
                      <a:pt x="10787" y="21547"/>
                      <a:pt x="10795" y="21547"/>
                    </a:cubicBezTo>
                    <a:cubicBezTo>
                      <a:pt x="10803" y="21547"/>
                      <a:pt x="10811" y="21547"/>
                      <a:pt x="10819" y="21547"/>
                    </a:cubicBezTo>
                    <a:cubicBezTo>
                      <a:pt x="10827" y="21547"/>
                      <a:pt x="10835" y="21547"/>
                      <a:pt x="10843" y="21547"/>
                    </a:cubicBezTo>
                    <a:lnTo>
                      <a:pt x="10843" y="21540"/>
                    </a:lnTo>
                    <a:cubicBezTo>
                      <a:pt x="13758" y="21600"/>
                      <a:pt x="16697" y="19844"/>
                      <a:pt x="19132" y="16564"/>
                    </a:cubicBezTo>
                    <a:cubicBezTo>
                      <a:pt x="19784" y="15686"/>
                      <a:pt x="20429" y="14698"/>
                      <a:pt x="20894" y="13219"/>
                    </a:cubicBezTo>
                    <a:cubicBezTo>
                      <a:pt x="21094" y="12584"/>
                      <a:pt x="21256" y="11872"/>
                      <a:pt x="21367" y="11104"/>
                    </a:cubicBezTo>
                    <a:cubicBezTo>
                      <a:pt x="21595" y="9522"/>
                      <a:pt x="21595" y="7816"/>
                      <a:pt x="21584" y="6144"/>
                    </a:cubicBezTo>
                    <a:cubicBezTo>
                      <a:pt x="21578" y="5206"/>
                      <a:pt x="21568" y="4268"/>
                      <a:pt x="21566" y="3330"/>
                    </a:cubicBezTo>
                    <a:cubicBezTo>
                      <a:pt x="21564" y="2220"/>
                      <a:pt x="21571" y="1113"/>
                      <a:pt x="21590" y="0"/>
                    </a:cubicBezTo>
                    <a:cubicBezTo>
                      <a:pt x="21581" y="262"/>
                      <a:pt x="21555" y="515"/>
                      <a:pt x="21533" y="769"/>
                    </a:cubicBezTo>
                    <a:cubicBezTo>
                      <a:pt x="21463" y="2130"/>
                      <a:pt x="21199" y="3373"/>
                      <a:pt x="20808" y="4522"/>
                    </a:cubicBezTo>
                    <a:cubicBezTo>
                      <a:pt x="20266" y="6116"/>
                      <a:pt x="19501" y="7593"/>
                      <a:pt x="18585" y="8736"/>
                    </a:cubicBezTo>
                    <a:cubicBezTo>
                      <a:pt x="17735" y="9796"/>
                      <a:pt x="16788" y="10568"/>
                      <a:pt x="15788" y="11127"/>
                    </a:cubicBezTo>
                    <a:cubicBezTo>
                      <a:pt x="14210" y="12010"/>
                      <a:pt x="12497" y="12350"/>
                      <a:pt x="10795" y="12350"/>
                    </a:cubicBezTo>
                    <a:cubicBezTo>
                      <a:pt x="9250" y="12350"/>
                      <a:pt x="7696" y="12062"/>
                      <a:pt x="6242" y="11350"/>
                    </a:cubicBezTo>
                    <a:cubicBezTo>
                      <a:pt x="5754" y="11129"/>
                      <a:pt x="5273" y="10858"/>
                      <a:pt x="4803" y="10481"/>
                    </a:cubicBezTo>
                    <a:cubicBezTo>
                      <a:pt x="4170" y="10008"/>
                      <a:pt x="3567" y="9436"/>
                      <a:pt x="3005" y="8736"/>
                    </a:cubicBezTo>
                    <a:cubicBezTo>
                      <a:pt x="2089" y="7593"/>
                      <a:pt x="1324" y="6116"/>
                      <a:pt x="782" y="4522"/>
                    </a:cubicBezTo>
                    <a:cubicBezTo>
                      <a:pt x="385" y="3356"/>
                      <a:pt x="122" y="2092"/>
                      <a:pt x="57" y="707"/>
                    </a:cubicBezTo>
                    <a:cubicBezTo>
                      <a:pt x="37" y="473"/>
                      <a:pt x="9" y="242"/>
                      <a:pt x="0" y="0"/>
                    </a:cubicBezTo>
                    <a:close/>
                  </a:path>
                </a:pathLst>
              </a:custGeom>
              <a:solidFill>
                <a:schemeClr val="bg1">
                  <a:lumMod val="75000"/>
                </a:schemeClr>
              </a:solidFill>
              <a:ln w="12700" cap="flat">
                <a:noFill/>
                <a:miter lim="400000"/>
              </a:ln>
              <a:effectLst/>
            </p:spPr>
            <p:txBody>
              <a:bodyPr wrap="square" lIns="0" tIns="0" rIns="0" bIns="0" numCol="1" anchor="ctr">
                <a:noAutofit/>
              </a:bodyPr>
              <a:lstStyle/>
              <a:p>
                <a:endParaRPr sz="3376" dirty="0">
                  <a:latin typeface="Lato Light" panose="020F0502020204030203" pitchFamily="34" charset="0"/>
                </a:endParaRPr>
              </a:p>
            </p:txBody>
          </p:sp>
          <p:sp>
            <p:nvSpPr>
              <p:cNvPr id="45" name="Shape 34325">
                <a:extLst>
                  <a:ext uri="{FF2B5EF4-FFF2-40B4-BE49-F238E27FC236}">
                    <a16:creationId xmlns:a16="http://schemas.microsoft.com/office/drawing/2014/main" id="{C3C2BCC4-84B6-4D96-8E52-8E16E7C8C954}"/>
                  </a:ext>
                </a:extLst>
              </p:cNvPr>
              <p:cNvSpPr/>
              <p:nvPr/>
            </p:nvSpPr>
            <p:spPr>
              <a:xfrm>
                <a:off x="4152" y="25399"/>
                <a:ext cx="2917541" cy="1283844"/>
              </a:xfrm>
              <a:custGeom>
                <a:avLst/>
                <a:gdLst/>
                <a:ahLst/>
                <a:cxnLst>
                  <a:cxn ang="0">
                    <a:pos x="wd2" y="hd2"/>
                  </a:cxn>
                  <a:cxn ang="5400000">
                    <a:pos x="wd2" y="hd2"/>
                  </a:cxn>
                  <a:cxn ang="10800000">
                    <a:pos x="wd2" y="hd2"/>
                  </a:cxn>
                  <a:cxn ang="16200000">
                    <a:pos x="wd2" y="hd2"/>
                  </a:cxn>
                </a:cxnLst>
                <a:rect l="0" t="0" r="r" b="b"/>
                <a:pathLst>
                  <a:path w="21514" h="21591" extrusionOk="0">
                    <a:moveTo>
                      <a:pt x="9765" y="23"/>
                    </a:moveTo>
                    <a:cubicBezTo>
                      <a:pt x="7388" y="148"/>
                      <a:pt x="5021" y="879"/>
                      <a:pt x="3067" y="3078"/>
                    </a:cubicBezTo>
                    <a:cubicBezTo>
                      <a:pt x="2299" y="3944"/>
                      <a:pt x="1601" y="5052"/>
                      <a:pt x="1039" y="6242"/>
                    </a:cubicBezTo>
                    <a:cubicBezTo>
                      <a:pt x="490" y="7403"/>
                      <a:pt x="58" y="8734"/>
                      <a:pt x="5" y="10448"/>
                    </a:cubicBezTo>
                    <a:cubicBezTo>
                      <a:pt x="-43" y="12028"/>
                      <a:pt x="260" y="13423"/>
                      <a:pt x="751" y="14695"/>
                    </a:cubicBezTo>
                    <a:cubicBezTo>
                      <a:pt x="1293" y="16100"/>
                      <a:pt x="2057" y="17401"/>
                      <a:pt x="2972" y="18407"/>
                    </a:cubicBezTo>
                    <a:cubicBezTo>
                      <a:pt x="5162" y="20815"/>
                      <a:pt x="7979" y="21591"/>
                      <a:pt x="10757" y="21591"/>
                    </a:cubicBezTo>
                    <a:cubicBezTo>
                      <a:pt x="13535" y="21591"/>
                      <a:pt x="16352" y="20815"/>
                      <a:pt x="18542" y="18407"/>
                    </a:cubicBezTo>
                    <a:cubicBezTo>
                      <a:pt x="19457" y="17401"/>
                      <a:pt x="20221" y="16100"/>
                      <a:pt x="20763" y="14695"/>
                    </a:cubicBezTo>
                    <a:cubicBezTo>
                      <a:pt x="21254" y="13423"/>
                      <a:pt x="21557" y="12028"/>
                      <a:pt x="21509" y="10448"/>
                    </a:cubicBezTo>
                    <a:cubicBezTo>
                      <a:pt x="21456" y="8735"/>
                      <a:pt x="21024" y="7403"/>
                      <a:pt x="20475" y="6242"/>
                    </a:cubicBezTo>
                    <a:cubicBezTo>
                      <a:pt x="19913" y="5051"/>
                      <a:pt x="19216" y="3942"/>
                      <a:pt x="18447" y="3078"/>
                    </a:cubicBezTo>
                    <a:cubicBezTo>
                      <a:pt x="16436" y="821"/>
                      <a:pt x="14028" y="154"/>
                      <a:pt x="11622" y="26"/>
                    </a:cubicBezTo>
                    <a:cubicBezTo>
                      <a:pt x="11003" y="-6"/>
                      <a:pt x="10384" y="-9"/>
                      <a:pt x="9765" y="23"/>
                    </a:cubicBezTo>
                    <a:close/>
                  </a:path>
                </a:pathLst>
              </a:custGeom>
              <a:solidFill>
                <a:schemeClr val="bg1">
                  <a:lumMod val="85000"/>
                </a:schemeClr>
              </a:solidFill>
              <a:ln w="12700" cap="flat">
                <a:noFill/>
                <a:miter lim="400000"/>
              </a:ln>
              <a:effectLst/>
            </p:spPr>
            <p:txBody>
              <a:bodyPr wrap="square" lIns="0" tIns="0" rIns="0" bIns="0" numCol="1" anchor="ctr">
                <a:noAutofit/>
              </a:bodyPr>
              <a:lstStyle/>
              <a:p>
                <a:endParaRPr sz="3376" dirty="0">
                  <a:latin typeface="Lato Light" panose="020F0502020204030203" pitchFamily="34" charset="0"/>
                </a:endParaRPr>
              </a:p>
            </p:txBody>
          </p:sp>
        </p:grpSp>
        <p:grpSp>
          <p:nvGrpSpPr>
            <p:cNvPr id="4" name="Group 34363">
              <a:extLst>
                <a:ext uri="{FF2B5EF4-FFF2-40B4-BE49-F238E27FC236}">
                  <a16:creationId xmlns:a16="http://schemas.microsoft.com/office/drawing/2014/main" id="{C40ABD7D-4201-47C5-89E5-AC5D06498B37}"/>
                </a:ext>
              </a:extLst>
            </p:cNvPr>
            <p:cNvGrpSpPr/>
            <p:nvPr/>
          </p:nvGrpSpPr>
          <p:grpSpPr>
            <a:xfrm>
              <a:off x="95744" y="1911875"/>
              <a:ext cx="2700969" cy="3130881"/>
              <a:chOff x="-2" y="-1"/>
              <a:chExt cx="2700967" cy="3130880"/>
            </a:xfrm>
          </p:grpSpPr>
          <p:grpSp>
            <p:nvGrpSpPr>
              <p:cNvPr id="5" name="Group 34331">
                <a:extLst>
                  <a:ext uri="{FF2B5EF4-FFF2-40B4-BE49-F238E27FC236}">
                    <a16:creationId xmlns:a16="http://schemas.microsoft.com/office/drawing/2014/main" id="{04A5082D-AD4A-4013-9257-435036C043A8}"/>
                  </a:ext>
                </a:extLst>
              </p:cNvPr>
              <p:cNvGrpSpPr/>
              <p:nvPr/>
            </p:nvGrpSpPr>
            <p:grpSpPr>
              <a:xfrm>
                <a:off x="38810" y="-1"/>
                <a:ext cx="2662155" cy="2321177"/>
                <a:chOff x="0" y="0"/>
                <a:chExt cx="2662153" cy="2321176"/>
              </a:xfrm>
            </p:grpSpPr>
            <p:sp>
              <p:nvSpPr>
                <p:cNvPr id="37" name="Shape 34327">
                  <a:extLst>
                    <a:ext uri="{FF2B5EF4-FFF2-40B4-BE49-F238E27FC236}">
                      <a16:creationId xmlns:a16="http://schemas.microsoft.com/office/drawing/2014/main" id="{80ED5162-694D-4B69-87D1-ABA87DE34070}"/>
                    </a:ext>
                  </a:extLst>
                </p:cNvPr>
                <p:cNvSpPr/>
                <p:nvPr/>
              </p:nvSpPr>
              <p:spPr>
                <a:xfrm>
                  <a:off x="856202" y="0"/>
                  <a:ext cx="1774608" cy="1140856"/>
                </a:xfrm>
                <a:custGeom>
                  <a:avLst/>
                  <a:gdLst/>
                  <a:ahLst/>
                  <a:cxnLst>
                    <a:cxn ang="0">
                      <a:pos x="wd2" y="hd2"/>
                    </a:cxn>
                    <a:cxn ang="5400000">
                      <a:pos x="wd2" y="hd2"/>
                    </a:cxn>
                    <a:cxn ang="10800000">
                      <a:pos x="wd2" y="hd2"/>
                    </a:cxn>
                    <a:cxn ang="16200000">
                      <a:pos x="wd2" y="hd2"/>
                    </a:cxn>
                  </a:cxnLst>
                  <a:rect l="0" t="0" r="r" b="b"/>
                  <a:pathLst>
                    <a:path w="21428" h="21032" extrusionOk="0">
                      <a:moveTo>
                        <a:pt x="17792" y="19"/>
                      </a:moveTo>
                      <a:cubicBezTo>
                        <a:pt x="17254" y="96"/>
                        <a:pt x="16750" y="396"/>
                        <a:pt x="16319" y="842"/>
                      </a:cubicBezTo>
                      <a:lnTo>
                        <a:pt x="20304" y="8080"/>
                      </a:lnTo>
                      <a:cubicBezTo>
                        <a:pt x="20787" y="7319"/>
                        <a:pt x="21120" y="6329"/>
                        <a:pt x="21185" y="5192"/>
                      </a:cubicBezTo>
                      <a:cubicBezTo>
                        <a:pt x="21260" y="3878"/>
                        <a:pt x="20977" y="2638"/>
                        <a:pt x="20463" y="1702"/>
                      </a:cubicBezTo>
                      <a:cubicBezTo>
                        <a:pt x="19948" y="765"/>
                        <a:pt x="19201" y="134"/>
                        <a:pt x="18340" y="19"/>
                      </a:cubicBezTo>
                      <a:cubicBezTo>
                        <a:pt x="18154" y="-6"/>
                        <a:pt x="17971" y="-7"/>
                        <a:pt x="17792" y="19"/>
                      </a:cubicBezTo>
                      <a:close/>
                      <a:moveTo>
                        <a:pt x="15828" y="1466"/>
                      </a:moveTo>
                      <a:cubicBezTo>
                        <a:pt x="15345" y="2227"/>
                        <a:pt x="15012" y="3225"/>
                        <a:pt x="14947" y="4362"/>
                      </a:cubicBezTo>
                      <a:cubicBezTo>
                        <a:pt x="14850" y="6051"/>
                        <a:pt x="15349" y="7604"/>
                        <a:pt x="16170" y="8565"/>
                      </a:cubicBezTo>
                      <a:cubicBezTo>
                        <a:pt x="15785" y="9116"/>
                        <a:pt x="15478" y="9804"/>
                        <a:pt x="15313" y="10630"/>
                      </a:cubicBezTo>
                      <a:cubicBezTo>
                        <a:pt x="15280" y="10796"/>
                        <a:pt x="15261" y="10963"/>
                        <a:pt x="15241" y="11129"/>
                      </a:cubicBezTo>
                      <a:cubicBezTo>
                        <a:pt x="15038" y="10789"/>
                        <a:pt x="14810" y="10488"/>
                        <a:pt x="14557" y="10248"/>
                      </a:cubicBezTo>
                      <a:lnTo>
                        <a:pt x="11843" y="18750"/>
                      </a:lnTo>
                      <a:cubicBezTo>
                        <a:pt x="12494" y="19113"/>
                        <a:pt x="13225" y="19172"/>
                        <a:pt x="13932" y="18801"/>
                      </a:cubicBezTo>
                      <a:cubicBezTo>
                        <a:pt x="15030" y="18223"/>
                        <a:pt x="15768" y="16797"/>
                        <a:pt x="15972" y="15171"/>
                      </a:cubicBezTo>
                      <a:cubicBezTo>
                        <a:pt x="16339" y="15814"/>
                        <a:pt x="16814" y="16329"/>
                        <a:pt x="17387" y="16596"/>
                      </a:cubicBezTo>
                      <a:cubicBezTo>
                        <a:pt x="19040" y="17368"/>
                        <a:pt x="20790" y="15945"/>
                        <a:pt x="21295" y="13422"/>
                      </a:cubicBezTo>
                      <a:cubicBezTo>
                        <a:pt x="21514" y="12331"/>
                        <a:pt x="21450" y="11221"/>
                        <a:pt x="21190" y="10240"/>
                      </a:cubicBezTo>
                      <a:lnTo>
                        <a:pt x="16030" y="14421"/>
                      </a:lnTo>
                      <a:cubicBezTo>
                        <a:pt x="16037" y="14069"/>
                        <a:pt x="16014" y="13719"/>
                        <a:pt x="15967" y="13363"/>
                      </a:cubicBezTo>
                      <a:lnTo>
                        <a:pt x="20886" y="9373"/>
                      </a:lnTo>
                      <a:cubicBezTo>
                        <a:pt x="20500" y="8494"/>
                        <a:pt x="19931" y="7789"/>
                        <a:pt x="19216" y="7455"/>
                      </a:cubicBezTo>
                      <a:cubicBezTo>
                        <a:pt x="19178" y="7437"/>
                        <a:pt x="19139" y="7434"/>
                        <a:pt x="19101" y="7418"/>
                      </a:cubicBezTo>
                      <a:lnTo>
                        <a:pt x="15828" y="1466"/>
                      </a:lnTo>
                      <a:close/>
                      <a:moveTo>
                        <a:pt x="11621" y="1937"/>
                      </a:moveTo>
                      <a:cubicBezTo>
                        <a:pt x="11000" y="1846"/>
                        <a:pt x="10385" y="2043"/>
                        <a:pt x="9855" y="2473"/>
                      </a:cubicBezTo>
                      <a:cubicBezTo>
                        <a:pt x="9148" y="3047"/>
                        <a:pt x="8587" y="4033"/>
                        <a:pt x="8334" y="5295"/>
                      </a:cubicBezTo>
                      <a:cubicBezTo>
                        <a:pt x="8199" y="5971"/>
                        <a:pt x="8182" y="6653"/>
                        <a:pt x="8243" y="7308"/>
                      </a:cubicBezTo>
                      <a:cubicBezTo>
                        <a:pt x="7691" y="7182"/>
                        <a:pt x="7144" y="7285"/>
                        <a:pt x="6645" y="7580"/>
                      </a:cubicBezTo>
                      <a:lnTo>
                        <a:pt x="9455" y="16009"/>
                      </a:lnTo>
                      <a:cubicBezTo>
                        <a:pt x="9612" y="15854"/>
                        <a:pt x="9760" y="15674"/>
                        <a:pt x="9898" y="15480"/>
                      </a:cubicBezTo>
                      <a:cubicBezTo>
                        <a:pt x="9919" y="15600"/>
                        <a:pt x="9929" y="15720"/>
                        <a:pt x="9956" y="15840"/>
                      </a:cubicBezTo>
                      <a:cubicBezTo>
                        <a:pt x="10199" y="16919"/>
                        <a:pt x="10676" y="17764"/>
                        <a:pt x="11265" y="18323"/>
                      </a:cubicBezTo>
                      <a:lnTo>
                        <a:pt x="13980" y="9821"/>
                      </a:lnTo>
                      <a:cubicBezTo>
                        <a:pt x="13903" y="9778"/>
                        <a:pt x="13823" y="9753"/>
                        <a:pt x="13744" y="9718"/>
                      </a:cubicBezTo>
                      <a:cubicBezTo>
                        <a:pt x="13996" y="9250"/>
                        <a:pt x="14193" y="8703"/>
                        <a:pt x="14317" y="8087"/>
                      </a:cubicBezTo>
                      <a:cubicBezTo>
                        <a:pt x="14535" y="6996"/>
                        <a:pt x="14472" y="5886"/>
                        <a:pt x="14211" y="4905"/>
                      </a:cubicBezTo>
                      <a:lnTo>
                        <a:pt x="9840" y="8455"/>
                      </a:lnTo>
                      <a:cubicBezTo>
                        <a:pt x="9662" y="8213"/>
                        <a:pt x="9464" y="8000"/>
                        <a:pt x="9248" y="7823"/>
                      </a:cubicBezTo>
                      <a:lnTo>
                        <a:pt x="13907" y="4038"/>
                      </a:lnTo>
                      <a:cubicBezTo>
                        <a:pt x="13521" y="3159"/>
                        <a:pt x="12957" y="2461"/>
                        <a:pt x="12242" y="2128"/>
                      </a:cubicBezTo>
                      <a:cubicBezTo>
                        <a:pt x="12036" y="2031"/>
                        <a:pt x="11828" y="1967"/>
                        <a:pt x="11621" y="1937"/>
                      </a:cubicBezTo>
                      <a:close/>
                      <a:moveTo>
                        <a:pt x="6072" y="8028"/>
                      </a:moveTo>
                      <a:cubicBezTo>
                        <a:pt x="5490" y="8603"/>
                        <a:pt x="5018" y="9456"/>
                        <a:pt x="4787" y="10541"/>
                      </a:cubicBezTo>
                      <a:cubicBezTo>
                        <a:pt x="4677" y="11056"/>
                        <a:pt x="4642" y="11580"/>
                        <a:pt x="4647" y="12092"/>
                      </a:cubicBezTo>
                      <a:cubicBezTo>
                        <a:pt x="4458" y="11927"/>
                        <a:pt x="4259" y="11782"/>
                        <a:pt x="4041" y="11680"/>
                      </a:cubicBezTo>
                      <a:cubicBezTo>
                        <a:pt x="3215" y="11295"/>
                        <a:pt x="2360" y="11459"/>
                        <a:pt x="1654" y="12033"/>
                      </a:cubicBezTo>
                      <a:cubicBezTo>
                        <a:pt x="947" y="12607"/>
                        <a:pt x="385" y="13594"/>
                        <a:pt x="133" y="14855"/>
                      </a:cubicBezTo>
                      <a:cubicBezTo>
                        <a:pt x="-86" y="15947"/>
                        <a:pt x="-23" y="17056"/>
                        <a:pt x="239" y="18037"/>
                      </a:cubicBezTo>
                      <a:lnTo>
                        <a:pt x="4975" y="14194"/>
                      </a:lnTo>
                      <a:cubicBezTo>
                        <a:pt x="5072" y="14485"/>
                        <a:pt x="5196" y="14760"/>
                        <a:pt x="5331" y="15017"/>
                      </a:cubicBezTo>
                      <a:lnTo>
                        <a:pt x="542" y="18904"/>
                      </a:lnTo>
                      <a:cubicBezTo>
                        <a:pt x="928" y="19783"/>
                        <a:pt x="1497" y="20488"/>
                        <a:pt x="2212" y="20822"/>
                      </a:cubicBezTo>
                      <a:cubicBezTo>
                        <a:pt x="3864" y="21593"/>
                        <a:pt x="5615" y="20170"/>
                        <a:pt x="6120" y="17647"/>
                      </a:cubicBezTo>
                      <a:cubicBezTo>
                        <a:pt x="6218" y="17159"/>
                        <a:pt x="6248" y="16668"/>
                        <a:pt x="6240" y="16185"/>
                      </a:cubicBezTo>
                      <a:cubicBezTo>
                        <a:pt x="6415" y="16333"/>
                        <a:pt x="6597" y="16462"/>
                        <a:pt x="6794" y="16560"/>
                      </a:cubicBezTo>
                      <a:cubicBezTo>
                        <a:pt x="7505" y="16912"/>
                        <a:pt x="8236" y="16838"/>
                        <a:pt x="8883" y="16457"/>
                      </a:cubicBezTo>
                      <a:lnTo>
                        <a:pt x="6072" y="8028"/>
                      </a:lnTo>
                      <a:close/>
                    </a:path>
                  </a:pathLst>
                </a:custGeom>
                <a:solidFill>
                  <a:schemeClr val="accent3">
                    <a:lumMod val="75000"/>
                  </a:schemeClr>
                </a:solidFill>
                <a:ln w="12700" cap="flat">
                  <a:noFill/>
                  <a:miter lim="400000"/>
                </a:ln>
                <a:effectLst/>
              </p:spPr>
              <p:txBody>
                <a:bodyPr wrap="square" lIns="0" tIns="0" rIns="0" bIns="0" numCol="1" anchor="ctr">
                  <a:noAutofit/>
                </a:bodyPr>
                <a:lstStyle/>
                <a:p>
                  <a:endParaRPr sz="3376" dirty="0">
                    <a:latin typeface="Lato Light" panose="020F0502020204030203" pitchFamily="34" charset="0"/>
                  </a:endParaRPr>
                </a:p>
              </p:txBody>
            </p:sp>
            <p:sp>
              <p:nvSpPr>
                <p:cNvPr id="38" name="Shape 34328">
                  <a:extLst>
                    <a:ext uri="{FF2B5EF4-FFF2-40B4-BE49-F238E27FC236}">
                      <a16:creationId xmlns:a16="http://schemas.microsoft.com/office/drawing/2014/main" id="{B16D8679-7380-41BA-9658-5089EEC25F33}"/>
                    </a:ext>
                  </a:extLst>
                </p:cNvPr>
                <p:cNvSpPr/>
                <p:nvPr/>
              </p:nvSpPr>
              <p:spPr>
                <a:xfrm>
                  <a:off x="3186" y="526021"/>
                  <a:ext cx="2658968" cy="883403"/>
                </a:xfrm>
                <a:custGeom>
                  <a:avLst/>
                  <a:gdLst/>
                  <a:ahLst/>
                  <a:cxnLst>
                    <a:cxn ang="0">
                      <a:pos x="wd2" y="hd2"/>
                    </a:cxn>
                    <a:cxn ang="5400000">
                      <a:pos x="wd2" y="hd2"/>
                    </a:cxn>
                    <a:cxn ang="10800000">
                      <a:pos x="wd2" y="hd2"/>
                    </a:cxn>
                    <a:cxn ang="16200000">
                      <a:pos x="wd2" y="hd2"/>
                    </a:cxn>
                  </a:cxnLst>
                  <a:rect l="0" t="0" r="r" b="b"/>
                  <a:pathLst>
                    <a:path w="21484" h="20973" extrusionOk="0">
                      <a:moveTo>
                        <a:pt x="2285" y="28"/>
                      </a:moveTo>
                      <a:cubicBezTo>
                        <a:pt x="1869" y="-88"/>
                        <a:pt x="1461" y="165"/>
                        <a:pt x="1106" y="719"/>
                      </a:cubicBezTo>
                      <a:cubicBezTo>
                        <a:pt x="633" y="1458"/>
                        <a:pt x="257" y="2728"/>
                        <a:pt x="88" y="4353"/>
                      </a:cubicBezTo>
                      <a:cubicBezTo>
                        <a:pt x="-58" y="5759"/>
                        <a:pt x="-16" y="7196"/>
                        <a:pt x="159" y="8460"/>
                      </a:cubicBezTo>
                      <a:lnTo>
                        <a:pt x="3818" y="2735"/>
                      </a:lnTo>
                      <a:cubicBezTo>
                        <a:pt x="3559" y="1602"/>
                        <a:pt x="3179" y="704"/>
                        <a:pt x="2700" y="274"/>
                      </a:cubicBezTo>
                      <a:cubicBezTo>
                        <a:pt x="2562" y="150"/>
                        <a:pt x="2423" y="67"/>
                        <a:pt x="2285" y="28"/>
                      </a:cubicBezTo>
                      <a:close/>
                      <a:moveTo>
                        <a:pt x="19589" y="2517"/>
                      </a:moveTo>
                      <a:cubicBezTo>
                        <a:pt x="19173" y="2401"/>
                        <a:pt x="18765" y="2663"/>
                        <a:pt x="18410" y="3217"/>
                      </a:cubicBezTo>
                      <a:cubicBezTo>
                        <a:pt x="17937" y="3956"/>
                        <a:pt x="17558" y="5227"/>
                        <a:pt x="17389" y="6851"/>
                      </a:cubicBezTo>
                      <a:cubicBezTo>
                        <a:pt x="17243" y="8257"/>
                        <a:pt x="17285" y="9685"/>
                        <a:pt x="17460" y="10949"/>
                      </a:cubicBezTo>
                      <a:lnTo>
                        <a:pt x="21122" y="5233"/>
                      </a:lnTo>
                      <a:cubicBezTo>
                        <a:pt x="20863" y="4101"/>
                        <a:pt x="20483" y="3193"/>
                        <a:pt x="20004" y="2763"/>
                      </a:cubicBezTo>
                      <a:cubicBezTo>
                        <a:pt x="19866" y="2639"/>
                        <a:pt x="19728" y="2556"/>
                        <a:pt x="19589" y="2517"/>
                      </a:cubicBezTo>
                      <a:close/>
                      <a:moveTo>
                        <a:pt x="4021" y="3851"/>
                      </a:moveTo>
                      <a:lnTo>
                        <a:pt x="359" y="9577"/>
                      </a:lnTo>
                      <a:cubicBezTo>
                        <a:pt x="618" y="10708"/>
                        <a:pt x="998" y="11607"/>
                        <a:pt x="1476" y="12037"/>
                      </a:cubicBezTo>
                      <a:cubicBezTo>
                        <a:pt x="1659" y="12201"/>
                        <a:pt x="1842" y="12267"/>
                        <a:pt x="2024" y="12283"/>
                      </a:cubicBezTo>
                      <a:cubicBezTo>
                        <a:pt x="1986" y="12526"/>
                        <a:pt x="1945" y="12759"/>
                        <a:pt x="1918" y="13021"/>
                      </a:cubicBezTo>
                      <a:cubicBezTo>
                        <a:pt x="1771" y="14427"/>
                        <a:pt x="1814" y="15865"/>
                        <a:pt x="1988" y="17128"/>
                      </a:cubicBezTo>
                      <a:lnTo>
                        <a:pt x="4852" y="12643"/>
                      </a:lnTo>
                      <a:cubicBezTo>
                        <a:pt x="4831" y="13127"/>
                        <a:pt x="4836" y="13609"/>
                        <a:pt x="4855" y="14081"/>
                      </a:cubicBezTo>
                      <a:lnTo>
                        <a:pt x="2188" y="18245"/>
                      </a:lnTo>
                      <a:cubicBezTo>
                        <a:pt x="2447" y="19377"/>
                        <a:pt x="2827" y="20276"/>
                        <a:pt x="3306" y="20705"/>
                      </a:cubicBezTo>
                      <a:cubicBezTo>
                        <a:pt x="4204" y="21512"/>
                        <a:pt x="5138" y="20438"/>
                        <a:pt x="5641" y="18273"/>
                      </a:cubicBezTo>
                      <a:cubicBezTo>
                        <a:pt x="5836" y="18732"/>
                        <a:pt x="6060" y="19096"/>
                        <a:pt x="6314" y="19324"/>
                      </a:cubicBezTo>
                      <a:cubicBezTo>
                        <a:pt x="7419" y="20317"/>
                        <a:pt x="8588" y="18494"/>
                        <a:pt x="8926" y="15245"/>
                      </a:cubicBezTo>
                      <a:cubicBezTo>
                        <a:pt x="9072" y="13840"/>
                        <a:pt x="9029" y="12411"/>
                        <a:pt x="8855" y="11147"/>
                      </a:cubicBezTo>
                      <a:lnTo>
                        <a:pt x="5992" y="15624"/>
                      </a:lnTo>
                      <a:cubicBezTo>
                        <a:pt x="6012" y="15143"/>
                        <a:pt x="6007" y="14663"/>
                        <a:pt x="5988" y="14195"/>
                      </a:cubicBezTo>
                      <a:lnTo>
                        <a:pt x="8652" y="10031"/>
                      </a:lnTo>
                      <a:cubicBezTo>
                        <a:pt x="8393" y="8899"/>
                        <a:pt x="8016" y="7991"/>
                        <a:pt x="7538" y="7561"/>
                      </a:cubicBezTo>
                      <a:cubicBezTo>
                        <a:pt x="6985" y="7064"/>
                        <a:pt x="6413" y="7276"/>
                        <a:pt x="5940" y="8015"/>
                      </a:cubicBezTo>
                      <a:cubicBezTo>
                        <a:pt x="5645" y="8476"/>
                        <a:pt x="5396" y="9161"/>
                        <a:pt x="5203" y="9993"/>
                      </a:cubicBezTo>
                      <a:cubicBezTo>
                        <a:pt x="5008" y="9534"/>
                        <a:pt x="4783" y="9171"/>
                        <a:pt x="4530" y="8943"/>
                      </a:cubicBezTo>
                      <a:cubicBezTo>
                        <a:pt x="4348" y="8780"/>
                        <a:pt x="4166" y="8714"/>
                        <a:pt x="3985" y="8697"/>
                      </a:cubicBezTo>
                      <a:cubicBezTo>
                        <a:pt x="4023" y="8453"/>
                        <a:pt x="4064" y="8212"/>
                        <a:pt x="4091" y="7949"/>
                      </a:cubicBezTo>
                      <a:cubicBezTo>
                        <a:pt x="4238" y="6544"/>
                        <a:pt x="4195" y="5114"/>
                        <a:pt x="4021" y="3851"/>
                      </a:cubicBezTo>
                      <a:close/>
                      <a:moveTo>
                        <a:pt x="12378" y="4296"/>
                      </a:moveTo>
                      <a:cubicBezTo>
                        <a:pt x="12106" y="4255"/>
                        <a:pt x="11828" y="4365"/>
                        <a:pt x="11557" y="4656"/>
                      </a:cubicBezTo>
                      <a:cubicBezTo>
                        <a:pt x="11087" y="5158"/>
                        <a:pt x="10723" y="6126"/>
                        <a:pt x="10484" y="7296"/>
                      </a:cubicBezTo>
                      <a:lnTo>
                        <a:pt x="13660" y="11649"/>
                      </a:lnTo>
                      <a:cubicBezTo>
                        <a:pt x="13609" y="11948"/>
                        <a:pt x="13562" y="12256"/>
                        <a:pt x="13528" y="12586"/>
                      </a:cubicBezTo>
                      <a:cubicBezTo>
                        <a:pt x="13519" y="12668"/>
                        <a:pt x="13516" y="12749"/>
                        <a:pt x="13509" y="12832"/>
                      </a:cubicBezTo>
                      <a:lnTo>
                        <a:pt x="10304" y="8441"/>
                      </a:lnTo>
                      <a:cubicBezTo>
                        <a:pt x="10152" y="9730"/>
                        <a:pt x="10133" y="11157"/>
                        <a:pt x="10304" y="12539"/>
                      </a:cubicBezTo>
                      <a:cubicBezTo>
                        <a:pt x="10502" y="14135"/>
                        <a:pt x="10901" y="15356"/>
                        <a:pt x="11386" y="16021"/>
                      </a:cubicBezTo>
                      <a:cubicBezTo>
                        <a:pt x="11872" y="16686"/>
                        <a:pt x="12444" y="16801"/>
                        <a:pt x="12987" y="16220"/>
                      </a:cubicBezTo>
                      <a:cubicBezTo>
                        <a:pt x="13168" y="16026"/>
                        <a:pt x="13331" y="15750"/>
                        <a:pt x="13480" y="15434"/>
                      </a:cubicBezTo>
                      <a:cubicBezTo>
                        <a:pt x="13507" y="15862"/>
                        <a:pt x="13540" y="16283"/>
                        <a:pt x="13595" y="16684"/>
                      </a:cubicBezTo>
                      <a:lnTo>
                        <a:pt x="17257" y="10968"/>
                      </a:lnTo>
                      <a:cubicBezTo>
                        <a:pt x="16999" y="9835"/>
                        <a:pt x="16618" y="8928"/>
                        <a:pt x="16140" y="8498"/>
                      </a:cubicBezTo>
                      <a:cubicBezTo>
                        <a:pt x="15587" y="8001"/>
                        <a:pt x="15019" y="8213"/>
                        <a:pt x="14546" y="8952"/>
                      </a:cubicBezTo>
                      <a:cubicBezTo>
                        <a:pt x="14470" y="9069"/>
                        <a:pt x="14403" y="9225"/>
                        <a:pt x="14333" y="9368"/>
                      </a:cubicBezTo>
                      <a:cubicBezTo>
                        <a:pt x="14313" y="9022"/>
                        <a:pt x="14282" y="8679"/>
                        <a:pt x="14240" y="8337"/>
                      </a:cubicBezTo>
                      <a:cubicBezTo>
                        <a:pt x="13943" y="5943"/>
                        <a:pt x="13193" y="4419"/>
                        <a:pt x="12378" y="4296"/>
                      </a:cubicBezTo>
                      <a:close/>
                      <a:moveTo>
                        <a:pt x="21322" y="6350"/>
                      </a:moveTo>
                      <a:lnTo>
                        <a:pt x="17663" y="12065"/>
                      </a:lnTo>
                      <a:cubicBezTo>
                        <a:pt x="17922" y="13197"/>
                        <a:pt x="18302" y="14096"/>
                        <a:pt x="18781" y="14526"/>
                      </a:cubicBezTo>
                      <a:cubicBezTo>
                        <a:pt x="19886" y="15519"/>
                        <a:pt x="21058" y="13696"/>
                        <a:pt x="21396" y="10447"/>
                      </a:cubicBezTo>
                      <a:cubicBezTo>
                        <a:pt x="21542" y="9042"/>
                        <a:pt x="21496" y="7613"/>
                        <a:pt x="21322" y="6350"/>
                      </a:cubicBezTo>
                      <a:close/>
                      <a:moveTo>
                        <a:pt x="17460" y="12084"/>
                      </a:moveTo>
                      <a:lnTo>
                        <a:pt x="13798" y="17800"/>
                      </a:lnTo>
                      <a:cubicBezTo>
                        <a:pt x="14057" y="18932"/>
                        <a:pt x="14438" y="19831"/>
                        <a:pt x="14916" y="20261"/>
                      </a:cubicBezTo>
                      <a:cubicBezTo>
                        <a:pt x="16022" y="21254"/>
                        <a:pt x="17193" y="19431"/>
                        <a:pt x="17531" y="16182"/>
                      </a:cubicBezTo>
                      <a:cubicBezTo>
                        <a:pt x="17677" y="14777"/>
                        <a:pt x="17635" y="13347"/>
                        <a:pt x="17460" y="12084"/>
                      </a:cubicBezTo>
                      <a:close/>
                    </a:path>
                  </a:pathLst>
                </a:custGeom>
                <a:solidFill>
                  <a:schemeClr val="accent3">
                    <a:lumMod val="75000"/>
                  </a:schemeClr>
                </a:solidFill>
                <a:ln w="12700" cap="flat">
                  <a:noFill/>
                  <a:miter lim="400000"/>
                </a:ln>
                <a:effectLst/>
              </p:spPr>
              <p:txBody>
                <a:bodyPr wrap="square" lIns="0" tIns="0" rIns="0" bIns="0" numCol="1" anchor="ctr">
                  <a:noAutofit/>
                </a:bodyPr>
                <a:lstStyle/>
                <a:p>
                  <a:endParaRPr sz="3376" dirty="0">
                    <a:latin typeface="Lato Light" panose="020F0502020204030203" pitchFamily="34" charset="0"/>
                  </a:endParaRPr>
                </a:p>
              </p:txBody>
            </p:sp>
            <p:sp>
              <p:nvSpPr>
                <p:cNvPr id="39" name="Shape 34329">
                  <a:extLst>
                    <a:ext uri="{FF2B5EF4-FFF2-40B4-BE49-F238E27FC236}">
                      <a16:creationId xmlns:a16="http://schemas.microsoft.com/office/drawing/2014/main" id="{6E86B0F3-5644-4E46-B8CA-7CF4D6B7BBA0}"/>
                    </a:ext>
                  </a:extLst>
                </p:cNvPr>
                <p:cNvSpPr/>
                <p:nvPr/>
              </p:nvSpPr>
              <p:spPr>
                <a:xfrm>
                  <a:off x="11956" y="1107187"/>
                  <a:ext cx="2627079" cy="819904"/>
                </a:xfrm>
                <a:custGeom>
                  <a:avLst/>
                  <a:gdLst/>
                  <a:ahLst/>
                  <a:cxnLst>
                    <a:cxn ang="0">
                      <a:pos x="wd2" y="hd2"/>
                    </a:cxn>
                    <a:cxn ang="5400000">
                      <a:pos x="wd2" y="hd2"/>
                    </a:cxn>
                    <a:cxn ang="10800000">
                      <a:pos x="wd2" y="hd2"/>
                    </a:cxn>
                    <a:cxn ang="16200000">
                      <a:pos x="wd2" y="hd2"/>
                    </a:cxn>
                  </a:cxnLst>
                  <a:rect l="0" t="0" r="r" b="b"/>
                  <a:pathLst>
                    <a:path w="21482" h="21502" extrusionOk="0">
                      <a:moveTo>
                        <a:pt x="19565" y="30"/>
                      </a:moveTo>
                      <a:cubicBezTo>
                        <a:pt x="19145" y="-98"/>
                        <a:pt x="18732" y="181"/>
                        <a:pt x="18372" y="793"/>
                      </a:cubicBezTo>
                      <a:cubicBezTo>
                        <a:pt x="17894" y="1610"/>
                        <a:pt x="17510" y="3013"/>
                        <a:pt x="17339" y="4808"/>
                      </a:cubicBezTo>
                      <a:cubicBezTo>
                        <a:pt x="17334" y="4860"/>
                        <a:pt x="17334" y="4912"/>
                        <a:pt x="17329" y="4964"/>
                      </a:cubicBezTo>
                      <a:cubicBezTo>
                        <a:pt x="17061" y="5156"/>
                        <a:pt x="16809" y="5504"/>
                        <a:pt x="16586" y="5989"/>
                      </a:cubicBezTo>
                      <a:lnTo>
                        <a:pt x="17378" y="9020"/>
                      </a:lnTo>
                      <a:cubicBezTo>
                        <a:pt x="17390" y="9128"/>
                        <a:pt x="17398" y="9239"/>
                        <a:pt x="17411" y="9344"/>
                      </a:cubicBezTo>
                      <a:lnTo>
                        <a:pt x="17447" y="9282"/>
                      </a:lnTo>
                      <a:lnTo>
                        <a:pt x="17734" y="10379"/>
                      </a:lnTo>
                      <a:lnTo>
                        <a:pt x="17616" y="10578"/>
                      </a:lnTo>
                      <a:cubicBezTo>
                        <a:pt x="17802" y="11466"/>
                        <a:pt x="18051" y="12216"/>
                        <a:pt x="18353" y="12752"/>
                      </a:cubicBezTo>
                      <a:lnTo>
                        <a:pt x="19282" y="16296"/>
                      </a:lnTo>
                      <a:cubicBezTo>
                        <a:pt x="19522" y="15500"/>
                        <a:pt x="19708" y="14515"/>
                        <a:pt x="19807" y="13411"/>
                      </a:cubicBezTo>
                      <a:cubicBezTo>
                        <a:pt x="20534" y="12911"/>
                        <a:pt x="21161" y="11234"/>
                        <a:pt x="21394" y="8790"/>
                      </a:cubicBezTo>
                      <a:cubicBezTo>
                        <a:pt x="21542" y="7238"/>
                        <a:pt x="21496" y="5649"/>
                        <a:pt x="21319" y="4254"/>
                      </a:cubicBezTo>
                      <a:lnTo>
                        <a:pt x="19442" y="7463"/>
                      </a:lnTo>
                      <a:cubicBezTo>
                        <a:pt x="19423" y="7385"/>
                        <a:pt x="19409" y="7297"/>
                        <a:pt x="19389" y="7222"/>
                      </a:cubicBezTo>
                      <a:cubicBezTo>
                        <a:pt x="19312" y="6927"/>
                        <a:pt x="19224" y="6657"/>
                        <a:pt x="19132" y="6407"/>
                      </a:cubicBezTo>
                      <a:lnTo>
                        <a:pt x="21117" y="3020"/>
                      </a:lnTo>
                      <a:cubicBezTo>
                        <a:pt x="20855" y="1769"/>
                        <a:pt x="20470" y="777"/>
                        <a:pt x="19986" y="302"/>
                      </a:cubicBezTo>
                      <a:cubicBezTo>
                        <a:pt x="19846" y="165"/>
                        <a:pt x="19706" y="73"/>
                        <a:pt x="19565" y="30"/>
                      </a:cubicBezTo>
                      <a:close/>
                      <a:moveTo>
                        <a:pt x="10084" y="940"/>
                      </a:moveTo>
                      <a:cubicBezTo>
                        <a:pt x="9663" y="811"/>
                        <a:pt x="9250" y="1091"/>
                        <a:pt x="8891" y="1703"/>
                      </a:cubicBezTo>
                      <a:cubicBezTo>
                        <a:pt x="8412" y="2519"/>
                        <a:pt x="8032" y="3923"/>
                        <a:pt x="7861" y="5717"/>
                      </a:cubicBezTo>
                      <a:cubicBezTo>
                        <a:pt x="7784" y="6522"/>
                        <a:pt x="7758" y="7342"/>
                        <a:pt x="7776" y="8132"/>
                      </a:cubicBezTo>
                      <a:cubicBezTo>
                        <a:pt x="7730" y="8107"/>
                        <a:pt x="7685" y="8064"/>
                        <a:pt x="7639" y="8048"/>
                      </a:cubicBezTo>
                      <a:lnTo>
                        <a:pt x="7639" y="21502"/>
                      </a:lnTo>
                      <a:cubicBezTo>
                        <a:pt x="8106" y="21347"/>
                        <a:pt x="8562" y="20726"/>
                        <a:pt x="8920" y="19579"/>
                      </a:cubicBezTo>
                      <a:cubicBezTo>
                        <a:pt x="9365" y="18150"/>
                        <a:pt x="9560" y="16243"/>
                        <a:pt x="9526" y="14373"/>
                      </a:cubicBezTo>
                      <a:cubicBezTo>
                        <a:pt x="10020" y="14646"/>
                        <a:pt x="10510" y="14361"/>
                        <a:pt x="10925" y="13610"/>
                      </a:cubicBezTo>
                      <a:cubicBezTo>
                        <a:pt x="11186" y="14834"/>
                        <a:pt x="11566" y="15818"/>
                        <a:pt x="12043" y="16286"/>
                      </a:cubicBezTo>
                      <a:cubicBezTo>
                        <a:pt x="13162" y="17383"/>
                        <a:pt x="14347" y="15358"/>
                        <a:pt x="14689" y="11770"/>
                      </a:cubicBezTo>
                      <a:cubicBezTo>
                        <a:pt x="14837" y="10217"/>
                        <a:pt x="14791" y="8639"/>
                        <a:pt x="14614" y="7243"/>
                      </a:cubicBezTo>
                      <a:lnTo>
                        <a:pt x="11123" y="13191"/>
                      </a:lnTo>
                      <a:cubicBezTo>
                        <a:pt x="11421" y="12502"/>
                        <a:pt x="11659" y="11565"/>
                        <a:pt x="11814" y="10432"/>
                      </a:cubicBezTo>
                      <a:lnTo>
                        <a:pt x="14412" y="6010"/>
                      </a:lnTo>
                      <a:cubicBezTo>
                        <a:pt x="14150" y="4759"/>
                        <a:pt x="13765" y="3756"/>
                        <a:pt x="13281" y="3281"/>
                      </a:cubicBezTo>
                      <a:cubicBezTo>
                        <a:pt x="12722" y="2733"/>
                        <a:pt x="12143" y="2967"/>
                        <a:pt x="11664" y="3783"/>
                      </a:cubicBezTo>
                      <a:cubicBezTo>
                        <a:pt x="11649" y="3809"/>
                        <a:pt x="11637" y="3850"/>
                        <a:pt x="11622" y="3877"/>
                      </a:cubicBezTo>
                      <a:cubicBezTo>
                        <a:pt x="11361" y="2653"/>
                        <a:pt x="10981" y="1679"/>
                        <a:pt x="10504" y="1212"/>
                      </a:cubicBezTo>
                      <a:cubicBezTo>
                        <a:pt x="10364" y="1074"/>
                        <a:pt x="10224" y="983"/>
                        <a:pt x="10084" y="940"/>
                      </a:cubicBezTo>
                      <a:close/>
                      <a:moveTo>
                        <a:pt x="11436" y="4274"/>
                      </a:moveTo>
                      <a:cubicBezTo>
                        <a:pt x="11133" y="4965"/>
                        <a:pt x="10890" y="5909"/>
                        <a:pt x="10732" y="7055"/>
                      </a:cubicBezTo>
                      <a:lnTo>
                        <a:pt x="8953" y="10087"/>
                      </a:lnTo>
                      <a:cubicBezTo>
                        <a:pt x="8941" y="10047"/>
                        <a:pt x="8932" y="10001"/>
                        <a:pt x="8920" y="9961"/>
                      </a:cubicBezTo>
                      <a:cubicBezTo>
                        <a:pt x="8819" y="9638"/>
                        <a:pt x="8708" y="9365"/>
                        <a:pt x="8594" y="9125"/>
                      </a:cubicBezTo>
                      <a:lnTo>
                        <a:pt x="11436" y="4274"/>
                      </a:lnTo>
                      <a:close/>
                      <a:moveTo>
                        <a:pt x="2313" y="4703"/>
                      </a:moveTo>
                      <a:cubicBezTo>
                        <a:pt x="1892" y="4575"/>
                        <a:pt x="1479" y="4854"/>
                        <a:pt x="1120" y="5466"/>
                      </a:cubicBezTo>
                      <a:cubicBezTo>
                        <a:pt x="641" y="6283"/>
                        <a:pt x="261" y="7686"/>
                        <a:pt x="90" y="9480"/>
                      </a:cubicBezTo>
                      <a:cubicBezTo>
                        <a:pt x="-58" y="11034"/>
                        <a:pt x="-15" y="12621"/>
                        <a:pt x="162" y="14017"/>
                      </a:cubicBezTo>
                      <a:lnTo>
                        <a:pt x="3865" y="7693"/>
                      </a:lnTo>
                      <a:cubicBezTo>
                        <a:pt x="3603" y="6442"/>
                        <a:pt x="3221" y="5450"/>
                        <a:pt x="2737" y="4975"/>
                      </a:cubicBezTo>
                      <a:cubicBezTo>
                        <a:pt x="2597" y="4838"/>
                        <a:pt x="2453" y="4746"/>
                        <a:pt x="2313" y="4703"/>
                      </a:cubicBezTo>
                      <a:close/>
                      <a:moveTo>
                        <a:pt x="16251" y="6888"/>
                      </a:moveTo>
                      <a:cubicBezTo>
                        <a:pt x="15924" y="7969"/>
                        <a:pt x="15701" y="9379"/>
                        <a:pt x="15657" y="10996"/>
                      </a:cubicBezTo>
                      <a:cubicBezTo>
                        <a:pt x="15555" y="14735"/>
                        <a:pt x="16418" y="18028"/>
                        <a:pt x="17584" y="18355"/>
                      </a:cubicBezTo>
                      <a:cubicBezTo>
                        <a:pt x="18088" y="18497"/>
                        <a:pt x="18561" y="18029"/>
                        <a:pt x="18949" y="17185"/>
                      </a:cubicBezTo>
                      <a:lnTo>
                        <a:pt x="16251" y="6888"/>
                      </a:lnTo>
                      <a:close/>
                      <a:moveTo>
                        <a:pt x="7202" y="8048"/>
                      </a:moveTo>
                      <a:cubicBezTo>
                        <a:pt x="6735" y="8203"/>
                        <a:pt x="6279" y="8813"/>
                        <a:pt x="5921" y="9961"/>
                      </a:cubicBezTo>
                      <a:cubicBezTo>
                        <a:pt x="5508" y="11288"/>
                        <a:pt x="5302" y="13031"/>
                        <a:pt x="5302" y="14770"/>
                      </a:cubicBezTo>
                      <a:cubicBezTo>
                        <a:pt x="5302" y="16509"/>
                        <a:pt x="5508" y="18252"/>
                        <a:pt x="5921" y="19579"/>
                      </a:cubicBezTo>
                      <a:cubicBezTo>
                        <a:pt x="6279" y="20727"/>
                        <a:pt x="6735" y="21348"/>
                        <a:pt x="7202" y="21502"/>
                      </a:cubicBezTo>
                      <a:lnTo>
                        <a:pt x="7202" y="8048"/>
                      </a:lnTo>
                      <a:close/>
                      <a:moveTo>
                        <a:pt x="4070" y="8926"/>
                      </a:moveTo>
                      <a:lnTo>
                        <a:pt x="364" y="15251"/>
                      </a:lnTo>
                      <a:cubicBezTo>
                        <a:pt x="626" y="16501"/>
                        <a:pt x="1011" y="17494"/>
                        <a:pt x="1495" y="17969"/>
                      </a:cubicBezTo>
                      <a:cubicBezTo>
                        <a:pt x="2614" y="19066"/>
                        <a:pt x="3799" y="17052"/>
                        <a:pt x="4142" y="13463"/>
                      </a:cubicBezTo>
                      <a:cubicBezTo>
                        <a:pt x="4290" y="11911"/>
                        <a:pt x="4247" y="10322"/>
                        <a:pt x="4070" y="8926"/>
                      </a:cubicBezTo>
                      <a:close/>
                    </a:path>
                  </a:pathLst>
                </a:custGeom>
                <a:solidFill>
                  <a:schemeClr val="accent3">
                    <a:lumMod val="75000"/>
                  </a:schemeClr>
                </a:solidFill>
                <a:ln w="12700" cap="flat">
                  <a:noFill/>
                  <a:miter lim="400000"/>
                </a:ln>
                <a:effectLst/>
              </p:spPr>
              <p:txBody>
                <a:bodyPr wrap="square" lIns="0" tIns="0" rIns="0" bIns="0" numCol="1" anchor="ctr">
                  <a:noAutofit/>
                </a:bodyPr>
                <a:lstStyle/>
                <a:p>
                  <a:endParaRPr sz="3376" dirty="0">
                    <a:latin typeface="Lato Light" panose="020F0502020204030203" pitchFamily="34" charset="0"/>
                  </a:endParaRPr>
                </a:p>
              </p:txBody>
            </p:sp>
            <p:sp>
              <p:nvSpPr>
                <p:cNvPr id="40" name="Shape 34330">
                  <a:extLst>
                    <a:ext uri="{FF2B5EF4-FFF2-40B4-BE49-F238E27FC236}">
                      <a16:creationId xmlns:a16="http://schemas.microsoft.com/office/drawing/2014/main" id="{42916E86-55D4-421A-ADCB-43A425C30E09}"/>
                    </a:ext>
                  </a:extLst>
                </p:cNvPr>
                <p:cNvSpPr/>
                <p:nvPr/>
              </p:nvSpPr>
              <p:spPr>
                <a:xfrm>
                  <a:off x="-1" y="1559135"/>
                  <a:ext cx="2650992" cy="762041"/>
                </a:xfrm>
                <a:custGeom>
                  <a:avLst/>
                  <a:gdLst/>
                  <a:ahLst/>
                  <a:cxnLst>
                    <a:cxn ang="0">
                      <a:pos x="wd2" y="hd2"/>
                    </a:cxn>
                    <a:cxn ang="5400000">
                      <a:pos x="wd2" y="hd2"/>
                    </a:cxn>
                    <a:cxn ang="10800000">
                      <a:pos x="wd2" y="hd2"/>
                    </a:cxn>
                    <a:cxn ang="16200000">
                      <a:pos x="wd2" y="hd2"/>
                    </a:cxn>
                  </a:cxnLst>
                  <a:rect l="0" t="0" r="r" b="b"/>
                  <a:pathLst>
                    <a:path w="21482" h="21251" extrusionOk="0">
                      <a:moveTo>
                        <a:pt x="5018" y="32"/>
                      </a:moveTo>
                      <a:cubicBezTo>
                        <a:pt x="4598" y="-106"/>
                        <a:pt x="4184" y="205"/>
                        <a:pt x="3825" y="862"/>
                      </a:cubicBezTo>
                      <a:cubicBezTo>
                        <a:pt x="3356" y="1721"/>
                        <a:pt x="2984" y="3194"/>
                        <a:pt x="2808" y="5068"/>
                      </a:cubicBezTo>
                      <a:cubicBezTo>
                        <a:pt x="2784" y="5038"/>
                        <a:pt x="2762" y="4994"/>
                        <a:pt x="2737" y="4967"/>
                      </a:cubicBezTo>
                      <a:cubicBezTo>
                        <a:pt x="2177" y="4378"/>
                        <a:pt x="1599" y="4618"/>
                        <a:pt x="1120" y="5494"/>
                      </a:cubicBezTo>
                      <a:cubicBezTo>
                        <a:pt x="641" y="6370"/>
                        <a:pt x="261" y="7876"/>
                        <a:pt x="90" y="9802"/>
                      </a:cubicBezTo>
                      <a:cubicBezTo>
                        <a:pt x="-58" y="11468"/>
                        <a:pt x="-15" y="13172"/>
                        <a:pt x="162" y="14670"/>
                      </a:cubicBezTo>
                      <a:lnTo>
                        <a:pt x="2841" y="9757"/>
                      </a:lnTo>
                      <a:cubicBezTo>
                        <a:pt x="2850" y="9846"/>
                        <a:pt x="2857" y="9938"/>
                        <a:pt x="2867" y="10026"/>
                      </a:cubicBezTo>
                      <a:lnTo>
                        <a:pt x="6570" y="3251"/>
                      </a:lnTo>
                      <a:cubicBezTo>
                        <a:pt x="6308" y="1909"/>
                        <a:pt x="5926" y="833"/>
                        <a:pt x="5442" y="323"/>
                      </a:cubicBezTo>
                      <a:cubicBezTo>
                        <a:pt x="5302" y="176"/>
                        <a:pt x="5159" y="78"/>
                        <a:pt x="5018" y="32"/>
                      </a:cubicBezTo>
                      <a:close/>
                      <a:moveTo>
                        <a:pt x="19565" y="88"/>
                      </a:moveTo>
                      <a:cubicBezTo>
                        <a:pt x="19145" y="-50"/>
                        <a:pt x="18732" y="250"/>
                        <a:pt x="18372" y="907"/>
                      </a:cubicBezTo>
                      <a:cubicBezTo>
                        <a:pt x="17894" y="1783"/>
                        <a:pt x="17510" y="3288"/>
                        <a:pt x="17339" y="5214"/>
                      </a:cubicBezTo>
                      <a:cubicBezTo>
                        <a:pt x="17230" y="6444"/>
                        <a:pt x="17227" y="7700"/>
                        <a:pt x="17303" y="8871"/>
                      </a:cubicBezTo>
                      <a:cubicBezTo>
                        <a:pt x="17187" y="9287"/>
                        <a:pt x="17083" y="9736"/>
                        <a:pt x="16997" y="10228"/>
                      </a:cubicBezTo>
                      <a:lnTo>
                        <a:pt x="17668" y="11305"/>
                      </a:lnTo>
                      <a:lnTo>
                        <a:pt x="17616" y="11406"/>
                      </a:lnTo>
                      <a:cubicBezTo>
                        <a:pt x="17878" y="12747"/>
                        <a:pt x="18263" y="13813"/>
                        <a:pt x="18747" y="14322"/>
                      </a:cubicBezTo>
                      <a:cubicBezTo>
                        <a:pt x="19060" y="14651"/>
                        <a:pt x="19376" y="14692"/>
                        <a:pt x="19680" y="14535"/>
                      </a:cubicBezTo>
                      <a:lnTo>
                        <a:pt x="20798" y="16330"/>
                      </a:lnTo>
                      <a:cubicBezTo>
                        <a:pt x="20921" y="15105"/>
                        <a:pt x="20953" y="13764"/>
                        <a:pt x="20872" y="12438"/>
                      </a:cubicBezTo>
                      <a:cubicBezTo>
                        <a:pt x="21104" y="11628"/>
                        <a:pt x="21291" y="10648"/>
                        <a:pt x="21394" y="9488"/>
                      </a:cubicBezTo>
                      <a:cubicBezTo>
                        <a:pt x="21542" y="7822"/>
                        <a:pt x="21496" y="6117"/>
                        <a:pt x="21319" y="4619"/>
                      </a:cubicBezTo>
                      <a:lnTo>
                        <a:pt x="19761" y="7469"/>
                      </a:lnTo>
                      <a:cubicBezTo>
                        <a:pt x="19583" y="7157"/>
                        <a:pt x="19395" y="6947"/>
                        <a:pt x="19197" y="6818"/>
                      </a:cubicBezTo>
                      <a:lnTo>
                        <a:pt x="21117" y="3296"/>
                      </a:lnTo>
                      <a:cubicBezTo>
                        <a:pt x="20855" y="1954"/>
                        <a:pt x="20470" y="889"/>
                        <a:pt x="19986" y="379"/>
                      </a:cubicBezTo>
                      <a:cubicBezTo>
                        <a:pt x="19846" y="232"/>
                        <a:pt x="19706" y="134"/>
                        <a:pt x="19565" y="88"/>
                      </a:cubicBezTo>
                      <a:close/>
                      <a:moveTo>
                        <a:pt x="10416" y="1367"/>
                      </a:moveTo>
                      <a:cubicBezTo>
                        <a:pt x="9995" y="1229"/>
                        <a:pt x="9579" y="1540"/>
                        <a:pt x="9220" y="2197"/>
                      </a:cubicBezTo>
                      <a:cubicBezTo>
                        <a:pt x="8741" y="3073"/>
                        <a:pt x="8361" y="4578"/>
                        <a:pt x="8190" y="6504"/>
                      </a:cubicBezTo>
                      <a:cubicBezTo>
                        <a:pt x="8042" y="8170"/>
                        <a:pt x="8085" y="9863"/>
                        <a:pt x="8262" y="11361"/>
                      </a:cubicBezTo>
                      <a:lnTo>
                        <a:pt x="11968" y="4586"/>
                      </a:lnTo>
                      <a:cubicBezTo>
                        <a:pt x="11706" y="3244"/>
                        <a:pt x="11321" y="2168"/>
                        <a:pt x="10837" y="1658"/>
                      </a:cubicBezTo>
                      <a:cubicBezTo>
                        <a:pt x="10697" y="1511"/>
                        <a:pt x="10556" y="1412"/>
                        <a:pt x="10416" y="1367"/>
                      </a:cubicBezTo>
                      <a:close/>
                      <a:moveTo>
                        <a:pt x="14663" y="1905"/>
                      </a:moveTo>
                      <a:cubicBezTo>
                        <a:pt x="14242" y="1767"/>
                        <a:pt x="13829" y="2078"/>
                        <a:pt x="13470" y="2735"/>
                      </a:cubicBezTo>
                      <a:cubicBezTo>
                        <a:pt x="12991" y="3611"/>
                        <a:pt x="12611" y="5117"/>
                        <a:pt x="12440" y="7042"/>
                      </a:cubicBezTo>
                      <a:cubicBezTo>
                        <a:pt x="12292" y="8709"/>
                        <a:pt x="12335" y="10401"/>
                        <a:pt x="12512" y="11899"/>
                      </a:cubicBezTo>
                      <a:lnTo>
                        <a:pt x="16215" y="5124"/>
                      </a:lnTo>
                      <a:cubicBezTo>
                        <a:pt x="15953" y="3782"/>
                        <a:pt x="15568" y="2706"/>
                        <a:pt x="15084" y="2197"/>
                      </a:cubicBezTo>
                      <a:cubicBezTo>
                        <a:pt x="14944" y="2049"/>
                        <a:pt x="14803" y="1951"/>
                        <a:pt x="14663" y="1905"/>
                      </a:cubicBezTo>
                      <a:close/>
                      <a:moveTo>
                        <a:pt x="6775" y="4575"/>
                      </a:moveTo>
                      <a:lnTo>
                        <a:pt x="4096" y="9476"/>
                      </a:lnTo>
                      <a:cubicBezTo>
                        <a:pt x="4087" y="9388"/>
                        <a:pt x="4080" y="9294"/>
                        <a:pt x="4070" y="9207"/>
                      </a:cubicBezTo>
                      <a:lnTo>
                        <a:pt x="364" y="15993"/>
                      </a:lnTo>
                      <a:cubicBezTo>
                        <a:pt x="626" y="17335"/>
                        <a:pt x="1011" y="18400"/>
                        <a:pt x="1495" y="18910"/>
                      </a:cubicBezTo>
                      <a:cubicBezTo>
                        <a:pt x="2605" y="20077"/>
                        <a:pt x="3779" y="17957"/>
                        <a:pt x="4132" y="14165"/>
                      </a:cubicBezTo>
                      <a:cubicBezTo>
                        <a:pt x="4156" y="14193"/>
                        <a:pt x="4176" y="14240"/>
                        <a:pt x="4200" y="14266"/>
                      </a:cubicBezTo>
                      <a:cubicBezTo>
                        <a:pt x="5319" y="15443"/>
                        <a:pt x="6505" y="13282"/>
                        <a:pt x="6847" y="9431"/>
                      </a:cubicBezTo>
                      <a:cubicBezTo>
                        <a:pt x="6995" y="7766"/>
                        <a:pt x="6952" y="6072"/>
                        <a:pt x="6775" y="4575"/>
                      </a:cubicBezTo>
                      <a:close/>
                      <a:moveTo>
                        <a:pt x="12170" y="5909"/>
                      </a:moveTo>
                      <a:lnTo>
                        <a:pt x="8467" y="12684"/>
                      </a:lnTo>
                      <a:cubicBezTo>
                        <a:pt x="8729" y="14026"/>
                        <a:pt x="9114" y="15091"/>
                        <a:pt x="9598" y="15601"/>
                      </a:cubicBezTo>
                      <a:cubicBezTo>
                        <a:pt x="10717" y="16778"/>
                        <a:pt x="11903" y="14617"/>
                        <a:pt x="12245" y="10766"/>
                      </a:cubicBezTo>
                      <a:cubicBezTo>
                        <a:pt x="12393" y="9100"/>
                        <a:pt x="12346" y="7407"/>
                        <a:pt x="12170" y="5909"/>
                      </a:cubicBezTo>
                      <a:close/>
                      <a:moveTo>
                        <a:pt x="16420" y="6448"/>
                      </a:moveTo>
                      <a:lnTo>
                        <a:pt x="12714" y="13223"/>
                      </a:lnTo>
                      <a:cubicBezTo>
                        <a:pt x="12976" y="14564"/>
                        <a:pt x="13361" y="15641"/>
                        <a:pt x="13845" y="16150"/>
                      </a:cubicBezTo>
                      <a:cubicBezTo>
                        <a:pt x="14964" y="17328"/>
                        <a:pt x="16150" y="15155"/>
                        <a:pt x="16492" y="11305"/>
                      </a:cubicBezTo>
                      <a:cubicBezTo>
                        <a:pt x="16640" y="9639"/>
                        <a:pt x="16597" y="7945"/>
                        <a:pt x="16420" y="6448"/>
                      </a:cubicBezTo>
                      <a:close/>
                      <a:moveTo>
                        <a:pt x="16811" y="11585"/>
                      </a:moveTo>
                      <a:cubicBezTo>
                        <a:pt x="16657" y="13113"/>
                        <a:pt x="16641" y="14804"/>
                        <a:pt x="16814" y="16442"/>
                      </a:cubicBezTo>
                      <a:cubicBezTo>
                        <a:pt x="17015" y="18334"/>
                        <a:pt x="17418" y="19781"/>
                        <a:pt x="17910" y="20570"/>
                      </a:cubicBezTo>
                      <a:cubicBezTo>
                        <a:pt x="18401" y="21358"/>
                        <a:pt x="18980" y="21494"/>
                        <a:pt x="19530" y="20805"/>
                      </a:cubicBezTo>
                      <a:cubicBezTo>
                        <a:pt x="20005" y="20209"/>
                        <a:pt x="20374" y="19075"/>
                        <a:pt x="20615" y="17687"/>
                      </a:cubicBezTo>
                      <a:lnTo>
                        <a:pt x="16811" y="11585"/>
                      </a:lnTo>
                      <a:close/>
                    </a:path>
                  </a:pathLst>
                </a:custGeom>
                <a:solidFill>
                  <a:srgbClr val="1BA6DF"/>
                </a:solidFill>
                <a:ln w="12700" cap="flat">
                  <a:noFill/>
                  <a:miter lim="400000"/>
                </a:ln>
                <a:effectLst/>
              </p:spPr>
              <p:txBody>
                <a:bodyPr wrap="square" lIns="0" tIns="0" rIns="0" bIns="0" numCol="1" anchor="ctr">
                  <a:noAutofit/>
                </a:bodyPr>
                <a:lstStyle/>
                <a:p>
                  <a:endParaRPr sz="3376" dirty="0">
                    <a:latin typeface="Lato Light" panose="020F0502020204030203" pitchFamily="34" charset="0"/>
                  </a:endParaRPr>
                </a:p>
              </p:txBody>
            </p:sp>
          </p:grpSp>
          <p:grpSp>
            <p:nvGrpSpPr>
              <p:cNvPr id="6" name="Group 34362">
                <a:extLst>
                  <a:ext uri="{FF2B5EF4-FFF2-40B4-BE49-F238E27FC236}">
                    <a16:creationId xmlns:a16="http://schemas.microsoft.com/office/drawing/2014/main" id="{195AC198-89BB-4259-B2C5-73C25F71D4E6}"/>
                  </a:ext>
                </a:extLst>
              </p:cNvPr>
              <p:cNvGrpSpPr/>
              <p:nvPr/>
            </p:nvGrpSpPr>
            <p:grpSpPr>
              <a:xfrm>
                <a:off x="-2" y="238108"/>
                <a:ext cx="2626051" cy="2892771"/>
                <a:chOff x="-1" y="0"/>
                <a:chExt cx="2626049" cy="2892770"/>
              </a:xfrm>
            </p:grpSpPr>
            <p:sp>
              <p:nvSpPr>
                <p:cNvPr id="7" name="Shape 34332">
                  <a:extLst>
                    <a:ext uri="{FF2B5EF4-FFF2-40B4-BE49-F238E27FC236}">
                      <a16:creationId xmlns:a16="http://schemas.microsoft.com/office/drawing/2014/main" id="{9EFB067F-E83D-4A9D-9A4B-AEFEFCB8CCFD}"/>
                    </a:ext>
                  </a:extLst>
                </p:cNvPr>
                <p:cNvSpPr/>
                <p:nvPr/>
              </p:nvSpPr>
              <p:spPr>
                <a:xfrm flipH="1">
                  <a:off x="696278" y="1953664"/>
                  <a:ext cx="518254" cy="518254"/>
                </a:xfrm>
                <a:custGeom>
                  <a:avLst/>
                  <a:gdLst/>
                  <a:ahLst/>
                  <a:cxnLst>
                    <a:cxn ang="0">
                      <a:pos x="wd2" y="hd2"/>
                    </a:cxn>
                    <a:cxn ang="5400000">
                      <a:pos x="wd2" y="hd2"/>
                    </a:cxn>
                    <a:cxn ang="10800000">
                      <a:pos x="wd2" y="hd2"/>
                    </a:cxn>
                    <a:cxn ang="16200000">
                      <a:pos x="wd2" y="hd2"/>
                    </a:cxn>
                  </a:cxnLst>
                  <a:rect l="0" t="0" r="r" b="b"/>
                  <a:pathLst>
                    <a:path w="21600" h="21600" extrusionOk="0">
                      <a:moveTo>
                        <a:pt x="18441" y="3164"/>
                      </a:moveTo>
                      <a:cubicBezTo>
                        <a:pt x="20395" y="5118"/>
                        <a:pt x="21600" y="7818"/>
                        <a:pt x="21600" y="10800"/>
                      </a:cubicBezTo>
                      <a:cubicBezTo>
                        <a:pt x="21600" y="13381"/>
                        <a:pt x="20658" y="15719"/>
                        <a:pt x="19147" y="17577"/>
                      </a:cubicBezTo>
                      <a:lnTo>
                        <a:pt x="4028" y="2458"/>
                      </a:lnTo>
                      <a:cubicBezTo>
                        <a:pt x="5886" y="947"/>
                        <a:pt x="8219" y="0"/>
                        <a:pt x="10800" y="0"/>
                      </a:cubicBezTo>
                      <a:cubicBezTo>
                        <a:pt x="13782" y="0"/>
                        <a:pt x="16486" y="1210"/>
                        <a:pt x="18441" y="3164"/>
                      </a:cubicBezTo>
                      <a:close/>
                      <a:moveTo>
                        <a:pt x="17577" y="19147"/>
                      </a:moveTo>
                      <a:cubicBezTo>
                        <a:pt x="15719" y="20657"/>
                        <a:pt x="13380" y="21600"/>
                        <a:pt x="10800" y="21600"/>
                      </a:cubicBezTo>
                      <a:cubicBezTo>
                        <a:pt x="4836" y="21600"/>
                        <a:pt x="0" y="16764"/>
                        <a:pt x="0" y="10800"/>
                      </a:cubicBezTo>
                      <a:cubicBezTo>
                        <a:pt x="0" y="8220"/>
                        <a:pt x="948" y="5885"/>
                        <a:pt x="2458" y="4028"/>
                      </a:cubicBezTo>
                      <a:lnTo>
                        <a:pt x="17577" y="19147"/>
                      </a:lnTo>
                      <a:close/>
                    </a:path>
                  </a:pathLst>
                </a:custGeom>
                <a:solidFill>
                  <a:srgbClr val="1BA6DF"/>
                </a:solidFill>
                <a:ln w="12700" cap="flat">
                  <a:noFill/>
                  <a:miter lim="400000"/>
                </a:ln>
                <a:effectLst/>
              </p:spPr>
              <p:txBody>
                <a:bodyPr wrap="square" lIns="0" tIns="0" rIns="0" bIns="0" numCol="1" anchor="ctr">
                  <a:noAutofit/>
                </a:bodyPr>
                <a:lstStyle/>
                <a:p>
                  <a:endParaRPr sz="3376" dirty="0">
                    <a:latin typeface="Lato Light" panose="020F0502020204030203" pitchFamily="34" charset="0"/>
                  </a:endParaRPr>
                </a:p>
              </p:txBody>
            </p:sp>
            <p:sp>
              <p:nvSpPr>
                <p:cNvPr id="8" name="Shape 34333">
                  <a:extLst>
                    <a:ext uri="{FF2B5EF4-FFF2-40B4-BE49-F238E27FC236}">
                      <a16:creationId xmlns:a16="http://schemas.microsoft.com/office/drawing/2014/main" id="{C90DF5B8-82EA-4CC8-A496-7AA7DB69BFB3}"/>
                    </a:ext>
                  </a:extLst>
                </p:cNvPr>
                <p:cNvSpPr/>
                <p:nvPr/>
              </p:nvSpPr>
              <p:spPr>
                <a:xfrm rot="20640000">
                  <a:off x="1141281" y="2354421"/>
                  <a:ext cx="513013" cy="518298"/>
                </a:xfrm>
                <a:custGeom>
                  <a:avLst/>
                  <a:gdLst/>
                  <a:ahLst/>
                  <a:cxnLst>
                    <a:cxn ang="0">
                      <a:pos x="wd2" y="hd2"/>
                    </a:cxn>
                    <a:cxn ang="5400000">
                      <a:pos x="wd2" y="hd2"/>
                    </a:cxn>
                    <a:cxn ang="10800000">
                      <a:pos x="wd2" y="hd2"/>
                    </a:cxn>
                    <a:cxn ang="16200000">
                      <a:pos x="wd2" y="hd2"/>
                    </a:cxn>
                  </a:cxnLst>
                  <a:rect l="0" t="0" r="r" b="b"/>
                  <a:pathLst>
                    <a:path w="21600" h="20595" extrusionOk="0">
                      <a:moveTo>
                        <a:pt x="10800" y="0"/>
                      </a:moveTo>
                      <a:cubicBezTo>
                        <a:pt x="8008" y="0"/>
                        <a:pt x="5219" y="1008"/>
                        <a:pt x="3089" y="3018"/>
                      </a:cubicBezTo>
                      <a:cubicBezTo>
                        <a:pt x="1245" y="4758"/>
                        <a:pt x="248" y="6969"/>
                        <a:pt x="0" y="9240"/>
                      </a:cubicBezTo>
                      <a:lnTo>
                        <a:pt x="21600" y="9240"/>
                      </a:lnTo>
                      <a:cubicBezTo>
                        <a:pt x="21352" y="6969"/>
                        <a:pt x="20362" y="4758"/>
                        <a:pt x="18518" y="3018"/>
                      </a:cubicBezTo>
                      <a:cubicBezTo>
                        <a:pt x="16388" y="1008"/>
                        <a:pt x="13592" y="0"/>
                        <a:pt x="10800" y="0"/>
                      </a:cubicBezTo>
                      <a:close/>
                      <a:moveTo>
                        <a:pt x="0" y="11357"/>
                      </a:moveTo>
                      <a:cubicBezTo>
                        <a:pt x="248" y="13627"/>
                        <a:pt x="1246" y="15840"/>
                        <a:pt x="3089" y="17579"/>
                      </a:cubicBezTo>
                      <a:cubicBezTo>
                        <a:pt x="7349" y="21600"/>
                        <a:pt x="14258" y="21600"/>
                        <a:pt x="18518" y="17579"/>
                      </a:cubicBezTo>
                      <a:cubicBezTo>
                        <a:pt x="20361" y="15840"/>
                        <a:pt x="21352" y="13627"/>
                        <a:pt x="21600" y="11357"/>
                      </a:cubicBezTo>
                      <a:lnTo>
                        <a:pt x="0" y="11357"/>
                      </a:lnTo>
                      <a:close/>
                    </a:path>
                  </a:pathLst>
                </a:custGeom>
                <a:solidFill>
                  <a:srgbClr val="1BA6DF"/>
                </a:solidFill>
                <a:ln w="12700" cap="flat">
                  <a:noFill/>
                  <a:miter lim="400000"/>
                </a:ln>
                <a:effectLst/>
              </p:spPr>
              <p:txBody>
                <a:bodyPr wrap="square" lIns="0" tIns="0" rIns="0" bIns="0" numCol="1" anchor="ctr">
                  <a:noAutofit/>
                </a:bodyPr>
                <a:lstStyle/>
                <a:p>
                  <a:endParaRPr sz="3376" dirty="0">
                    <a:latin typeface="Lato Light" panose="020F0502020204030203" pitchFamily="34" charset="0"/>
                  </a:endParaRPr>
                </a:p>
              </p:txBody>
            </p:sp>
            <p:sp>
              <p:nvSpPr>
                <p:cNvPr id="9" name="Shape 34334">
                  <a:extLst>
                    <a:ext uri="{FF2B5EF4-FFF2-40B4-BE49-F238E27FC236}">
                      <a16:creationId xmlns:a16="http://schemas.microsoft.com/office/drawing/2014/main" id="{08E1501F-B6B4-43DD-A102-5101DA5C7767}"/>
                    </a:ext>
                  </a:extLst>
                </p:cNvPr>
                <p:cNvSpPr/>
                <p:nvPr/>
              </p:nvSpPr>
              <p:spPr>
                <a:xfrm>
                  <a:off x="131574" y="2022602"/>
                  <a:ext cx="513013" cy="518297"/>
                </a:xfrm>
                <a:custGeom>
                  <a:avLst/>
                  <a:gdLst/>
                  <a:ahLst/>
                  <a:cxnLst>
                    <a:cxn ang="0">
                      <a:pos x="wd2" y="hd2"/>
                    </a:cxn>
                    <a:cxn ang="5400000">
                      <a:pos x="wd2" y="hd2"/>
                    </a:cxn>
                    <a:cxn ang="10800000">
                      <a:pos x="wd2" y="hd2"/>
                    </a:cxn>
                    <a:cxn ang="16200000">
                      <a:pos x="wd2" y="hd2"/>
                    </a:cxn>
                  </a:cxnLst>
                  <a:rect l="0" t="0" r="r" b="b"/>
                  <a:pathLst>
                    <a:path w="21600" h="20595" extrusionOk="0">
                      <a:moveTo>
                        <a:pt x="10800" y="0"/>
                      </a:moveTo>
                      <a:cubicBezTo>
                        <a:pt x="8008" y="0"/>
                        <a:pt x="5219" y="1008"/>
                        <a:pt x="3089" y="3018"/>
                      </a:cubicBezTo>
                      <a:cubicBezTo>
                        <a:pt x="1245" y="4758"/>
                        <a:pt x="248" y="6969"/>
                        <a:pt x="0" y="9240"/>
                      </a:cubicBezTo>
                      <a:lnTo>
                        <a:pt x="21600" y="9240"/>
                      </a:lnTo>
                      <a:cubicBezTo>
                        <a:pt x="21352" y="6969"/>
                        <a:pt x="20362" y="4758"/>
                        <a:pt x="18518" y="3018"/>
                      </a:cubicBezTo>
                      <a:cubicBezTo>
                        <a:pt x="16388" y="1008"/>
                        <a:pt x="13592" y="0"/>
                        <a:pt x="10800" y="0"/>
                      </a:cubicBezTo>
                      <a:close/>
                      <a:moveTo>
                        <a:pt x="0" y="11357"/>
                      </a:moveTo>
                      <a:cubicBezTo>
                        <a:pt x="248" y="13627"/>
                        <a:pt x="1246" y="15840"/>
                        <a:pt x="3089" y="17579"/>
                      </a:cubicBezTo>
                      <a:cubicBezTo>
                        <a:pt x="7349" y="21600"/>
                        <a:pt x="14258" y="21600"/>
                        <a:pt x="18518" y="17579"/>
                      </a:cubicBezTo>
                      <a:cubicBezTo>
                        <a:pt x="20361" y="15840"/>
                        <a:pt x="21352" y="13627"/>
                        <a:pt x="21600" y="11357"/>
                      </a:cubicBezTo>
                      <a:lnTo>
                        <a:pt x="0" y="11357"/>
                      </a:lnTo>
                      <a:close/>
                    </a:path>
                  </a:pathLst>
                </a:custGeom>
                <a:solidFill>
                  <a:srgbClr val="1BA6DF"/>
                </a:solidFill>
                <a:ln w="12700" cap="flat">
                  <a:noFill/>
                  <a:miter lim="400000"/>
                </a:ln>
                <a:effectLst/>
              </p:spPr>
              <p:txBody>
                <a:bodyPr wrap="square" lIns="0" tIns="0" rIns="0" bIns="0" numCol="1" anchor="ctr">
                  <a:noAutofit/>
                </a:bodyPr>
                <a:lstStyle/>
                <a:p>
                  <a:endParaRPr sz="3376" dirty="0">
                    <a:latin typeface="Lato Light" panose="020F0502020204030203" pitchFamily="34" charset="0"/>
                  </a:endParaRPr>
                </a:p>
              </p:txBody>
            </p:sp>
            <p:sp>
              <p:nvSpPr>
                <p:cNvPr id="10" name="Shape 34335">
                  <a:extLst>
                    <a:ext uri="{FF2B5EF4-FFF2-40B4-BE49-F238E27FC236}">
                      <a16:creationId xmlns:a16="http://schemas.microsoft.com/office/drawing/2014/main" id="{FCFFEEA7-A1E3-4938-925A-AA5A035B0550}"/>
                    </a:ext>
                  </a:extLst>
                </p:cNvPr>
                <p:cNvSpPr/>
                <p:nvPr/>
              </p:nvSpPr>
              <p:spPr>
                <a:xfrm rot="1500000">
                  <a:off x="2064723" y="2092901"/>
                  <a:ext cx="513013" cy="518298"/>
                </a:xfrm>
                <a:custGeom>
                  <a:avLst/>
                  <a:gdLst/>
                  <a:ahLst/>
                  <a:cxnLst>
                    <a:cxn ang="0">
                      <a:pos x="wd2" y="hd2"/>
                    </a:cxn>
                    <a:cxn ang="5400000">
                      <a:pos x="wd2" y="hd2"/>
                    </a:cxn>
                    <a:cxn ang="10800000">
                      <a:pos x="wd2" y="hd2"/>
                    </a:cxn>
                    <a:cxn ang="16200000">
                      <a:pos x="wd2" y="hd2"/>
                    </a:cxn>
                  </a:cxnLst>
                  <a:rect l="0" t="0" r="r" b="b"/>
                  <a:pathLst>
                    <a:path w="21600" h="20595" extrusionOk="0">
                      <a:moveTo>
                        <a:pt x="10800" y="0"/>
                      </a:moveTo>
                      <a:cubicBezTo>
                        <a:pt x="8008" y="0"/>
                        <a:pt x="5219" y="1008"/>
                        <a:pt x="3089" y="3018"/>
                      </a:cubicBezTo>
                      <a:cubicBezTo>
                        <a:pt x="1245" y="4758"/>
                        <a:pt x="248" y="6969"/>
                        <a:pt x="0" y="9240"/>
                      </a:cubicBezTo>
                      <a:lnTo>
                        <a:pt x="21600" y="9240"/>
                      </a:lnTo>
                      <a:cubicBezTo>
                        <a:pt x="21352" y="6969"/>
                        <a:pt x="20362" y="4758"/>
                        <a:pt x="18518" y="3018"/>
                      </a:cubicBezTo>
                      <a:cubicBezTo>
                        <a:pt x="16388" y="1008"/>
                        <a:pt x="13592" y="0"/>
                        <a:pt x="10800" y="0"/>
                      </a:cubicBezTo>
                      <a:close/>
                      <a:moveTo>
                        <a:pt x="0" y="11357"/>
                      </a:moveTo>
                      <a:cubicBezTo>
                        <a:pt x="248" y="13627"/>
                        <a:pt x="1246" y="15840"/>
                        <a:pt x="3089" y="17579"/>
                      </a:cubicBezTo>
                      <a:cubicBezTo>
                        <a:pt x="7349" y="21600"/>
                        <a:pt x="14258" y="21600"/>
                        <a:pt x="18518" y="17579"/>
                      </a:cubicBezTo>
                      <a:cubicBezTo>
                        <a:pt x="20361" y="15840"/>
                        <a:pt x="21352" y="13627"/>
                        <a:pt x="21600" y="11357"/>
                      </a:cubicBezTo>
                      <a:lnTo>
                        <a:pt x="0" y="11357"/>
                      </a:lnTo>
                      <a:close/>
                    </a:path>
                  </a:pathLst>
                </a:custGeom>
                <a:solidFill>
                  <a:srgbClr val="1BA6DF"/>
                </a:solidFill>
                <a:ln w="12700" cap="flat">
                  <a:noFill/>
                  <a:miter lim="400000"/>
                </a:ln>
                <a:effectLst/>
              </p:spPr>
              <p:txBody>
                <a:bodyPr wrap="square" lIns="0" tIns="0" rIns="0" bIns="0" numCol="1" anchor="ctr">
                  <a:noAutofit/>
                </a:bodyPr>
                <a:lstStyle/>
                <a:p>
                  <a:endParaRPr sz="3376" dirty="0">
                    <a:latin typeface="Lato Light" panose="020F0502020204030203" pitchFamily="34" charset="0"/>
                  </a:endParaRPr>
                </a:p>
              </p:txBody>
            </p:sp>
            <p:grpSp>
              <p:nvGrpSpPr>
                <p:cNvPr id="11" name="Group 34338">
                  <a:extLst>
                    <a:ext uri="{FF2B5EF4-FFF2-40B4-BE49-F238E27FC236}">
                      <a16:creationId xmlns:a16="http://schemas.microsoft.com/office/drawing/2014/main" id="{7DE74D3B-A9CB-4498-89A0-918A5C3E7854}"/>
                    </a:ext>
                  </a:extLst>
                </p:cNvPr>
                <p:cNvGrpSpPr/>
                <p:nvPr/>
              </p:nvGrpSpPr>
              <p:grpSpPr>
                <a:xfrm>
                  <a:off x="1363358" y="2022228"/>
                  <a:ext cx="606885" cy="357313"/>
                  <a:chOff x="0" y="-819"/>
                  <a:chExt cx="606884" cy="357312"/>
                </a:xfrm>
              </p:grpSpPr>
              <p:sp>
                <p:nvSpPr>
                  <p:cNvPr id="35" name="Shape 34336">
                    <a:extLst>
                      <a:ext uri="{FF2B5EF4-FFF2-40B4-BE49-F238E27FC236}">
                        <a16:creationId xmlns:a16="http://schemas.microsoft.com/office/drawing/2014/main" id="{64176C54-22D8-4F96-87CA-66B0955E8F49}"/>
                      </a:ext>
                    </a:extLst>
                  </p:cNvPr>
                  <p:cNvSpPr/>
                  <p:nvPr/>
                </p:nvSpPr>
                <p:spPr>
                  <a:xfrm>
                    <a:off x="0" y="126733"/>
                    <a:ext cx="595632" cy="229760"/>
                  </a:xfrm>
                  <a:custGeom>
                    <a:avLst/>
                    <a:gdLst/>
                    <a:ahLst/>
                    <a:cxnLst>
                      <a:cxn ang="0">
                        <a:pos x="wd2" y="hd2"/>
                      </a:cxn>
                      <a:cxn ang="5400000">
                        <a:pos x="wd2" y="hd2"/>
                      </a:cxn>
                      <a:cxn ang="10800000">
                        <a:pos x="wd2" y="hd2"/>
                      </a:cxn>
                      <a:cxn ang="16200000">
                        <a:pos x="wd2" y="hd2"/>
                      </a:cxn>
                    </a:cxnLst>
                    <a:rect l="0" t="0" r="r" b="b"/>
                    <a:pathLst>
                      <a:path w="21590" h="21547" extrusionOk="0">
                        <a:moveTo>
                          <a:pt x="0" y="0"/>
                        </a:moveTo>
                        <a:cubicBezTo>
                          <a:pt x="19" y="1113"/>
                          <a:pt x="26" y="2220"/>
                          <a:pt x="24" y="3330"/>
                        </a:cubicBezTo>
                        <a:cubicBezTo>
                          <a:pt x="22" y="4268"/>
                          <a:pt x="12" y="5206"/>
                          <a:pt x="6" y="6144"/>
                        </a:cubicBezTo>
                        <a:cubicBezTo>
                          <a:pt x="-5" y="7816"/>
                          <a:pt x="-5" y="9522"/>
                          <a:pt x="223" y="11104"/>
                        </a:cubicBezTo>
                        <a:cubicBezTo>
                          <a:pt x="334" y="11872"/>
                          <a:pt x="496" y="12584"/>
                          <a:pt x="696" y="13219"/>
                        </a:cubicBezTo>
                        <a:cubicBezTo>
                          <a:pt x="1161" y="14698"/>
                          <a:pt x="1806" y="15686"/>
                          <a:pt x="2458" y="16564"/>
                        </a:cubicBezTo>
                        <a:cubicBezTo>
                          <a:pt x="4893" y="19844"/>
                          <a:pt x="7832" y="21600"/>
                          <a:pt x="10747" y="21540"/>
                        </a:cubicBezTo>
                        <a:lnTo>
                          <a:pt x="10747" y="21547"/>
                        </a:lnTo>
                        <a:cubicBezTo>
                          <a:pt x="10755" y="21547"/>
                          <a:pt x="10763" y="21547"/>
                          <a:pt x="10771" y="21547"/>
                        </a:cubicBezTo>
                        <a:cubicBezTo>
                          <a:pt x="10779" y="21547"/>
                          <a:pt x="10787" y="21547"/>
                          <a:pt x="10795" y="21547"/>
                        </a:cubicBezTo>
                        <a:cubicBezTo>
                          <a:pt x="10803" y="21547"/>
                          <a:pt x="10811" y="21547"/>
                          <a:pt x="10819" y="21547"/>
                        </a:cubicBezTo>
                        <a:cubicBezTo>
                          <a:pt x="10827" y="21547"/>
                          <a:pt x="10835" y="21547"/>
                          <a:pt x="10843" y="21547"/>
                        </a:cubicBezTo>
                        <a:lnTo>
                          <a:pt x="10843" y="21540"/>
                        </a:lnTo>
                        <a:cubicBezTo>
                          <a:pt x="13758" y="21600"/>
                          <a:pt x="16697" y="19844"/>
                          <a:pt x="19132" y="16564"/>
                        </a:cubicBezTo>
                        <a:cubicBezTo>
                          <a:pt x="19784" y="15686"/>
                          <a:pt x="20429" y="14698"/>
                          <a:pt x="20894" y="13219"/>
                        </a:cubicBezTo>
                        <a:cubicBezTo>
                          <a:pt x="21094" y="12584"/>
                          <a:pt x="21256" y="11872"/>
                          <a:pt x="21367" y="11104"/>
                        </a:cubicBezTo>
                        <a:cubicBezTo>
                          <a:pt x="21595" y="9522"/>
                          <a:pt x="21595" y="7816"/>
                          <a:pt x="21584" y="6144"/>
                        </a:cubicBezTo>
                        <a:cubicBezTo>
                          <a:pt x="21578" y="5206"/>
                          <a:pt x="21568" y="4268"/>
                          <a:pt x="21566" y="3330"/>
                        </a:cubicBezTo>
                        <a:cubicBezTo>
                          <a:pt x="21564" y="2220"/>
                          <a:pt x="21571" y="1113"/>
                          <a:pt x="21590" y="0"/>
                        </a:cubicBezTo>
                        <a:cubicBezTo>
                          <a:pt x="21581" y="262"/>
                          <a:pt x="21555" y="515"/>
                          <a:pt x="21533" y="769"/>
                        </a:cubicBezTo>
                        <a:cubicBezTo>
                          <a:pt x="21463" y="2130"/>
                          <a:pt x="21199" y="3373"/>
                          <a:pt x="20808" y="4522"/>
                        </a:cubicBezTo>
                        <a:cubicBezTo>
                          <a:pt x="20266" y="6116"/>
                          <a:pt x="19501" y="7593"/>
                          <a:pt x="18585" y="8736"/>
                        </a:cubicBezTo>
                        <a:cubicBezTo>
                          <a:pt x="17735" y="9796"/>
                          <a:pt x="16788" y="10568"/>
                          <a:pt x="15788" y="11127"/>
                        </a:cubicBezTo>
                        <a:cubicBezTo>
                          <a:pt x="14210" y="12010"/>
                          <a:pt x="12497" y="12350"/>
                          <a:pt x="10795" y="12350"/>
                        </a:cubicBezTo>
                        <a:cubicBezTo>
                          <a:pt x="9250" y="12350"/>
                          <a:pt x="7696" y="12062"/>
                          <a:pt x="6242" y="11350"/>
                        </a:cubicBezTo>
                        <a:cubicBezTo>
                          <a:pt x="5754" y="11129"/>
                          <a:pt x="5273" y="10858"/>
                          <a:pt x="4803" y="10481"/>
                        </a:cubicBezTo>
                        <a:cubicBezTo>
                          <a:pt x="4170" y="10008"/>
                          <a:pt x="3567" y="9436"/>
                          <a:pt x="3005" y="8736"/>
                        </a:cubicBezTo>
                        <a:cubicBezTo>
                          <a:pt x="2089" y="7593"/>
                          <a:pt x="1324" y="6116"/>
                          <a:pt x="782" y="4522"/>
                        </a:cubicBezTo>
                        <a:cubicBezTo>
                          <a:pt x="385" y="3356"/>
                          <a:pt x="122" y="2092"/>
                          <a:pt x="57" y="707"/>
                        </a:cubicBezTo>
                        <a:cubicBezTo>
                          <a:pt x="37" y="473"/>
                          <a:pt x="9" y="242"/>
                          <a:pt x="0" y="0"/>
                        </a:cubicBezTo>
                        <a:close/>
                      </a:path>
                    </a:pathLst>
                  </a:custGeom>
                  <a:solidFill>
                    <a:schemeClr val="accent1">
                      <a:lumMod val="75000"/>
                    </a:schemeClr>
                  </a:solidFill>
                  <a:ln w="12700" cap="flat">
                    <a:noFill/>
                    <a:miter lim="400000"/>
                  </a:ln>
                  <a:effectLst/>
                </p:spPr>
                <p:txBody>
                  <a:bodyPr wrap="square" lIns="0" tIns="0" rIns="0" bIns="0" numCol="1" anchor="ctr">
                    <a:noAutofit/>
                  </a:bodyPr>
                  <a:lstStyle/>
                  <a:p>
                    <a:endParaRPr sz="3376" dirty="0">
                      <a:latin typeface="Lato Light" panose="020F0502020204030203" pitchFamily="34" charset="0"/>
                    </a:endParaRPr>
                  </a:p>
                </p:txBody>
              </p:sp>
              <p:sp>
                <p:nvSpPr>
                  <p:cNvPr id="36" name="Shape 34337">
                    <a:extLst>
                      <a:ext uri="{FF2B5EF4-FFF2-40B4-BE49-F238E27FC236}">
                        <a16:creationId xmlns:a16="http://schemas.microsoft.com/office/drawing/2014/main" id="{8CED9BD7-CDBA-436D-962C-8C278DD363D6}"/>
                      </a:ext>
                    </a:extLst>
                  </p:cNvPr>
                  <p:cNvSpPr/>
                  <p:nvPr/>
                </p:nvSpPr>
                <p:spPr>
                  <a:xfrm>
                    <a:off x="12728" y="-819"/>
                    <a:ext cx="594156" cy="261081"/>
                  </a:xfrm>
                  <a:custGeom>
                    <a:avLst/>
                    <a:gdLst/>
                    <a:ahLst/>
                    <a:cxnLst>
                      <a:cxn ang="0">
                        <a:pos x="wd2" y="hd2"/>
                      </a:cxn>
                      <a:cxn ang="5400000">
                        <a:pos x="wd2" y="hd2"/>
                      </a:cxn>
                      <a:cxn ang="10800000">
                        <a:pos x="wd2" y="hd2"/>
                      </a:cxn>
                      <a:cxn ang="16200000">
                        <a:pos x="wd2" y="hd2"/>
                      </a:cxn>
                    </a:cxnLst>
                    <a:rect l="0" t="0" r="r" b="b"/>
                    <a:pathLst>
                      <a:path w="21513" h="21598" extrusionOk="0">
                        <a:moveTo>
                          <a:pt x="11453" y="1"/>
                        </a:moveTo>
                        <a:lnTo>
                          <a:pt x="10464" y="21560"/>
                        </a:lnTo>
                        <a:cubicBezTo>
                          <a:pt x="10565" y="21562"/>
                          <a:pt x="10664" y="21598"/>
                          <a:pt x="10765" y="21598"/>
                        </a:cubicBezTo>
                        <a:cubicBezTo>
                          <a:pt x="13542" y="21598"/>
                          <a:pt x="16353" y="20831"/>
                          <a:pt x="18542" y="18420"/>
                        </a:cubicBezTo>
                        <a:cubicBezTo>
                          <a:pt x="19457" y="17412"/>
                          <a:pt x="20213" y="16111"/>
                          <a:pt x="20755" y="14705"/>
                        </a:cubicBezTo>
                        <a:cubicBezTo>
                          <a:pt x="21245" y="13431"/>
                          <a:pt x="21557" y="12037"/>
                          <a:pt x="21509" y="10455"/>
                        </a:cubicBezTo>
                        <a:cubicBezTo>
                          <a:pt x="21456" y="8739"/>
                          <a:pt x="21018" y="7406"/>
                          <a:pt x="20470" y="6243"/>
                        </a:cubicBezTo>
                        <a:cubicBezTo>
                          <a:pt x="19908" y="5051"/>
                          <a:pt x="19211" y="3929"/>
                          <a:pt x="18442" y="3064"/>
                        </a:cubicBezTo>
                        <a:cubicBezTo>
                          <a:pt x="16432" y="803"/>
                          <a:pt x="14025" y="129"/>
                          <a:pt x="11620" y="1"/>
                        </a:cubicBezTo>
                        <a:cubicBezTo>
                          <a:pt x="11564" y="-2"/>
                          <a:pt x="11508" y="3"/>
                          <a:pt x="11453" y="1"/>
                        </a:cubicBezTo>
                        <a:close/>
                        <a:moveTo>
                          <a:pt x="9458" y="78"/>
                        </a:moveTo>
                        <a:cubicBezTo>
                          <a:pt x="7186" y="249"/>
                          <a:pt x="4941" y="957"/>
                          <a:pt x="3072" y="3064"/>
                        </a:cubicBezTo>
                        <a:cubicBezTo>
                          <a:pt x="2304" y="3931"/>
                          <a:pt x="1606" y="5051"/>
                          <a:pt x="1044" y="6243"/>
                        </a:cubicBezTo>
                        <a:cubicBezTo>
                          <a:pt x="496" y="7406"/>
                          <a:pt x="57" y="8739"/>
                          <a:pt x="5" y="10455"/>
                        </a:cubicBezTo>
                        <a:cubicBezTo>
                          <a:pt x="-43" y="12037"/>
                          <a:pt x="269" y="13431"/>
                          <a:pt x="759" y="14705"/>
                        </a:cubicBezTo>
                        <a:cubicBezTo>
                          <a:pt x="1301" y="16112"/>
                          <a:pt x="2057" y="17412"/>
                          <a:pt x="2972" y="18420"/>
                        </a:cubicBezTo>
                        <a:cubicBezTo>
                          <a:pt x="4529" y="20135"/>
                          <a:pt x="6433" y="20845"/>
                          <a:pt x="8385" y="21215"/>
                        </a:cubicBezTo>
                        <a:lnTo>
                          <a:pt x="9458" y="78"/>
                        </a:lnTo>
                        <a:close/>
                      </a:path>
                    </a:pathLst>
                  </a:custGeom>
                  <a:solidFill>
                    <a:srgbClr val="1BA6DF"/>
                  </a:solidFill>
                  <a:ln w="12700" cap="flat">
                    <a:noFill/>
                    <a:miter lim="400000"/>
                  </a:ln>
                  <a:effectLst/>
                </p:spPr>
                <p:txBody>
                  <a:bodyPr wrap="square" lIns="0" tIns="0" rIns="0" bIns="0" numCol="1" anchor="ctr">
                    <a:noAutofit/>
                  </a:bodyPr>
                  <a:lstStyle/>
                  <a:p>
                    <a:endParaRPr sz="3376" dirty="0">
                      <a:latin typeface="Lato Light" panose="020F0502020204030203" pitchFamily="34" charset="0"/>
                    </a:endParaRPr>
                  </a:p>
                </p:txBody>
              </p:sp>
            </p:grpSp>
            <p:grpSp>
              <p:nvGrpSpPr>
                <p:cNvPr id="12" name="Group 34341">
                  <a:extLst>
                    <a:ext uri="{FF2B5EF4-FFF2-40B4-BE49-F238E27FC236}">
                      <a16:creationId xmlns:a16="http://schemas.microsoft.com/office/drawing/2014/main" id="{870A8C4A-80B4-4A5B-A4E2-44C55FB25758}"/>
                    </a:ext>
                  </a:extLst>
                </p:cNvPr>
                <p:cNvGrpSpPr/>
                <p:nvPr/>
              </p:nvGrpSpPr>
              <p:grpSpPr>
                <a:xfrm>
                  <a:off x="1581793" y="2377920"/>
                  <a:ext cx="673118" cy="514850"/>
                  <a:chOff x="0" y="0"/>
                  <a:chExt cx="673116" cy="514849"/>
                </a:xfrm>
              </p:grpSpPr>
              <p:sp>
                <p:nvSpPr>
                  <p:cNvPr id="33" name="Shape 34339">
                    <a:extLst>
                      <a:ext uri="{FF2B5EF4-FFF2-40B4-BE49-F238E27FC236}">
                        <a16:creationId xmlns:a16="http://schemas.microsoft.com/office/drawing/2014/main" id="{C2BF66E2-822E-468D-9AB4-AF5672DDED1D}"/>
                      </a:ext>
                    </a:extLst>
                  </p:cNvPr>
                  <p:cNvSpPr/>
                  <p:nvPr/>
                </p:nvSpPr>
                <p:spPr>
                  <a:xfrm rot="20580000" flipH="1">
                    <a:off x="56910" y="203036"/>
                    <a:ext cx="595633" cy="229761"/>
                  </a:xfrm>
                  <a:custGeom>
                    <a:avLst/>
                    <a:gdLst/>
                    <a:ahLst/>
                    <a:cxnLst>
                      <a:cxn ang="0">
                        <a:pos x="wd2" y="hd2"/>
                      </a:cxn>
                      <a:cxn ang="5400000">
                        <a:pos x="wd2" y="hd2"/>
                      </a:cxn>
                      <a:cxn ang="10800000">
                        <a:pos x="wd2" y="hd2"/>
                      </a:cxn>
                      <a:cxn ang="16200000">
                        <a:pos x="wd2" y="hd2"/>
                      </a:cxn>
                    </a:cxnLst>
                    <a:rect l="0" t="0" r="r" b="b"/>
                    <a:pathLst>
                      <a:path w="21590" h="21547" extrusionOk="0">
                        <a:moveTo>
                          <a:pt x="0" y="0"/>
                        </a:moveTo>
                        <a:cubicBezTo>
                          <a:pt x="19" y="1113"/>
                          <a:pt x="26" y="2220"/>
                          <a:pt x="24" y="3330"/>
                        </a:cubicBezTo>
                        <a:cubicBezTo>
                          <a:pt x="22" y="4268"/>
                          <a:pt x="12" y="5206"/>
                          <a:pt x="6" y="6144"/>
                        </a:cubicBezTo>
                        <a:cubicBezTo>
                          <a:pt x="-5" y="7816"/>
                          <a:pt x="-5" y="9522"/>
                          <a:pt x="223" y="11104"/>
                        </a:cubicBezTo>
                        <a:cubicBezTo>
                          <a:pt x="334" y="11872"/>
                          <a:pt x="496" y="12584"/>
                          <a:pt x="696" y="13219"/>
                        </a:cubicBezTo>
                        <a:cubicBezTo>
                          <a:pt x="1161" y="14698"/>
                          <a:pt x="1806" y="15686"/>
                          <a:pt x="2458" y="16564"/>
                        </a:cubicBezTo>
                        <a:cubicBezTo>
                          <a:pt x="4893" y="19844"/>
                          <a:pt x="7832" y="21600"/>
                          <a:pt x="10747" y="21540"/>
                        </a:cubicBezTo>
                        <a:lnTo>
                          <a:pt x="10747" y="21547"/>
                        </a:lnTo>
                        <a:cubicBezTo>
                          <a:pt x="10755" y="21547"/>
                          <a:pt x="10763" y="21547"/>
                          <a:pt x="10771" y="21547"/>
                        </a:cubicBezTo>
                        <a:cubicBezTo>
                          <a:pt x="10779" y="21547"/>
                          <a:pt x="10787" y="21547"/>
                          <a:pt x="10795" y="21547"/>
                        </a:cubicBezTo>
                        <a:cubicBezTo>
                          <a:pt x="10803" y="21547"/>
                          <a:pt x="10811" y="21547"/>
                          <a:pt x="10819" y="21547"/>
                        </a:cubicBezTo>
                        <a:cubicBezTo>
                          <a:pt x="10827" y="21547"/>
                          <a:pt x="10835" y="21547"/>
                          <a:pt x="10843" y="21547"/>
                        </a:cubicBezTo>
                        <a:lnTo>
                          <a:pt x="10843" y="21540"/>
                        </a:lnTo>
                        <a:cubicBezTo>
                          <a:pt x="13758" y="21600"/>
                          <a:pt x="16697" y="19844"/>
                          <a:pt x="19132" y="16564"/>
                        </a:cubicBezTo>
                        <a:cubicBezTo>
                          <a:pt x="19784" y="15686"/>
                          <a:pt x="20429" y="14698"/>
                          <a:pt x="20894" y="13219"/>
                        </a:cubicBezTo>
                        <a:cubicBezTo>
                          <a:pt x="21094" y="12584"/>
                          <a:pt x="21256" y="11872"/>
                          <a:pt x="21367" y="11104"/>
                        </a:cubicBezTo>
                        <a:cubicBezTo>
                          <a:pt x="21595" y="9522"/>
                          <a:pt x="21595" y="7816"/>
                          <a:pt x="21584" y="6144"/>
                        </a:cubicBezTo>
                        <a:cubicBezTo>
                          <a:pt x="21578" y="5206"/>
                          <a:pt x="21568" y="4268"/>
                          <a:pt x="21566" y="3330"/>
                        </a:cubicBezTo>
                        <a:cubicBezTo>
                          <a:pt x="21564" y="2220"/>
                          <a:pt x="21571" y="1113"/>
                          <a:pt x="21590" y="0"/>
                        </a:cubicBezTo>
                        <a:cubicBezTo>
                          <a:pt x="21581" y="262"/>
                          <a:pt x="21555" y="515"/>
                          <a:pt x="21533" y="769"/>
                        </a:cubicBezTo>
                        <a:cubicBezTo>
                          <a:pt x="21463" y="2130"/>
                          <a:pt x="21199" y="3373"/>
                          <a:pt x="20808" y="4522"/>
                        </a:cubicBezTo>
                        <a:cubicBezTo>
                          <a:pt x="20266" y="6116"/>
                          <a:pt x="19501" y="7593"/>
                          <a:pt x="18585" y="8736"/>
                        </a:cubicBezTo>
                        <a:cubicBezTo>
                          <a:pt x="17735" y="9796"/>
                          <a:pt x="16788" y="10568"/>
                          <a:pt x="15788" y="11127"/>
                        </a:cubicBezTo>
                        <a:cubicBezTo>
                          <a:pt x="14210" y="12010"/>
                          <a:pt x="12497" y="12350"/>
                          <a:pt x="10795" y="12350"/>
                        </a:cubicBezTo>
                        <a:cubicBezTo>
                          <a:pt x="9250" y="12350"/>
                          <a:pt x="7696" y="12062"/>
                          <a:pt x="6242" y="11350"/>
                        </a:cubicBezTo>
                        <a:cubicBezTo>
                          <a:pt x="5754" y="11129"/>
                          <a:pt x="5273" y="10858"/>
                          <a:pt x="4803" y="10481"/>
                        </a:cubicBezTo>
                        <a:cubicBezTo>
                          <a:pt x="4170" y="10008"/>
                          <a:pt x="3567" y="9436"/>
                          <a:pt x="3005" y="8736"/>
                        </a:cubicBezTo>
                        <a:cubicBezTo>
                          <a:pt x="2089" y="7593"/>
                          <a:pt x="1324" y="6116"/>
                          <a:pt x="782" y="4522"/>
                        </a:cubicBezTo>
                        <a:cubicBezTo>
                          <a:pt x="385" y="3356"/>
                          <a:pt x="122" y="2092"/>
                          <a:pt x="57" y="707"/>
                        </a:cubicBezTo>
                        <a:cubicBezTo>
                          <a:pt x="37" y="473"/>
                          <a:pt x="9" y="242"/>
                          <a:pt x="0" y="0"/>
                        </a:cubicBezTo>
                        <a:close/>
                      </a:path>
                    </a:pathLst>
                  </a:custGeom>
                  <a:solidFill>
                    <a:schemeClr val="accent1">
                      <a:lumMod val="75000"/>
                    </a:schemeClr>
                  </a:solidFill>
                  <a:ln w="12700" cap="flat">
                    <a:noFill/>
                    <a:miter lim="400000"/>
                  </a:ln>
                  <a:effectLst/>
                </p:spPr>
                <p:txBody>
                  <a:bodyPr wrap="square" lIns="0" tIns="0" rIns="0" bIns="0" numCol="1" anchor="ctr">
                    <a:noAutofit/>
                  </a:bodyPr>
                  <a:lstStyle/>
                  <a:p>
                    <a:endParaRPr sz="3376" dirty="0">
                      <a:latin typeface="Lato Light" panose="020F0502020204030203" pitchFamily="34" charset="0"/>
                    </a:endParaRPr>
                  </a:p>
                </p:txBody>
              </p:sp>
              <p:sp>
                <p:nvSpPr>
                  <p:cNvPr id="34" name="Shape 34340">
                    <a:extLst>
                      <a:ext uri="{FF2B5EF4-FFF2-40B4-BE49-F238E27FC236}">
                        <a16:creationId xmlns:a16="http://schemas.microsoft.com/office/drawing/2014/main" id="{E97B23D3-4F25-410D-94F9-30D859C51F8A}"/>
                      </a:ext>
                    </a:extLst>
                  </p:cNvPr>
                  <p:cNvSpPr/>
                  <p:nvPr/>
                </p:nvSpPr>
                <p:spPr>
                  <a:xfrm rot="20580000" flipH="1">
                    <a:off x="25185" y="81153"/>
                    <a:ext cx="594155" cy="261080"/>
                  </a:xfrm>
                  <a:custGeom>
                    <a:avLst/>
                    <a:gdLst/>
                    <a:ahLst/>
                    <a:cxnLst>
                      <a:cxn ang="0">
                        <a:pos x="wd2" y="hd2"/>
                      </a:cxn>
                      <a:cxn ang="5400000">
                        <a:pos x="wd2" y="hd2"/>
                      </a:cxn>
                      <a:cxn ang="10800000">
                        <a:pos x="wd2" y="hd2"/>
                      </a:cxn>
                      <a:cxn ang="16200000">
                        <a:pos x="wd2" y="hd2"/>
                      </a:cxn>
                    </a:cxnLst>
                    <a:rect l="0" t="0" r="r" b="b"/>
                    <a:pathLst>
                      <a:path w="21513" h="21598" extrusionOk="0">
                        <a:moveTo>
                          <a:pt x="11453" y="1"/>
                        </a:moveTo>
                        <a:lnTo>
                          <a:pt x="10464" y="21560"/>
                        </a:lnTo>
                        <a:cubicBezTo>
                          <a:pt x="10565" y="21562"/>
                          <a:pt x="10664" y="21598"/>
                          <a:pt x="10765" y="21598"/>
                        </a:cubicBezTo>
                        <a:cubicBezTo>
                          <a:pt x="13542" y="21598"/>
                          <a:pt x="16353" y="20831"/>
                          <a:pt x="18542" y="18420"/>
                        </a:cubicBezTo>
                        <a:cubicBezTo>
                          <a:pt x="19457" y="17412"/>
                          <a:pt x="20213" y="16111"/>
                          <a:pt x="20755" y="14705"/>
                        </a:cubicBezTo>
                        <a:cubicBezTo>
                          <a:pt x="21245" y="13431"/>
                          <a:pt x="21557" y="12037"/>
                          <a:pt x="21509" y="10455"/>
                        </a:cubicBezTo>
                        <a:cubicBezTo>
                          <a:pt x="21456" y="8739"/>
                          <a:pt x="21018" y="7406"/>
                          <a:pt x="20470" y="6243"/>
                        </a:cubicBezTo>
                        <a:cubicBezTo>
                          <a:pt x="19908" y="5051"/>
                          <a:pt x="19211" y="3929"/>
                          <a:pt x="18442" y="3064"/>
                        </a:cubicBezTo>
                        <a:cubicBezTo>
                          <a:pt x="16432" y="803"/>
                          <a:pt x="14025" y="129"/>
                          <a:pt x="11620" y="1"/>
                        </a:cubicBezTo>
                        <a:cubicBezTo>
                          <a:pt x="11564" y="-2"/>
                          <a:pt x="11508" y="3"/>
                          <a:pt x="11453" y="1"/>
                        </a:cubicBezTo>
                        <a:close/>
                        <a:moveTo>
                          <a:pt x="9458" y="78"/>
                        </a:moveTo>
                        <a:cubicBezTo>
                          <a:pt x="7186" y="249"/>
                          <a:pt x="4941" y="957"/>
                          <a:pt x="3072" y="3064"/>
                        </a:cubicBezTo>
                        <a:cubicBezTo>
                          <a:pt x="2304" y="3931"/>
                          <a:pt x="1606" y="5051"/>
                          <a:pt x="1044" y="6243"/>
                        </a:cubicBezTo>
                        <a:cubicBezTo>
                          <a:pt x="496" y="7406"/>
                          <a:pt x="57" y="8739"/>
                          <a:pt x="5" y="10455"/>
                        </a:cubicBezTo>
                        <a:cubicBezTo>
                          <a:pt x="-43" y="12037"/>
                          <a:pt x="269" y="13431"/>
                          <a:pt x="759" y="14705"/>
                        </a:cubicBezTo>
                        <a:cubicBezTo>
                          <a:pt x="1301" y="16112"/>
                          <a:pt x="2057" y="17412"/>
                          <a:pt x="2972" y="18420"/>
                        </a:cubicBezTo>
                        <a:cubicBezTo>
                          <a:pt x="4529" y="20135"/>
                          <a:pt x="6433" y="20845"/>
                          <a:pt x="8385" y="21215"/>
                        </a:cubicBezTo>
                        <a:lnTo>
                          <a:pt x="9458" y="78"/>
                        </a:lnTo>
                        <a:close/>
                      </a:path>
                    </a:pathLst>
                  </a:custGeom>
                  <a:solidFill>
                    <a:srgbClr val="1BA6DF"/>
                  </a:solidFill>
                  <a:ln w="12700" cap="flat">
                    <a:noFill/>
                    <a:miter lim="400000"/>
                  </a:ln>
                  <a:effectLst/>
                </p:spPr>
                <p:txBody>
                  <a:bodyPr wrap="square" lIns="0" tIns="0" rIns="0" bIns="0" numCol="1" anchor="ctr">
                    <a:noAutofit/>
                  </a:bodyPr>
                  <a:lstStyle/>
                  <a:p>
                    <a:endParaRPr sz="3376" dirty="0">
                      <a:latin typeface="Lato Light" panose="020F0502020204030203" pitchFamily="34" charset="0"/>
                    </a:endParaRPr>
                  </a:p>
                </p:txBody>
              </p:sp>
            </p:grpSp>
            <p:grpSp>
              <p:nvGrpSpPr>
                <p:cNvPr id="13" name="Group 34344">
                  <a:extLst>
                    <a:ext uri="{FF2B5EF4-FFF2-40B4-BE49-F238E27FC236}">
                      <a16:creationId xmlns:a16="http://schemas.microsoft.com/office/drawing/2014/main" id="{0DAC585A-3E7A-475B-BB9F-E8967C615BB9}"/>
                    </a:ext>
                  </a:extLst>
                </p:cNvPr>
                <p:cNvGrpSpPr/>
                <p:nvPr/>
              </p:nvGrpSpPr>
              <p:grpSpPr>
                <a:xfrm>
                  <a:off x="508260" y="2420286"/>
                  <a:ext cx="656002" cy="472391"/>
                  <a:chOff x="0" y="0"/>
                  <a:chExt cx="656001" cy="472390"/>
                </a:xfrm>
              </p:grpSpPr>
              <p:sp>
                <p:nvSpPr>
                  <p:cNvPr id="31" name="Shape 34342">
                    <a:extLst>
                      <a:ext uri="{FF2B5EF4-FFF2-40B4-BE49-F238E27FC236}">
                        <a16:creationId xmlns:a16="http://schemas.microsoft.com/office/drawing/2014/main" id="{2735E568-BD73-4C6E-A14B-9F1CBE42BEB3}"/>
                      </a:ext>
                    </a:extLst>
                  </p:cNvPr>
                  <p:cNvSpPr/>
                  <p:nvPr/>
                </p:nvSpPr>
                <p:spPr>
                  <a:xfrm rot="720000">
                    <a:off x="17376" y="183221"/>
                    <a:ext cx="595633" cy="229761"/>
                  </a:xfrm>
                  <a:custGeom>
                    <a:avLst/>
                    <a:gdLst/>
                    <a:ahLst/>
                    <a:cxnLst>
                      <a:cxn ang="0">
                        <a:pos x="wd2" y="hd2"/>
                      </a:cxn>
                      <a:cxn ang="5400000">
                        <a:pos x="wd2" y="hd2"/>
                      </a:cxn>
                      <a:cxn ang="10800000">
                        <a:pos x="wd2" y="hd2"/>
                      </a:cxn>
                      <a:cxn ang="16200000">
                        <a:pos x="wd2" y="hd2"/>
                      </a:cxn>
                    </a:cxnLst>
                    <a:rect l="0" t="0" r="r" b="b"/>
                    <a:pathLst>
                      <a:path w="21590" h="21547" extrusionOk="0">
                        <a:moveTo>
                          <a:pt x="0" y="0"/>
                        </a:moveTo>
                        <a:cubicBezTo>
                          <a:pt x="19" y="1113"/>
                          <a:pt x="26" y="2220"/>
                          <a:pt x="24" y="3330"/>
                        </a:cubicBezTo>
                        <a:cubicBezTo>
                          <a:pt x="22" y="4268"/>
                          <a:pt x="12" y="5206"/>
                          <a:pt x="6" y="6144"/>
                        </a:cubicBezTo>
                        <a:cubicBezTo>
                          <a:pt x="-5" y="7816"/>
                          <a:pt x="-5" y="9522"/>
                          <a:pt x="223" y="11104"/>
                        </a:cubicBezTo>
                        <a:cubicBezTo>
                          <a:pt x="334" y="11872"/>
                          <a:pt x="496" y="12584"/>
                          <a:pt x="696" y="13219"/>
                        </a:cubicBezTo>
                        <a:cubicBezTo>
                          <a:pt x="1161" y="14698"/>
                          <a:pt x="1806" y="15686"/>
                          <a:pt x="2458" y="16564"/>
                        </a:cubicBezTo>
                        <a:cubicBezTo>
                          <a:pt x="4893" y="19844"/>
                          <a:pt x="7832" y="21600"/>
                          <a:pt x="10747" y="21540"/>
                        </a:cubicBezTo>
                        <a:lnTo>
                          <a:pt x="10747" y="21547"/>
                        </a:lnTo>
                        <a:cubicBezTo>
                          <a:pt x="10755" y="21547"/>
                          <a:pt x="10763" y="21547"/>
                          <a:pt x="10771" y="21547"/>
                        </a:cubicBezTo>
                        <a:cubicBezTo>
                          <a:pt x="10779" y="21547"/>
                          <a:pt x="10787" y="21547"/>
                          <a:pt x="10795" y="21547"/>
                        </a:cubicBezTo>
                        <a:cubicBezTo>
                          <a:pt x="10803" y="21547"/>
                          <a:pt x="10811" y="21547"/>
                          <a:pt x="10819" y="21547"/>
                        </a:cubicBezTo>
                        <a:cubicBezTo>
                          <a:pt x="10827" y="21547"/>
                          <a:pt x="10835" y="21547"/>
                          <a:pt x="10843" y="21547"/>
                        </a:cubicBezTo>
                        <a:lnTo>
                          <a:pt x="10843" y="21540"/>
                        </a:lnTo>
                        <a:cubicBezTo>
                          <a:pt x="13758" y="21600"/>
                          <a:pt x="16697" y="19844"/>
                          <a:pt x="19132" y="16564"/>
                        </a:cubicBezTo>
                        <a:cubicBezTo>
                          <a:pt x="19784" y="15686"/>
                          <a:pt x="20429" y="14698"/>
                          <a:pt x="20894" y="13219"/>
                        </a:cubicBezTo>
                        <a:cubicBezTo>
                          <a:pt x="21094" y="12584"/>
                          <a:pt x="21256" y="11872"/>
                          <a:pt x="21367" y="11104"/>
                        </a:cubicBezTo>
                        <a:cubicBezTo>
                          <a:pt x="21595" y="9522"/>
                          <a:pt x="21595" y="7816"/>
                          <a:pt x="21584" y="6144"/>
                        </a:cubicBezTo>
                        <a:cubicBezTo>
                          <a:pt x="21578" y="5206"/>
                          <a:pt x="21568" y="4268"/>
                          <a:pt x="21566" y="3330"/>
                        </a:cubicBezTo>
                        <a:cubicBezTo>
                          <a:pt x="21564" y="2220"/>
                          <a:pt x="21571" y="1113"/>
                          <a:pt x="21590" y="0"/>
                        </a:cubicBezTo>
                        <a:cubicBezTo>
                          <a:pt x="21581" y="262"/>
                          <a:pt x="21555" y="515"/>
                          <a:pt x="21533" y="769"/>
                        </a:cubicBezTo>
                        <a:cubicBezTo>
                          <a:pt x="21463" y="2130"/>
                          <a:pt x="21199" y="3373"/>
                          <a:pt x="20808" y="4522"/>
                        </a:cubicBezTo>
                        <a:cubicBezTo>
                          <a:pt x="20266" y="6116"/>
                          <a:pt x="19501" y="7593"/>
                          <a:pt x="18585" y="8736"/>
                        </a:cubicBezTo>
                        <a:cubicBezTo>
                          <a:pt x="17735" y="9796"/>
                          <a:pt x="16788" y="10568"/>
                          <a:pt x="15788" y="11127"/>
                        </a:cubicBezTo>
                        <a:cubicBezTo>
                          <a:pt x="14210" y="12010"/>
                          <a:pt x="12497" y="12350"/>
                          <a:pt x="10795" y="12350"/>
                        </a:cubicBezTo>
                        <a:cubicBezTo>
                          <a:pt x="9250" y="12350"/>
                          <a:pt x="7696" y="12062"/>
                          <a:pt x="6242" y="11350"/>
                        </a:cubicBezTo>
                        <a:cubicBezTo>
                          <a:pt x="5754" y="11129"/>
                          <a:pt x="5273" y="10858"/>
                          <a:pt x="4803" y="10481"/>
                        </a:cubicBezTo>
                        <a:cubicBezTo>
                          <a:pt x="4170" y="10008"/>
                          <a:pt x="3567" y="9436"/>
                          <a:pt x="3005" y="8736"/>
                        </a:cubicBezTo>
                        <a:cubicBezTo>
                          <a:pt x="2089" y="7593"/>
                          <a:pt x="1324" y="6116"/>
                          <a:pt x="782" y="4522"/>
                        </a:cubicBezTo>
                        <a:cubicBezTo>
                          <a:pt x="385" y="3356"/>
                          <a:pt x="122" y="2092"/>
                          <a:pt x="57" y="707"/>
                        </a:cubicBezTo>
                        <a:cubicBezTo>
                          <a:pt x="37" y="473"/>
                          <a:pt x="9" y="242"/>
                          <a:pt x="0" y="0"/>
                        </a:cubicBezTo>
                        <a:close/>
                      </a:path>
                    </a:pathLst>
                  </a:custGeom>
                  <a:solidFill>
                    <a:schemeClr val="accent1">
                      <a:lumMod val="75000"/>
                    </a:schemeClr>
                  </a:solidFill>
                  <a:ln w="12700" cap="flat">
                    <a:noFill/>
                    <a:miter lim="400000"/>
                  </a:ln>
                  <a:effectLst/>
                </p:spPr>
                <p:txBody>
                  <a:bodyPr wrap="square" lIns="0" tIns="0" rIns="0" bIns="0" numCol="1" anchor="ctr">
                    <a:noAutofit/>
                  </a:bodyPr>
                  <a:lstStyle/>
                  <a:p>
                    <a:endParaRPr sz="3376" dirty="0">
                      <a:latin typeface="Lato Light" panose="020F0502020204030203" pitchFamily="34" charset="0"/>
                    </a:endParaRPr>
                  </a:p>
                </p:txBody>
              </p:sp>
              <p:sp>
                <p:nvSpPr>
                  <p:cNvPr id="32" name="Shape 34343">
                    <a:extLst>
                      <a:ext uri="{FF2B5EF4-FFF2-40B4-BE49-F238E27FC236}">
                        <a16:creationId xmlns:a16="http://schemas.microsoft.com/office/drawing/2014/main" id="{430CD4EB-617C-4C40-9B23-688A1CD76BC7}"/>
                      </a:ext>
                    </a:extLst>
                  </p:cNvPr>
                  <p:cNvSpPr/>
                  <p:nvPr/>
                </p:nvSpPr>
                <p:spPr>
                  <a:xfrm rot="720000">
                    <a:off x="41197" y="58913"/>
                    <a:ext cx="594156" cy="261080"/>
                  </a:xfrm>
                  <a:custGeom>
                    <a:avLst/>
                    <a:gdLst/>
                    <a:ahLst/>
                    <a:cxnLst>
                      <a:cxn ang="0">
                        <a:pos x="wd2" y="hd2"/>
                      </a:cxn>
                      <a:cxn ang="5400000">
                        <a:pos x="wd2" y="hd2"/>
                      </a:cxn>
                      <a:cxn ang="10800000">
                        <a:pos x="wd2" y="hd2"/>
                      </a:cxn>
                      <a:cxn ang="16200000">
                        <a:pos x="wd2" y="hd2"/>
                      </a:cxn>
                    </a:cxnLst>
                    <a:rect l="0" t="0" r="r" b="b"/>
                    <a:pathLst>
                      <a:path w="21513" h="21598" extrusionOk="0">
                        <a:moveTo>
                          <a:pt x="11453" y="1"/>
                        </a:moveTo>
                        <a:lnTo>
                          <a:pt x="10464" y="21560"/>
                        </a:lnTo>
                        <a:cubicBezTo>
                          <a:pt x="10565" y="21562"/>
                          <a:pt x="10664" y="21598"/>
                          <a:pt x="10765" y="21598"/>
                        </a:cubicBezTo>
                        <a:cubicBezTo>
                          <a:pt x="13542" y="21598"/>
                          <a:pt x="16353" y="20831"/>
                          <a:pt x="18542" y="18420"/>
                        </a:cubicBezTo>
                        <a:cubicBezTo>
                          <a:pt x="19457" y="17412"/>
                          <a:pt x="20213" y="16111"/>
                          <a:pt x="20755" y="14705"/>
                        </a:cubicBezTo>
                        <a:cubicBezTo>
                          <a:pt x="21245" y="13431"/>
                          <a:pt x="21557" y="12037"/>
                          <a:pt x="21509" y="10455"/>
                        </a:cubicBezTo>
                        <a:cubicBezTo>
                          <a:pt x="21456" y="8739"/>
                          <a:pt x="21018" y="7406"/>
                          <a:pt x="20470" y="6243"/>
                        </a:cubicBezTo>
                        <a:cubicBezTo>
                          <a:pt x="19908" y="5051"/>
                          <a:pt x="19211" y="3929"/>
                          <a:pt x="18442" y="3064"/>
                        </a:cubicBezTo>
                        <a:cubicBezTo>
                          <a:pt x="16432" y="803"/>
                          <a:pt x="14025" y="129"/>
                          <a:pt x="11620" y="1"/>
                        </a:cubicBezTo>
                        <a:cubicBezTo>
                          <a:pt x="11564" y="-2"/>
                          <a:pt x="11508" y="3"/>
                          <a:pt x="11453" y="1"/>
                        </a:cubicBezTo>
                        <a:close/>
                        <a:moveTo>
                          <a:pt x="9458" y="78"/>
                        </a:moveTo>
                        <a:cubicBezTo>
                          <a:pt x="7186" y="249"/>
                          <a:pt x="4941" y="957"/>
                          <a:pt x="3072" y="3064"/>
                        </a:cubicBezTo>
                        <a:cubicBezTo>
                          <a:pt x="2304" y="3931"/>
                          <a:pt x="1606" y="5051"/>
                          <a:pt x="1044" y="6243"/>
                        </a:cubicBezTo>
                        <a:cubicBezTo>
                          <a:pt x="496" y="7406"/>
                          <a:pt x="57" y="8739"/>
                          <a:pt x="5" y="10455"/>
                        </a:cubicBezTo>
                        <a:cubicBezTo>
                          <a:pt x="-43" y="12037"/>
                          <a:pt x="269" y="13431"/>
                          <a:pt x="759" y="14705"/>
                        </a:cubicBezTo>
                        <a:cubicBezTo>
                          <a:pt x="1301" y="16112"/>
                          <a:pt x="2057" y="17412"/>
                          <a:pt x="2972" y="18420"/>
                        </a:cubicBezTo>
                        <a:cubicBezTo>
                          <a:pt x="4529" y="20135"/>
                          <a:pt x="6433" y="20845"/>
                          <a:pt x="8385" y="21215"/>
                        </a:cubicBezTo>
                        <a:lnTo>
                          <a:pt x="9458" y="78"/>
                        </a:lnTo>
                        <a:close/>
                      </a:path>
                    </a:pathLst>
                  </a:custGeom>
                  <a:solidFill>
                    <a:srgbClr val="1BA6DF"/>
                  </a:solidFill>
                  <a:ln w="12700" cap="flat">
                    <a:noFill/>
                    <a:miter lim="400000"/>
                  </a:ln>
                  <a:effectLst/>
                </p:spPr>
                <p:txBody>
                  <a:bodyPr wrap="square" lIns="0" tIns="0" rIns="0" bIns="0" numCol="1" anchor="ctr">
                    <a:noAutofit/>
                  </a:bodyPr>
                  <a:lstStyle/>
                  <a:p>
                    <a:endParaRPr sz="3376" dirty="0">
                      <a:latin typeface="Lato Light" panose="020F0502020204030203" pitchFamily="34" charset="0"/>
                    </a:endParaRPr>
                  </a:p>
                </p:txBody>
              </p:sp>
            </p:grpSp>
            <p:sp>
              <p:nvSpPr>
                <p:cNvPr id="14" name="Shape 34345">
                  <a:extLst>
                    <a:ext uri="{FF2B5EF4-FFF2-40B4-BE49-F238E27FC236}">
                      <a16:creationId xmlns:a16="http://schemas.microsoft.com/office/drawing/2014/main" id="{7B02B32D-01F3-479A-B47A-3ABF6F0C21B0}"/>
                    </a:ext>
                  </a:extLst>
                </p:cNvPr>
                <p:cNvSpPr/>
                <p:nvPr/>
              </p:nvSpPr>
              <p:spPr>
                <a:xfrm rot="1080000">
                  <a:off x="1051661" y="1455433"/>
                  <a:ext cx="518297" cy="513014"/>
                </a:xfrm>
                <a:custGeom>
                  <a:avLst/>
                  <a:gdLst/>
                  <a:ahLst/>
                  <a:cxnLst>
                    <a:cxn ang="0">
                      <a:pos x="wd2" y="hd2"/>
                    </a:cxn>
                    <a:cxn ang="5400000">
                      <a:pos x="wd2" y="hd2"/>
                    </a:cxn>
                    <a:cxn ang="10800000">
                      <a:pos x="wd2" y="hd2"/>
                    </a:cxn>
                    <a:cxn ang="16200000">
                      <a:pos x="wd2" y="hd2"/>
                    </a:cxn>
                  </a:cxnLst>
                  <a:rect l="0" t="0" r="r" b="b"/>
                  <a:pathLst>
                    <a:path w="20595" h="21600" extrusionOk="0">
                      <a:moveTo>
                        <a:pt x="0" y="10800"/>
                      </a:moveTo>
                      <a:cubicBezTo>
                        <a:pt x="0" y="13592"/>
                        <a:pt x="1008" y="16381"/>
                        <a:pt x="3018" y="18511"/>
                      </a:cubicBezTo>
                      <a:cubicBezTo>
                        <a:pt x="4758" y="20355"/>
                        <a:pt x="6969" y="21352"/>
                        <a:pt x="9240" y="21600"/>
                      </a:cubicBezTo>
                      <a:lnTo>
                        <a:pt x="9240" y="0"/>
                      </a:lnTo>
                      <a:cubicBezTo>
                        <a:pt x="6969" y="248"/>
                        <a:pt x="4758" y="1238"/>
                        <a:pt x="3018" y="3082"/>
                      </a:cubicBezTo>
                      <a:cubicBezTo>
                        <a:pt x="1008" y="5212"/>
                        <a:pt x="0" y="8008"/>
                        <a:pt x="0" y="10800"/>
                      </a:cubicBezTo>
                      <a:close/>
                      <a:moveTo>
                        <a:pt x="11357" y="21600"/>
                      </a:moveTo>
                      <a:cubicBezTo>
                        <a:pt x="13627" y="21352"/>
                        <a:pt x="15840" y="20354"/>
                        <a:pt x="17579" y="18511"/>
                      </a:cubicBezTo>
                      <a:cubicBezTo>
                        <a:pt x="21600" y="14251"/>
                        <a:pt x="21600" y="7342"/>
                        <a:pt x="17579" y="3082"/>
                      </a:cubicBezTo>
                      <a:cubicBezTo>
                        <a:pt x="15840" y="1239"/>
                        <a:pt x="13627" y="248"/>
                        <a:pt x="11357" y="0"/>
                      </a:cubicBezTo>
                      <a:lnTo>
                        <a:pt x="11357" y="21600"/>
                      </a:lnTo>
                      <a:close/>
                    </a:path>
                  </a:pathLst>
                </a:custGeom>
                <a:solidFill>
                  <a:srgbClr val="1BA6DF"/>
                </a:solidFill>
                <a:ln w="12700" cap="flat">
                  <a:noFill/>
                  <a:miter lim="400000"/>
                </a:ln>
                <a:effectLst/>
              </p:spPr>
              <p:txBody>
                <a:bodyPr wrap="square" lIns="0" tIns="0" rIns="0" bIns="0" numCol="1" anchor="ctr">
                  <a:noAutofit/>
                </a:bodyPr>
                <a:lstStyle/>
                <a:p>
                  <a:endParaRPr sz="3376" dirty="0">
                    <a:latin typeface="Lato Light" panose="020F0502020204030203" pitchFamily="34" charset="0"/>
                  </a:endParaRPr>
                </a:p>
              </p:txBody>
            </p:sp>
            <p:sp>
              <p:nvSpPr>
                <p:cNvPr id="15" name="Shape 34346">
                  <a:extLst>
                    <a:ext uri="{FF2B5EF4-FFF2-40B4-BE49-F238E27FC236}">
                      <a16:creationId xmlns:a16="http://schemas.microsoft.com/office/drawing/2014/main" id="{8042D697-26C0-4C60-BE02-FC8A1D463176}"/>
                    </a:ext>
                  </a:extLst>
                </p:cNvPr>
                <p:cNvSpPr/>
                <p:nvPr/>
              </p:nvSpPr>
              <p:spPr>
                <a:xfrm flipH="1">
                  <a:off x="2107794" y="1508578"/>
                  <a:ext cx="518254" cy="518255"/>
                </a:xfrm>
                <a:custGeom>
                  <a:avLst/>
                  <a:gdLst/>
                  <a:ahLst/>
                  <a:cxnLst>
                    <a:cxn ang="0">
                      <a:pos x="wd2" y="hd2"/>
                    </a:cxn>
                    <a:cxn ang="5400000">
                      <a:pos x="wd2" y="hd2"/>
                    </a:cxn>
                    <a:cxn ang="10800000">
                      <a:pos x="wd2" y="hd2"/>
                    </a:cxn>
                    <a:cxn ang="16200000">
                      <a:pos x="wd2" y="hd2"/>
                    </a:cxn>
                  </a:cxnLst>
                  <a:rect l="0" t="0" r="r" b="b"/>
                  <a:pathLst>
                    <a:path w="21600" h="21600" extrusionOk="0">
                      <a:moveTo>
                        <a:pt x="18441" y="3164"/>
                      </a:moveTo>
                      <a:cubicBezTo>
                        <a:pt x="20395" y="5118"/>
                        <a:pt x="21600" y="7818"/>
                        <a:pt x="21600" y="10800"/>
                      </a:cubicBezTo>
                      <a:cubicBezTo>
                        <a:pt x="21600" y="13381"/>
                        <a:pt x="20658" y="15719"/>
                        <a:pt x="19147" y="17577"/>
                      </a:cubicBezTo>
                      <a:lnTo>
                        <a:pt x="4028" y="2458"/>
                      </a:lnTo>
                      <a:cubicBezTo>
                        <a:pt x="5886" y="947"/>
                        <a:pt x="8219" y="0"/>
                        <a:pt x="10800" y="0"/>
                      </a:cubicBezTo>
                      <a:cubicBezTo>
                        <a:pt x="13782" y="0"/>
                        <a:pt x="16486" y="1210"/>
                        <a:pt x="18441" y="3164"/>
                      </a:cubicBezTo>
                      <a:close/>
                      <a:moveTo>
                        <a:pt x="17577" y="19147"/>
                      </a:moveTo>
                      <a:cubicBezTo>
                        <a:pt x="15719" y="20657"/>
                        <a:pt x="13380" y="21600"/>
                        <a:pt x="10800" y="21600"/>
                      </a:cubicBezTo>
                      <a:cubicBezTo>
                        <a:pt x="4836" y="21600"/>
                        <a:pt x="0" y="16764"/>
                        <a:pt x="0" y="10800"/>
                      </a:cubicBezTo>
                      <a:cubicBezTo>
                        <a:pt x="0" y="8220"/>
                        <a:pt x="948" y="5885"/>
                        <a:pt x="2458" y="4028"/>
                      </a:cubicBezTo>
                      <a:lnTo>
                        <a:pt x="17577" y="19147"/>
                      </a:lnTo>
                      <a:close/>
                    </a:path>
                  </a:pathLst>
                </a:custGeom>
                <a:solidFill>
                  <a:srgbClr val="1BA6DF"/>
                </a:solidFill>
                <a:ln w="12700" cap="flat">
                  <a:noFill/>
                  <a:miter lim="400000"/>
                </a:ln>
                <a:effectLst/>
              </p:spPr>
              <p:txBody>
                <a:bodyPr wrap="square" lIns="0" tIns="0" rIns="0" bIns="0" numCol="1" anchor="ctr">
                  <a:noAutofit/>
                </a:bodyPr>
                <a:lstStyle/>
                <a:p>
                  <a:endParaRPr sz="3376" dirty="0">
                    <a:latin typeface="Lato Light" panose="020F0502020204030203" pitchFamily="34" charset="0"/>
                  </a:endParaRPr>
                </a:p>
              </p:txBody>
            </p:sp>
            <p:sp>
              <p:nvSpPr>
                <p:cNvPr id="16" name="Shape 34347">
                  <a:extLst>
                    <a:ext uri="{FF2B5EF4-FFF2-40B4-BE49-F238E27FC236}">
                      <a16:creationId xmlns:a16="http://schemas.microsoft.com/office/drawing/2014/main" id="{CD4B7503-14C4-4CF0-A394-62953852137C}"/>
                    </a:ext>
                  </a:extLst>
                </p:cNvPr>
                <p:cNvSpPr/>
                <p:nvPr/>
              </p:nvSpPr>
              <p:spPr>
                <a:xfrm flipH="1">
                  <a:off x="451642" y="1361671"/>
                  <a:ext cx="518255" cy="518254"/>
                </a:xfrm>
                <a:custGeom>
                  <a:avLst/>
                  <a:gdLst/>
                  <a:ahLst/>
                  <a:cxnLst>
                    <a:cxn ang="0">
                      <a:pos x="wd2" y="hd2"/>
                    </a:cxn>
                    <a:cxn ang="5400000">
                      <a:pos x="wd2" y="hd2"/>
                    </a:cxn>
                    <a:cxn ang="10800000">
                      <a:pos x="wd2" y="hd2"/>
                    </a:cxn>
                    <a:cxn ang="16200000">
                      <a:pos x="wd2" y="hd2"/>
                    </a:cxn>
                  </a:cxnLst>
                  <a:rect l="0" t="0" r="r" b="b"/>
                  <a:pathLst>
                    <a:path w="21600" h="21600" extrusionOk="0">
                      <a:moveTo>
                        <a:pt x="18441" y="3164"/>
                      </a:moveTo>
                      <a:cubicBezTo>
                        <a:pt x="20395" y="5118"/>
                        <a:pt x="21600" y="7818"/>
                        <a:pt x="21600" y="10800"/>
                      </a:cubicBezTo>
                      <a:cubicBezTo>
                        <a:pt x="21600" y="13381"/>
                        <a:pt x="20658" y="15719"/>
                        <a:pt x="19147" y="17577"/>
                      </a:cubicBezTo>
                      <a:lnTo>
                        <a:pt x="4028" y="2458"/>
                      </a:lnTo>
                      <a:cubicBezTo>
                        <a:pt x="5886" y="947"/>
                        <a:pt x="8219" y="0"/>
                        <a:pt x="10800" y="0"/>
                      </a:cubicBezTo>
                      <a:cubicBezTo>
                        <a:pt x="13782" y="0"/>
                        <a:pt x="16486" y="1210"/>
                        <a:pt x="18441" y="3164"/>
                      </a:cubicBezTo>
                      <a:close/>
                      <a:moveTo>
                        <a:pt x="17577" y="19147"/>
                      </a:moveTo>
                      <a:cubicBezTo>
                        <a:pt x="15719" y="20657"/>
                        <a:pt x="13380" y="21600"/>
                        <a:pt x="10800" y="21600"/>
                      </a:cubicBezTo>
                      <a:cubicBezTo>
                        <a:pt x="4836" y="21600"/>
                        <a:pt x="0" y="16764"/>
                        <a:pt x="0" y="10800"/>
                      </a:cubicBezTo>
                      <a:cubicBezTo>
                        <a:pt x="0" y="8220"/>
                        <a:pt x="948" y="5885"/>
                        <a:pt x="2458" y="4028"/>
                      </a:cubicBezTo>
                      <a:lnTo>
                        <a:pt x="17577" y="19147"/>
                      </a:lnTo>
                      <a:close/>
                    </a:path>
                  </a:pathLst>
                </a:custGeom>
                <a:solidFill>
                  <a:srgbClr val="1BA6DF"/>
                </a:solidFill>
                <a:ln w="12700" cap="flat">
                  <a:noFill/>
                  <a:miter lim="400000"/>
                </a:ln>
                <a:effectLst/>
              </p:spPr>
              <p:txBody>
                <a:bodyPr wrap="square" lIns="0" tIns="0" rIns="0" bIns="0" numCol="1" anchor="ctr">
                  <a:noAutofit/>
                </a:bodyPr>
                <a:lstStyle/>
                <a:p>
                  <a:endParaRPr sz="3376" dirty="0">
                    <a:latin typeface="Lato Light" panose="020F0502020204030203" pitchFamily="34" charset="0"/>
                  </a:endParaRPr>
                </a:p>
              </p:txBody>
            </p:sp>
            <p:sp>
              <p:nvSpPr>
                <p:cNvPr id="17" name="Shape 34348">
                  <a:extLst>
                    <a:ext uri="{FF2B5EF4-FFF2-40B4-BE49-F238E27FC236}">
                      <a16:creationId xmlns:a16="http://schemas.microsoft.com/office/drawing/2014/main" id="{83F08759-FD91-4010-A6D5-FA19DB4E1112}"/>
                    </a:ext>
                  </a:extLst>
                </p:cNvPr>
                <p:cNvSpPr/>
                <p:nvPr/>
              </p:nvSpPr>
              <p:spPr>
                <a:xfrm flipH="1">
                  <a:off x="1593832" y="1507692"/>
                  <a:ext cx="518254" cy="518255"/>
                </a:xfrm>
                <a:custGeom>
                  <a:avLst/>
                  <a:gdLst/>
                  <a:ahLst/>
                  <a:cxnLst>
                    <a:cxn ang="0">
                      <a:pos x="wd2" y="hd2"/>
                    </a:cxn>
                    <a:cxn ang="5400000">
                      <a:pos x="wd2" y="hd2"/>
                    </a:cxn>
                    <a:cxn ang="10800000">
                      <a:pos x="wd2" y="hd2"/>
                    </a:cxn>
                    <a:cxn ang="16200000">
                      <a:pos x="wd2" y="hd2"/>
                    </a:cxn>
                  </a:cxnLst>
                  <a:rect l="0" t="0" r="r" b="b"/>
                  <a:pathLst>
                    <a:path w="21600" h="21600" extrusionOk="0">
                      <a:moveTo>
                        <a:pt x="18441" y="3164"/>
                      </a:moveTo>
                      <a:cubicBezTo>
                        <a:pt x="20395" y="5118"/>
                        <a:pt x="21600" y="7818"/>
                        <a:pt x="21600" y="10800"/>
                      </a:cubicBezTo>
                      <a:cubicBezTo>
                        <a:pt x="21600" y="13381"/>
                        <a:pt x="20658" y="15719"/>
                        <a:pt x="19147" y="17577"/>
                      </a:cubicBezTo>
                      <a:lnTo>
                        <a:pt x="4028" y="2458"/>
                      </a:lnTo>
                      <a:cubicBezTo>
                        <a:pt x="5886" y="947"/>
                        <a:pt x="8219" y="0"/>
                        <a:pt x="10800" y="0"/>
                      </a:cubicBezTo>
                      <a:cubicBezTo>
                        <a:pt x="13782" y="0"/>
                        <a:pt x="16486" y="1210"/>
                        <a:pt x="18441" y="3164"/>
                      </a:cubicBezTo>
                      <a:close/>
                      <a:moveTo>
                        <a:pt x="17577" y="19147"/>
                      </a:moveTo>
                      <a:cubicBezTo>
                        <a:pt x="15719" y="20657"/>
                        <a:pt x="13380" y="21600"/>
                        <a:pt x="10800" y="21600"/>
                      </a:cubicBezTo>
                      <a:cubicBezTo>
                        <a:pt x="4836" y="21600"/>
                        <a:pt x="0" y="16764"/>
                        <a:pt x="0" y="10800"/>
                      </a:cubicBezTo>
                      <a:cubicBezTo>
                        <a:pt x="0" y="8220"/>
                        <a:pt x="948" y="5885"/>
                        <a:pt x="2458" y="4028"/>
                      </a:cubicBezTo>
                      <a:lnTo>
                        <a:pt x="17577" y="19147"/>
                      </a:lnTo>
                      <a:close/>
                    </a:path>
                  </a:pathLst>
                </a:custGeom>
                <a:solidFill>
                  <a:srgbClr val="1BA6DF"/>
                </a:solidFill>
                <a:ln w="12700" cap="flat">
                  <a:noFill/>
                  <a:miter lim="400000"/>
                </a:ln>
                <a:effectLst/>
              </p:spPr>
              <p:txBody>
                <a:bodyPr wrap="square" lIns="0" tIns="0" rIns="0" bIns="0" numCol="1" anchor="ctr">
                  <a:noAutofit/>
                </a:bodyPr>
                <a:lstStyle/>
                <a:p>
                  <a:endParaRPr sz="3376" dirty="0">
                    <a:latin typeface="Lato Light" panose="020F0502020204030203" pitchFamily="34" charset="0"/>
                  </a:endParaRPr>
                </a:p>
              </p:txBody>
            </p:sp>
            <p:grpSp>
              <p:nvGrpSpPr>
                <p:cNvPr id="18" name="Group 34351">
                  <a:extLst>
                    <a:ext uri="{FF2B5EF4-FFF2-40B4-BE49-F238E27FC236}">
                      <a16:creationId xmlns:a16="http://schemas.microsoft.com/office/drawing/2014/main" id="{879218FF-3EB6-47E4-BF35-EFFD7D5B308C}"/>
                    </a:ext>
                  </a:extLst>
                </p:cNvPr>
                <p:cNvGrpSpPr/>
                <p:nvPr/>
              </p:nvGrpSpPr>
              <p:grpSpPr>
                <a:xfrm>
                  <a:off x="-1" y="1375768"/>
                  <a:ext cx="582731" cy="587865"/>
                  <a:chOff x="0" y="0"/>
                  <a:chExt cx="582729" cy="587863"/>
                </a:xfrm>
              </p:grpSpPr>
              <p:sp>
                <p:nvSpPr>
                  <p:cNvPr id="29" name="Shape 34349">
                    <a:extLst>
                      <a:ext uri="{FF2B5EF4-FFF2-40B4-BE49-F238E27FC236}">
                        <a16:creationId xmlns:a16="http://schemas.microsoft.com/office/drawing/2014/main" id="{518227FD-91FA-4F4A-8D44-1FD77372CEC5}"/>
                      </a:ext>
                    </a:extLst>
                  </p:cNvPr>
                  <p:cNvSpPr/>
                  <p:nvPr/>
                </p:nvSpPr>
                <p:spPr>
                  <a:xfrm rot="2760000">
                    <a:off x="-7221" y="232043"/>
                    <a:ext cx="518297" cy="199929"/>
                  </a:xfrm>
                  <a:custGeom>
                    <a:avLst/>
                    <a:gdLst/>
                    <a:ahLst/>
                    <a:cxnLst>
                      <a:cxn ang="0">
                        <a:pos x="wd2" y="hd2"/>
                      </a:cxn>
                      <a:cxn ang="5400000">
                        <a:pos x="wd2" y="hd2"/>
                      </a:cxn>
                      <a:cxn ang="10800000">
                        <a:pos x="wd2" y="hd2"/>
                      </a:cxn>
                      <a:cxn ang="16200000">
                        <a:pos x="wd2" y="hd2"/>
                      </a:cxn>
                    </a:cxnLst>
                    <a:rect l="0" t="0" r="r" b="b"/>
                    <a:pathLst>
                      <a:path w="21590" h="21547" extrusionOk="0">
                        <a:moveTo>
                          <a:pt x="0" y="0"/>
                        </a:moveTo>
                        <a:cubicBezTo>
                          <a:pt x="19" y="1113"/>
                          <a:pt x="26" y="2220"/>
                          <a:pt x="24" y="3330"/>
                        </a:cubicBezTo>
                        <a:cubicBezTo>
                          <a:pt x="22" y="4268"/>
                          <a:pt x="12" y="5206"/>
                          <a:pt x="6" y="6144"/>
                        </a:cubicBezTo>
                        <a:cubicBezTo>
                          <a:pt x="-5" y="7816"/>
                          <a:pt x="-5" y="9522"/>
                          <a:pt x="223" y="11104"/>
                        </a:cubicBezTo>
                        <a:cubicBezTo>
                          <a:pt x="334" y="11872"/>
                          <a:pt x="496" y="12584"/>
                          <a:pt x="696" y="13219"/>
                        </a:cubicBezTo>
                        <a:cubicBezTo>
                          <a:pt x="1161" y="14698"/>
                          <a:pt x="1806" y="15686"/>
                          <a:pt x="2458" y="16564"/>
                        </a:cubicBezTo>
                        <a:cubicBezTo>
                          <a:pt x="4893" y="19844"/>
                          <a:pt x="7832" y="21600"/>
                          <a:pt x="10747" y="21540"/>
                        </a:cubicBezTo>
                        <a:lnTo>
                          <a:pt x="10747" y="21547"/>
                        </a:lnTo>
                        <a:cubicBezTo>
                          <a:pt x="10755" y="21547"/>
                          <a:pt x="10763" y="21547"/>
                          <a:pt x="10771" y="21547"/>
                        </a:cubicBezTo>
                        <a:cubicBezTo>
                          <a:pt x="10779" y="21547"/>
                          <a:pt x="10787" y="21547"/>
                          <a:pt x="10795" y="21547"/>
                        </a:cubicBezTo>
                        <a:cubicBezTo>
                          <a:pt x="10803" y="21547"/>
                          <a:pt x="10811" y="21547"/>
                          <a:pt x="10819" y="21547"/>
                        </a:cubicBezTo>
                        <a:cubicBezTo>
                          <a:pt x="10827" y="21547"/>
                          <a:pt x="10835" y="21547"/>
                          <a:pt x="10843" y="21547"/>
                        </a:cubicBezTo>
                        <a:lnTo>
                          <a:pt x="10843" y="21540"/>
                        </a:lnTo>
                        <a:cubicBezTo>
                          <a:pt x="13758" y="21600"/>
                          <a:pt x="16697" y="19844"/>
                          <a:pt x="19132" y="16564"/>
                        </a:cubicBezTo>
                        <a:cubicBezTo>
                          <a:pt x="19784" y="15686"/>
                          <a:pt x="20429" y="14698"/>
                          <a:pt x="20894" y="13219"/>
                        </a:cubicBezTo>
                        <a:cubicBezTo>
                          <a:pt x="21094" y="12584"/>
                          <a:pt x="21256" y="11872"/>
                          <a:pt x="21367" y="11104"/>
                        </a:cubicBezTo>
                        <a:cubicBezTo>
                          <a:pt x="21595" y="9522"/>
                          <a:pt x="21595" y="7816"/>
                          <a:pt x="21584" y="6144"/>
                        </a:cubicBezTo>
                        <a:cubicBezTo>
                          <a:pt x="21578" y="5206"/>
                          <a:pt x="21568" y="4268"/>
                          <a:pt x="21566" y="3330"/>
                        </a:cubicBezTo>
                        <a:cubicBezTo>
                          <a:pt x="21564" y="2220"/>
                          <a:pt x="21571" y="1113"/>
                          <a:pt x="21590" y="0"/>
                        </a:cubicBezTo>
                        <a:cubicBezTo>
                          <a:pt x="21581" y="262"/>
                          <a:pt x="21555" y="515"/>
                          <a:pt x="21533" y="769"/>
                        </a:cubicBezTo>
                        <a:cubicBezTo>
                          <a:pt x="21463" y="2130"/>
                          <a:pt x="21199" y="3373"/>
                          <a:pt x="20808" y="4522"/>
                        </a:cubicBezTo>
                        <a:cubicBezTo>
                          <a:pt x="20266" y="6116"/>
                          <a:pt x="19501" y="7593"/>
                          <a:pt x="18585" y="8736"/>
                        </a:cubicBezTo>
                        <a:cubicBezTo>
                          <a:pt x="17735" y="9796"/>
                          <a:pt x="16788" y="10568"/>
                          <a:pt x="15788" y="11127"/>
                        </a:cubicBezTo>
                        <a:cubicBezTo>
                          <a:pt x="14210" y="12010"/>
                          <a:pt x="12497" y="12350"/>
                          <a:pt x="10795" y="12350"/>
                        </a:cubicBezTo>
                        <a:cubicBezTo>
                          <a:pt x="9250" y="12350"/>
                          <a:pt x="7696" y="12062"/>
                          <a:pt x="6242" y="11350"/>
                        </a:cubicBezTo>
                        <a:cubicBezTo>
                          <a:pt x="5754" y="11129"/>
                          <a:pt x="5273" y="10858"/>
                          <a:pt x="4803" y="10481"/>
                        </a:cubicBezTo>
                        <a:cubicBezTo>
                          <a:pt x="4170" y="10008"/>
                          <a:pt x="3567" y="9436"/>
                          <a:pt x="3005" y="8736"/>
                        </a:cubicBezTo>
                        <a:cubicBezTo>
                          <a:pt x="2089" y="7593"/>
                          <a:pt x="1324" y="6116"/>
                          <a:pt x="782" y="4522"/>
                        </a:cubicBezTo>
                        <a:cubicBezTo>
                          <a:pt x="385" y="3356"/>
                          <a:pt x="122" y="2092"/>
                          <a:pt x="57" y="707"/>
                        </a:cubicBezTo>
                        <a:cubicBezTo>
                          <a:pt x="37" y="473"/>
                          <a:pt x="9" y="242"/>
                          <a:pt x="0" y="0"/>
                        </a:cubicBezTo>
                        <a:close/>
                      </a:path>
                    </a:pathLst>
                  </a:custGeom>
                  <a:solidFill>
                    <a:schemeClr val="accent1">
                      <a:lumMod val="75000"/>
                    </a:schemeClr>
                  </a:solidFill>
                  <a:ln w="12700" cap="flat">
                    <a:noFill/>
                    <a:miter lim="400000"/>
                  </a:ln>
                  <a:effectLst/>
                </p:spPr>
                <p:txBody>
                  <a:bodyPr wrap="square" lIns="0" tIns="0" rIns="0" bIns="0" numCol="1" anchor="ctr">
                    <a:noAutofit/>
                  </a:bodyPr>
                  <a:lstStyle/>
                  <a:p>
                    <a:endParaRPr sz="3376" dirty="0">
                      <a:latin typeface="Lato Light" panose="020F0502020204030203" pitchFamily="34" charset="0"/>
                    </a:endParaRPr>
                  </a:p>
                </p:txBody>
              </p:sp>
              <p:sp>
                <p:nvSpPr>
                  <p:cNvPr id="30" name="Shape 34350">
                    <a:extLst>
                      <a:ext uri="{FF2B5EF4-FFF2-40B4-BE49-F238E27FC236}">
                        <a16:creationId xmlns:a16="http://schemas.microsoft.com/office/drawing/2014/main" id="{35036ACF-0918-4B44-8090-9EF3ECA8BDE9}"/>
                      </a:ext>
                    </a:extLst>
                  </p:cNvPr>
                  <p:cNvSpPr/>
                  <p:nvPr/>
                </p:nvSpPr>
                <p:spPr>
                  <a:xfrm rot="2760000">
                    <a:off x="62940" y="151269"/>
                    <a:ext cx="517012" cy="227182"/>
                  </a:xfrm>
                  <a:custGeom>
                    <a:avLst/>
                    <a:gdLst/>
                    <a:ahLst/>
                    <a:cxnLst>
                      <a:cxn ang="0">
                        <a:pos x="wd2" y="hd2"/>
                      </a:cxn>
                      <a:cxn ang="5400000">
                        <a:pos x="wd2" y="hd2"/>
                      </a:cxn>
                      <a:cxn ang="10800000">
                        <a:pos x="wd2" y="hd2"/>
                      </a:cxn>
                      <a:cxn ang="16200000">
                        <a:pos x="wd2" y="hd2"/>
                      </a:cxn>
                    </a:cxnLst>
                    <a:rect l="0" t="0" r="r" b="b"/>
                    <a:pathLst>
                      <a:path w="21513" h="21598" extrusionOk="0">
                        <a:moveTo>
                          <a:pt x="11453" y="1"/>
                        </a:moveTo>
                        <a:lnTo>
                          <a:pt x="10464" y="21560"/>
                        </a:lnTo>
                        <a:cubicBezTo>
                          <a:pt x="10565" y="21562"/>
                          <a:pt x="10664" y="21598"/>
                          <a:pt x="10765" y="21598"/>
                        </a:cubicBezTo>
                        <a:cubicBezTo>
                          <a:pt x="13542" y="21598"/>
                          <a:pt x="16353" y="20831"/>
                          <a:pt x="18542" y="18420"/>
                        </a:cubicBezTo>
                        <a:cubicBezTo>
                          <a:pt x="19457" y="17412"/>
                          <a:pt x="20213" y="16111"/>
                          <a:pt x="20755" y="14705"/>
                        </a:cubicBezTo>
                        <a:cubicBezTo>
                          <a:pt x="21245" y="13431"/>
                          <a:pt x="21557" y="12037"/>
                          <a:pt x="21509" y="10455"/>
                        </a:cubicBezTo>
                        <a:cubicBezTo>
                          <a:pt x="21456" y="8739"/>
                          <a:pt x="21018" y="7406"/>
                          <a:pt x="20470" y="6243"/>
                        </a:cubicBezTo>
                        <a:cubicBezTo>
                          <a:pt x="19908" y="5051"/>
                          <a:pt x="19211" y="3929"/>
                          <a:pt x="18442" y="3064"/>
                        </a:cubicBezTo>
                        <a:cubicBezTo>
                          <a:pt x="16432" y="803"/>
                          <a:pt x="14025" y="129"/>
                          <a:pt x="11620" y="1"/>
                        </a:cubicBezTo>
                        <a:cubicBezTo>
                          <a:pt x="11564" y="-2"/>
                          <a:pt x="11508" y="3"/>
                          <a:pt x="11453" y="1"/>
                        </a:cubicBezTo>
                        <a:close/>
                        <a:moveTo>
                          <a:pt x="9458" y="78"/>
                        </a:moveTo>
                        <a:cubicBezTo>
                          <a:pt x="7186" y="249"/>
                          <a:pt x="4941" y="957"/>
                          <a:pt x="3072" y="3064"/>
                        </a:cubicBezTo>
                        <a:cubicBezTo>
                          <a:pt x="2304" y="3931"/>
                          <a:pt x="1606" y="5051"/>
                          <a:pt x="1044" y="6243"/>
                        </a:cubicBezTo>
                        <a:cubicBezTo>
                          <a:pt x="496" y="7406"/>
                          <a:pt x="57" y="8739"/>
                          <a:pt x="5" y="10455"/>
                        </a:cubicBezTo>
                        <a:cubicBezTo>
                          <a:pt x="-43" y="12037"/>
                          <a:pt x="269" y="13431"/>
                          <a:pt x="759" y="14705"/>
                        </a:cubicBezTo>
                        <a:cubicBezTo>
                          <a:pt x="1301" y="16112"/>
                          <a:pt x="2057" y="17412"/>
                          <a:pt x="2972" y="18420"/>
                        </a:cubicBezTo>
                        <a:cubicBezTo>
                          <a:pt x="4529" y="20135"/>
                          <a:pt x="6433" y="20845"/>
                          <a:pt x="8385" y="21215"/>
                        </a:cubicBezTo>
                        <a:lnTo>
                          <a:pt x="9458" y="78"/>
                        </a:lnTo>
                        <a:close/>
                      </a:path>
                    </a:pathLst>
                  </a:custGeom>
                  <a:solidFill>
                    <a:srgbClr val="1BA6DF"/>
                  </a:solidFill>
                  <a:ln w="12700" cap="flat">
                    <a:noFill/>
                    <a:miter lim="400000"/>
                  </a:ln>
                  <a:effectLst/>
                </p:spPr>
                <p:txBody>
                  <a:bodyPr wrap="square" lIns="0" tIns="0" rIns="0" bIns="0" numCol="1" anchor="ctr">
                    <a:noAutofit/>
                  </a:bodyPr>
                  <a:lstStyle/>
                  <a:p>
                    <a:endParaRPr sz="3376" dirty="0">
                      <a:latin typeface="Lato Light" panose="020F0502020204030203" pitchFamily="34" charset="0"/>
                    </a:endParaRPr>
                  </a:p>
                </p:txBody>
              </p:sp>
            </p:grpSp>
            <p:sp>
              <p:nvSpPr>
                <p:cNvPr id="19" name="Shape 34352">
                  <a:extLst>
                    <a:ext uri="{FF2B5EF4-FFF2-40B4-BE49-F238E27FC236}">
                      <a16:creationId xmlns:a16="http://schemas.microsoft.com/office/drawing/2014/main" id="{8A2915E9-4502-489B-86F5-117F1F05F4F2}"/>
                    </a:ext>
                  </a:extLst>
                </p:cNvPr>
                <p:cNvSpPr/>
                <p:nvPr/>
              </p:nvSpPr>
              <p:spPr>
                <a:xfrm>
                  <a:off x="937492" y="798363"/>
                  <a:ext cx="518254" cy="518255"/>
                </a:xfrm>
                <a:custGeom>
                  <a:avLst/>
                  <a:gdLst/>
                  <a:ahLst/>
                  <a:cxnLst>
                    <a:cxn ang="0">
                      <a:pos x="wd2" y="hd2"/>
                    </a:cxn>
                    <a:cxn ang="5400000">
                      <a:pos x="wd2" y="hd2"/>
                    </a:cxn>
                    <a:cxn ang="10800000">
                      <a:pos x="wd2" y="hd2"/>
                    </a:cxn>
                    <a:cxn ang="16200000">
                      <a:pos x="wd2" y="hd2"/>
                    </a:cxn>
                  </a:cxnLst>
                  <a:rect l="0" t="0" r="r" b="b"/>
                  <a:pathLst>
                    <a:path w="21600" h="21600" extrusionOk="0">
                      <a:moveTo>
                        <a:pt x="18436" y="3159"/>
                      </a:moveTo>
                      <a:cubicBezTo>
                        <a:pt x="16482" y="1205"/>
                        <a:pt x="13782" y="0"/>
                        <a:pt x="10800" y="0"/>
                      </a:cubicBezTo>
                      <a:cubicBezTo>
                        <a:pt x="8219" y="0"/>
                        <a:pt x="5881" y="942"/>
                        <a:pt x="4023" y="2453"/>
                      </a:cubicBezTo>
                      <a:lnTo>
                        <a:pt x="19142" y="17572"/>
                      </a:lnTo>
                      <a:cubicBezTo>
                        <a:pt x="20653" y="15714"/>
                        <a:pt x="21600" y="13381"/>
                        <a:pt x="21600" y="10800"/>
                      </a:cubicBezTo>
                      <a:cubicBezTo>
                        <a:pt x="21600" y="7818"/>
                        <a:pt x="20390" y="5114"/>
                        <a:pt x="18436" y="3159"/>
                      </a:cubicBezTo>
                      <a:close/>
                      <a:moveTo>
                        <a:pt x="2453" y="4023"/>
                      </a:moveTo>
                      <a:cubicBezTo>
                        <a:pt x="943" y="5881"/>
                        <a:pt x="0" y="8220"/>
                        <a:pt x="0" y="10800"/>
                      </a:cubicBezTo>
                      <a:cubicBezTo>
                        <a:pt x="0" y="16764"/>
                        <a:pt x="4836" y="21600"/>
                        <a:pt x="10800" y="21600"/>
                      </a:cubicBezTo>
                      <a:cubicBezTo>
                        <a:pt x="13380" y="21600"/>
                        <a:pt x="15715" y="20652"/>
                        <a:pt x="17572" y="19142"/>
                      </a:cubicBezTo>
                      <a:lnTo>
                        <a:pt x="2453" y="4023"/>
                      </a:lnTo>
                      <a:close/>
                    </a:path>
                  </a:pathLst>
                </a:custGeom>
                <a:solidFill>
                  <a:srgbClr val="1BA6DF"/>
                </a:solidFill>
                <a:ln w="12700" cap="flat">
                  <a:noFill/>
                  <a:miter lim="400000"/>
                </a:ln>
                <a:effectLst/>
              </p:spPr>
              <p:txBody>
                <a:bodyPr wrap="square" lIns="0" tIns="0" rIns="0" bIns="0" numCol="1" anchor="ctr">
                  <a:noAutofit/>
                </a:bodyPr>
                <a:lstStyle/>
                <a:p>
                  <a:endParaRPr sz="3376" dirty="0">
                    <a:latin typeface="Lato Light" panose="020F0502020204030203" pitchFamily="34" charset="0"/>
                  </a:endParaRPr>
                </a:p>
              </p:txBody>
            </p:sp>
            <p:sp>
              <p:nvSpPr>
                <p:cNvPr id="20" name="Shape 34353">
                  <a:extLst>
                    <a:ext uri="{FF2B5EF4-FFF2-40B4-BE49-F238E27FC236}">
                      <a16:creationId xmlns:a16="http://schemas.microsoft.com/office/drawing/2014/main" id="{595E5FC5-91DF-45E4-A4B1-AA58BA01C480}"/>
                    </a:ext>
                  </a:extLst>
                </p:cNvPr>
                <p:cNvSpPr/>
                <p:nvPr/>
              </p:nvSpPr>
              <p:spPr>
                <a:xfrm>
                  <a:off x="1923210" y="0"/>
                  <a:ext cx="518254" cy="518254"/>
                </a:xfrm>
                <a:custGeom>
                  <a:avLst/>
                  <a:gdLst/>
                  <a:ahLst/>
                  <a:cxnLst>
                    <a:cxn ang="0">
                      <a:pos x="wd2" y="hd2"/>
                    </a:cxn>
                    <a:cxn ang="5400000">
                      <a:pos x="wd2" y="hd2"/>
                    </a:cxn>
                    <a:cxn ang="10800000">
                      <a:pos x="wd2" y="hd2"/>
                    </a:cxn>
                    <a:cxn ang="16200000">
                      <a:pos x="wd2" y="hd2"/>
                    </a:cxn>
                  </a:cxnLst>
                  <a:rect l="0" t="0" r="r" b="b"/>
                  <a:pathLst>
                    <a:path w="21600" h="21600" extrusionOk="0">
                      <a:moveTo>
                        <a:pt x="18436" y="3159"/>
                      </a:moveTo>
                      <a:cubicBezTo>
                        <a:pt x="16482" y="1205"/>
                        <a:pt x="13782" y="0"/>
                        <a:pt x="10800" y="0"/>
                      </a:cubicBezTo>
                      <a:cubicBezTo>
                        <a:pt x="8219" y="0"/>
                        <a:pt x="5881" y="942"/>
                        <a:pt x="4023" y="2453"/>
                      </a:cubicBezTo>
                      <a:lnTo>
                        <a:pt x="19142" y="17572"/>
                      </a:lnTo>
                      <a:cubicBezTo>
                        <a:pt x="20653" y="15714"/>
                        <a:pt x="21600" y="13381"/>
                        <a:pt x="21600" y="10800"/>
                      </a:cubicBezTo>
                      <a:cubicBezTo>
                        <a:pt x="21600" y="7818"/>
                        <a:pt x="20390" y="5114"/>
                        <a:pt x="18436" y="3159"/>
                      </a:cubicBezTo>
                      <a:close/>
                      <a:moveTo>
                        <a:pt x="2453" y="4023"/>
                      </a:moveTo>
                      <a:cubicBezTo>
                        <a:pt x="943" y="5881"/>
                        <a:pt x="0" y="8220"/>
                        <a:pt x="0" y="10800"/>
                      </a:cubicBezTo>
                      <a:cubicBezTo>
                        <a:pt x="0" y="16764"/>
                        <a:pt x="4836" y="21600"/>
                        <a:pt x="10800" y="21600"/>
                      </a:cubicBezTo>
                      <a:cubicBezTo>
                        <a:pt x="13380" y="21600"/>
                        <a:pt x="15715" y="20652"/>
                        <a:pt x="17572" y="19142"/>
                      </a:cubicBezTo>
                      <a:lnTo>
                        <a:pt x="2453" y="4023"/>
                      </a:lnTo>
                      <a:close/>
                    </a:path>
                  </a:pathLst>
                </a:custGeom>
                <a:solidFill>
                  <a:srgbClr val="1BA6DF"/>
                </a:solidFill>
                <a:ln w="12700" cap="flat">
                  <a:noFill/>
                  <a:miter lim="400000"/>
                </a:ln>
                <a:effectLst/>
              </p:spPr>
              <p:txBody>
                <a:bodyPr wrap="square" lIns="0" tIns="0" rIns="0" bIns="0" numCol="1" anchor="ctr">
                  <a:noAutofit/>
                </a:bodyPr>
                <a:lstStyle/>
                <a:p>
                  <a:endParaRPr sz="3376" dirty="0">
                    <a:latin typeface="Lato Light" panose="020F0502020204030203" pitchFamily="34" charset="0"/>
                  </a:endParaRPr>
                </a:p>
              </p:txBody>
            </p:sp>
            <p:sp>
              <p:nvSpPr>
                <p:cNvPr id="21" name="Shape 34354">
                  <a:extLst>
                    <a:ext uri="{FF2B5EF4-FFF2-40B4-BE49-F238E27FC236}">
                      <a16:creationId xmlns:a16="http://schemas.microsoft.com/office/drawing/2014/main" id="{CFD9E6C6-5884-489B-8861-88C33A17C082}"/>
                    </a:ext>
                  </a:extLst>
                </p:cNvPr>
                <p:cNvSpPr/>
                <p:nvPr/>
              </p:nvSpPr>
              <p:spPr>
                <a:xfrm>
                  <a:off x="105795" y="798501"/>
                  <a:ext cx="513014" cy="518297"/>
                </a:xfrm>
                <a:custGeom>
                  <a:avLst/>
                  <a:gdLst/>
                  <a:ahLst/>
                  <a:cxnLst>
                    <a:cxn ang="0">
                      <a:pos x="wd2" y="hd2"/>
                    </a:cxn>
                    <a:cxn ang="5400000">
                      <a:pos x="wd2" y="hd2"/>
                    </a:cxn>
                    <a:cxn ang="10800000">
                      <a:pos x="wd2" y="hd2"/>
                    </a:cxn>
                    <a:cxn ang="16200000">
                      <a:pos x="wd2" y="hd2"/>
                    </a:cxn>
                  </a:cxnLst>
                  <a:rect l="0" t="0" r="r" b="b"/>
                  <a:pathLst>
                    <a:path w="21600" h="20595" extrusionOk="0">
                      <a:moveTo>
                        <a:pt x="10800" y="0"/>
                      </a:moveTo>
                      <a:cubicBezTo>
                        <a:pt x="8008" y="0"/>
                        <a:pt x="5219" y="1008"/>
                        <a:pt x="3089" y="3018"/>
                      </a:cubicBezTo>
                      <a:cubicBezTo>
                        <a:pt x="1245" y="4758"/>
                        <a:pt x="248" y="6969"/>
                        <a:pt x="0" y="9240"/>
                      </a:cubicBezTo>
                      <a:lnTo>
                        <a:pt x="21600" y="9240"/>
                      </a:lnTo>
                      <a:cubicBezTo>
                        <a:pt x="21352" y="6969"/>
                        <a:pt x="20362" y="4758"/>
                        <a:pt x="18518" y="3018"/>
                      </a:cubicBezTo>
                      <a:cubicBezTo>
                        <a:pt x="16388" y="1008"/>
                        <a:pt x="13592" y="0"/>
                        <a:pt x="10800" y="0"/>
                      </a:cubicBezTo>
                      <a:close/>
                      <a:moveTo>
                        <a:pt x="0" y="11357"/>
                      </a:moveTo>
                      <a:cubicBezTo>
                        <a:pt x="248" y="13627"/>
                        <a:pt x="1246" y="15840"/>
                        <a:pt x="3089" y="17579"/>
                      </a:cubicBezTo>
                      <a:cubicBezTo>
                        <a:pt x="7349" y="21600"/>
                        <a:pt x="14258" y="21600"/>
                        <a:pt x="18518" y="17579"/>
                      </a:cubicBezTo>
                      <a:cubicBezTo>
                        <a:pt x="20361" y="15840"/>
                        <a:pt x="21352" y="13627"/>
                        <a:pt x="21600" y="11357"/>
                      </a:cubicBezTo>
                      <a:lnTo>
                        <a:pt x="0" y="11357"/>
                      </a:lnTo>
                      <a:close/>
                    </a:path>
                  </a:pathLst>
                </a:custGeom>
                <a:solidFill>
                  <a:srgbClr val="1BA6DF"/>
                </a:solidFill>
                <a:ln w="12700" cap="flat">
                  <a:noFill/>
                  <a:miter lim="400000"/>
                </a:ln>
                <a:effectLst/>
              </p:spPr>
              <p:txBody>
                <a:bodyPr wrap="square" lIns="0" tIns="0" rIns="0" bIns="0" numCol="1" anchor="ctr">
                  <a:noAutofit/>
                </a:bodyPr>
                <a:lstStyle/>
                <a:p>
                  <a:endParaRPr sz="3376" dirty="0">
                    <a:latin typeface="Lato Light" panose="020F0502020204030203" pitchFamily="34" charset="0"/>
                  </a:endParaRPr>
                </a:p>
              </p:txBody>
            </p:sp>
            <p:sp>
              <p:nvSpPr>
                <p:cNvPr id="22" name="Shape 34355">
                  <a:extLst>
                    <a:ext uri="{FF2B5EF4-FFF2-40B4-BE49-F238E27FC236}">
                      <a16:creationId xmlns:a16="http://schemas.microsoft.com/office/drawing/2014/main" id="{FB163076-1C8A-47BF-B654-17760F9186FB}"/>
                    </a:ext>
                  </a:extLst>
                </p:cNvPr>
                <p:cNvSpPr/>
                <p:nvPr/>
              </p:nvSpPr>
              <p:spPr>
                <a:xfrm>
                  <a:off x="2038944" y="1122476"/>
                  <a:ext cx="513014" cy="518297"/>
                </a:xfrm>
                <a:custGeom>
                  <a:avLst/>
                  <a:gdLst/>
                  <a:ahLst/>
                  <a:cxnLst>
                    <a:cxn ang="0">
                      <a:pos x="wd2" y="hd2"/>
                    </a:cxn>
                    <a:cxn ang="5400000">
                      <a:pos x="wd2" y="hd2"/>
                    </a:cxn>
                    <a:cxn ang="10800000">
                      <a:pos x="wd2" y="hd2"/>
                    </a:cxn>
                    <a:cxn ang="16200000">
                      <a:pos x="wd2" y="hd2"/>
                    </a:cxn>
                  </a:cxnLst>
                  <a:rect l="0" t="0" r="r" b="b"/>
                  <a:pathLst>
                    <a:path w="21600" h="20595" extrusionOk="0">
                      <a:moveTo>
                        <a:pt x="10800" y="0"/>
                      </a:moveTo>
                      <a:cubicBezTo>
                        <a:pt x="8008" y="0"/>
                        <a:pt x="5219" y="1008"/>
                        <a:pt x="3089" y="3018"/>
                      </a:cubicBezTo>
                      <a:cubicBezTo>
                        <a:pt x="1245" y="4758"/>
                        <a:pt x="248" y="6969"/>
                        <a:pt x="0" y="9240"/>
                      </a:cubicBezTo>
                      <a:lnTo>
                        <a:pt x="21600" y="9240"/>
                      </a:lnTo>
                      <a:cubicBezTo>
                        <a:pt x="21352" y="6969"/>
                        <a:pt x="20362" y="4758"/>
                        <a:pt x="18518" y="3018"/>
                      </a:cubicBezTo>
                      <a:cubicBezTo>
                        <a:pt x="16388" y="1008"/>
                        <a:pt x="13592" y="0"/>
                        <a:pt x="10800" y="0"/>
                      </a:cubicBezTo>
                      <a:close/>
                      <a:moveTo>
                        <a:pt x="0" y="11357"/>
                      </a:moveTo>
                      <a:cubicBezTo>
                        <a:pt x="248" y="13627"/>
                        <a:pt x="1246" y="15840"/>
                        <a:pt x="3089" y="17579"/>
                      </a:cubicBezTo>
                      <a:cubicBezTo>
                        <a:pt x="7349" y="21600"/>
                        <a:pt x="14258" y="21600"/>
                        <a:pt x="18518" y="17579"/>
                      </a:cubicBezTo>
                      <a:cubicBezTo>
                        <a:pt x="20361" y="15840"/>
                        <a:pt x="21352" y="13627"/>
                        <a:pt x="21600" y="11357"/>
                      </a:cubicBezTo>
                      <a:lnTo>
                        <a:pt x="0" y="11357"/>
                      </a:lnTo>
                      <a:close/>
                    </a:path>
                  </a:pathLst>
                </a:custGeom>
                <a:solidFill>
                  <a:schemeClr val="accent1"/>
                </a:solidFill>
                <a:ln w="12700" cap="flat">
                  <a:noFill/>
                  <a:miter lim="400000"/>
                </a:ln>
                <a:effectLst/>
              </p:spPr>
              <p:txBody>
                <a:bodyPr wrap="square" lIns="0" tIns="0" rIns="0" bIns="0" numCol="1" anchor="ctr">
                  <a:noAutofit/>
                </a:bodyPr>
                <a:lstStyle/>
                <a:p>
                  <a:endParaRPr sz="3376" dirty="0">
                    <a:latin typeface="Lato Light" panose="020F0502020204030203" pitchFamily="34" charset="0"/>
                  </a:endParaRPr>
                </a:p>
              </p:txBody>
            </p:sp>
            <p:sp>
              <p:nvSpPr>
                <p:cNvPr id="23" name="Shape 34356">
                  <a:extLst>
                    <a:ext uri="{FF2B5EF4-FFF2-40B4-BE49-F238E27FC236}">
                      <a16:creationId xmlns:a16="http://schemas.microsoft.com/office/drawing/2014/main" id="{23652453-B720-4271-BCBC-3BBD8BCF7A88}"/>
                    </a:ext>
                  </a:extLst>
                </p:cNvPr>
                <p:cNvSpPr/>
                <p:nvPr/>
              </p:nvSpPr>
              <p:spPr>
                <a:xfrm>
                  <a:off x="1354348" y="417986"/>
                  <a:ext cx="513014" cy="518297"/>
                </a:xfrm>
                <a:custGeom>
                  <a:avLst/>
                  <a:gdLst/>
                  <a:ahLst/>
                  <a:cxnLst>
                    <a:cxn ang="0">
                      <a:pos x="wd2" y="hd2"/>
                    </a:cxn>
                    <a:cxn ang="5400000">
                      <a:pos x="wd2" y="hd2"/>
                    </a:cxn>
                    <a:cxn ang="10800000">
                      <a:pos x="wd2" y="hd2"/>
                    </a:cxn>
                    <a:cxn ang="16200000">
                      <a:pos x="wd2" y="hd2"/>
                    </a:cxn>
                  </a:cxnLst>
                  <a:rect l="0" t="0" r="r" b="b"/>
                  <a:pathLst>
                    <a:path w="21600" h="20595" extrusionOk="0">
                      <a:moveTo>
                        <a:pt x="10800" y="0"/>
                      </a:moveTo>
                      <a:cubicBezTo>
                        <a:pt x="8008" y="0"/>
                        <a:pt x="5219" y="1008"/>
                        <a:pt x="3089" y="3018"/>
                      </a:cubicBezTo>
                      <a:cubicBezTo>
                        <a:pt x="1245" y="4758"/>
                        <a:pt x="248" y="6969"/>
                        <a:pt x="0" y="9240"/>
                      </a:cubicBezTo>
                      <a:lnTo>
                        <a:pt x="21600" y="9240"/>
                      </a:lnTo>
                      <a:cubicBezTo>
                        <a:pt x="21352" y="6969"/>
                        <a:pt x="20362" y="4758"/>
                        <a:pt x="18518" y="3018"/>
                      </a:cubicBezTo>
                      <a:cubicBezTo>
                        <a:pt x="16388" y="1008"/>
                        <a:pt x="13592" y="0"/>
                        <a:pt x="10800" y="0"/>
                      </a:cubicBezTo>
                      <a:close/>
                      <a:moveTo>
                        <a:pt x="0" y="11357"/>
                      </a:moveTo>
                      <a:cubicBezTo>
                        <a:pt x="248" y="13627"/>
                        <a:pt x="1246" y="15840"/>
                        <a:pt x="3089" y="17579"/>
                      </a:cubicBezTo>
                      <a:cubicBezTo>
                        <a:pt x="7349" y="21600"/>
                        <a:pt x="14258" y="21600"/>
                        <a:pt x="18518" y="17579"/>
                      </a:cubicBezTo>
                      <a:cubicBezTo>
                        <a:pt x="20361" y="15840"/>
                        <a:pt x="21352" y="13627"/>
                        <a:pt x="21600" y="11357"/>
                      </a:cubicBezTo>
                      <a:lnTo>
                        <a:pt x="0" y="11357"/>
                      </a:lnTo>
                      <a:close/>
                    </a:path>
                  </a:pathLst>
                </a:custGeom>
                <a:solidFill>
                  <a:srgbClr val="1BA6DF"/>
                </a:solidFill>
                <a:ln w="12700" cap="flat">
                  <a:noFill/>
                  <a:miter lim="400000"/>
                </a:ln>
                <a:effectLst/>
              </p:spPr>
              <p:txBody>
                <a:bodyPr wrap="square" lIns="0" tIns="0" rIns="0" bIns="0" numCol="1" anchor="ctr">
                  <a:noAutofit/>
                </a:bodyPr>
                <a:lstStyle/>
                <a:p>
                  <a:endParaRPr sz="3376" dirty="0">
                    <a:latin typeface="Lato Light" panose="020F0502020204030203" pitchFamily="34" charset="0"/>
                  </a:endParaRPr>
                </a:p>
              </p:txBody>
            </p:sp>
            <p:sp>
              <p:nvSpPr>
                <p:cNvPr id="24" name="Shape 34357">
                  <a:extLst>
                    <a:ext uri="{FF2B5EF4-FFF2-40B4-BE49-F238E27FC236}">
                      <a16:creationId xmlns:a16="http://schemas.microsoft.com/office/drawing/2014/main" id="{1037DA29-D1F5-4CB7-8AA6-9CCD6A363AC4}"/>
                    </a:ext>
                  </a:extLst>
                </p:cNvPr>
                <p:cNvSpPr/>
                <p:nvPr/>
              </p:nvSpPr>
              <p:spPr>
                <a:xfrm>
                  <a:off x="524953" y="353526"/>
                  <a:ext cx="518255" cy="518254"/>
                </a:xfrm>
                <a:custGeom>
                  <a:avLst/>
                  <a:gdLst/>
                  <a:ahLst/>
                  <a:cxnLst>
                    <a:cxn ang="0">
                      <a:pos x="wd2" y="hd2"/>
                    </a:cxn>
                    <a:cxn ang="5400000">
                      <a:pos x="wd2" y="hd2"/>
                    </a:cxn>
                    <a:cxn ang="10800000">
                      <a:pos x="wd2" y="hd2"/>
                    </a:cxn>
                    <a:cxn ang="16200000">
                      <a:pos x="wd2" y="hd2"/>
                    </a:cxn>
                  </a:cxnLst>
                  <a:rect l="0" t="0" r="r" b="b"/>
                  <a:pathLst>
                    <a:path w="21600" h="21600" extrusionOk="0">
                      <a:moveTo>
                        <a:pt x="18436" y="3159"/>
                      </a:moveTo>
                      <a:cubicBezTo>
                        <a:pt x="16482" y="1205"/>
                        <a:pt x="13782" y="0"/>
                        <a:pt x="10800" y="0"/>
                      </a:cubicBezTo>
                      <a:cubicBezTo>
                        <a:pt x="8219" y="0"/>
                        <a:pt x="5881" y="942"/>
                        <a:pt x="4023" y="2453"/>
                      </a:cubicBezTo>
                      <a:lnTo>
                        <a:pt x="19142" y="17572"/>
                      </a:lnTo>
                      <a:cubicBezTo>
                        <a:pt x="20653" y="15714"/>
                        <a:pt x="21600" y="13381"/>
                        <a:pt x="21600" y="10800"/>
                      </a:cubicBezTo>
                      <a:cubicBezTo>
                        <a:pt x="21600" y="7818"/>
                        <a:pt x="20390" y="5114"/>
                        <a:pt x="18436" y="3159"/>
                      </a:cubicBezTo>
                      <a:close/>
                      <a:moveTo>
                        <a:pt x="2453" y="4023"/>
                      </a:moveTo>
                      <a:cubicBezTo>
                        <a:pt x="943" y="5881"/>
                        <a:pt x="0" y="8220"/>
                        <a:pt x="0" y="10800"/>
                      </a:cubicBezTo>
                      <a:cubicBezTo>
                        <a:pt x="0" y="16764"/>
                        <a:pt x="4836" y="21600"/>
                        <a:pt x="10800" y="21600"/>
                      </a:cubicBezTo>
                      <a:cubicBezTo>
                        <a:pt x="13380" y="21600"/>
                        <a:pt x="15715" y="20652"/>
                        <a:pt x="17572" y="19142"/>
                      </a:cubicBezTo>
                      <a:lnTo>
                        <a:pt x="2453" y="4023"/>
                      </a:lnTo>
                      <a:close/>
                    </a:path>
                  </a:pathLst>
                </a:custGeom>
                <a:solidFill>
                  <a:schemeClr val="accent1"/>
                </a:solidFill>
                <a:ln w="12700" cap="flat">
                  <a:noFill/>
                  <a:miter lim="400000"/>
                </a:ln>
                <a:effectLst/>
              </p:spPr>
              <p:txBody>
                <a:bodyPr wrap="square" lIns="0" tIns="0" rIns="0" bIns="0" numCol="1" anchor="ctr">
                  <a:noAutofit/>
                </a:bodyPr>
                <a:lstStyle/>
                <a:p>
                  <a:endParaRPr sz="3376" dirty="0">
                    <a:latin typeface="Lato Light" panose="020F0502020204030203" pitchFamily="34" charset="0"/>
                  </a:endParaRPr>
                </a:p>
              </p:txBody>
            </p:sp>
            <p:sp>
              <p:nvSpPr>
                <p:cNvPr id="25" name="Shape 34358">
                  <a:extLst>
                    <a:ext uri="{FF2B5EF4-FFF2-40B4-BE49-F238E27FC236}">
                      <a16:creationId xmlns:a16="http://schemas.microsoft.com/office/drawing/2014/main" id="{8C238827-FDBE-4796-BBBF-3DC2F9CBC233}"/>
                    </a:ext>
                  </a:extLst>
                </p:cNvPr>
                <p:cNvSpPr/>
                <p:nvPr/>
              </p:nvSpPr>
              <p:spPr>
                <a:xfrm rot="840000">
                  <a:off x="1523852" y="936225"/>
                  <a:ext cx="513014" cy="518298"/>
                </a:xfrm>
                <a:custGeom>
                  <a:avLst/>
                  <a:gdLst/>
                  <a:ahLst/>
                  <a:cxnLst>
                    <a:cxn ang="0">
                      <a:pos x="wd2" y="hd2"/>
                    </a:cxn>
                    <a:cxn ang="5400000">
                      <a:pos x="wd2" y="hd2"/>
                    </a:cxn>
                    <a:cxn ang="10800000">
                      <a:pos x="wd2" y="hd2"/>
                    </a:cxn>
                    <a:cxn ang="16200000">
                      <a:pos x="wd2" y="hd2"/>
                    </a:cxn>
                  </a:cxnLst>
                  <a:rect l="0" t="0" r="r" b="b"/>
                  <a:pathLst>
                    <a:path w="21600" h="20595" extrusionOk="0">
                      <a:moveTo>
                        <a:pt x="10800" y="0"/>
                      </a:moveTo>
                      <a:cubicBezTo>
                        <a:pt x="8008" y="0"/>
                        <a:pt x="5219" y="1008"/>
                        <a:pt x="3089" y="3018"/>
                      </a:cubicBezTo>
                      <a:cubicBezTo>
                        <a:pt x="1245" y="4758"/>
                        <a:pt x="248" y="6969"/>
                        <a:pt x="0" y="9240"/>
                      </a:cubicBezTo>
                      <a:lnTo>
                        <a:pt x="21600" y="9240"/>
                      </a:lnTo>
                      <a:cubicBezTo>
                        <a:pt x="21352" y="6969"/>
                        <a:pt x="20362" y="4758"/>
                        <a:pt x="18518" y="3018"/>
                      </a:cubicBezTo>
                      <a:cubicBezTo>
                        <a:pt x="16388" y="1008"/>
                        <a:pt x="13592" y="0"/>
                        <a:pt x="10800" y="0"/>
                      </a:cubicBezTo>
                      <a:close/>
                      <a:moveTo>
                        <a:pt x="0" y="11357"/>
                      </a:moveTo>
                      <a:cubicBezTo>
                        <a:pt x="248" y="13627"/>
                        <a:pt x="1246" y="15840"/>
                        <a:pt x="3089" y="17579"/>
                      </a:cubicBezTo>
                      <a:cubicBezTo>
                        <a:pt x="7349" y="21600"/>
                        <a:pt x="14258" y="21600"/>
                        <a:pt x="18518" y="17579"/>
                      </a:cubicBezTo>
                      <a:cubicBezTo>
                        <a:pt x="20361" y="15840"/>
                        <a:pt x="21352" y="13627"/>
                        <a:pt x="21600" y="11357"/>
                      </a:cubicBezTo>
                      <a:lnTo>
                        <a:pt x="0" y="11357"/>
                      </a:lnTo>
                      <a:close/>
                    </a:path>
                  </a:pathLst>
                </a:custGeom>
                <a:solidFill>
                  <a:srgbClr val="1BA6DF"/>
                </a:solidFill>
                <a:ln w="12700" cap="flat">
                  <a:noFill/>
                  <a:miter lim="400000"/>
                </a:ln>
                <a:effectLst/>
              </p:spPr>
              <p:txBody>
                <a:bodyPr wrap="square" lIns="0" tIns="0" rIns="0" bIns="0" numCol="1" anchor="ctr">
                  <a:noAutofit/>
                </a:bodyPr>
                <a:lstStyle/>
                <a:p>
                  <a:endParaRPr sz="3376" dirty="0">
                    <a:latin typeface="Lato Light" panose="020F0502020204030203" pitchFamily="34" charset="0"/>
                  </a:endParaRPr>
                </a:p>
              </p:txBody>
            </p:sp>
            <p:grpSp>
              <p:nvGrpSpPr>
                <p:cNvPr id="26" name="Group 34361">
                  <a:extLst>
                    <a:ext uri="{FF2B5EF4-FFF2-40B4-BE49-F238E27FC236}">
                      <a16:creationId xmlns:a16="http://schemas.microsoft.com/office/drawing/2014/main" id="{FC85C667-4191-4A12-8475-CA8C138D789A}"/>
                    </a:ext>
                  </a:extLst>
                </p:cNvPr>
                <p:cNvGrpSpPr/>
                <p:nvPr/>
              </p:nvGrpSpPr>
              <p:grpSpPr>
                <a:xfrm>
                  <a:off x="1937737" y="573692"/>
                  <a:ext cx="481532" cy="596176"/>
                  <a:chOff x="0" y="0"/>
                  <a:chExt cx="481531" cy="596174"/>
                </a:xfrm>
              </p:grpSpPr>
              <p:sp>
                <p:nvSpPr>
                  <p:cNvPr id="27" name="Shape 34359">
                    <a:extLst>
                      <a:ext uri="{FF2B5EF4-FFF2-40B4-BE49-F238E27FC236}">
                        <a16:creationId xmlns:a16="http://schemas.microsoft.com/office/drawing/2014/main" id="{4BA42954-DBE0-4D22-8FC7-61E383DB299A}"/>
                      </a:ext>
                    </a:extLst>
                  </p:cNvPr>
                  <p:cNvSpPr/>
                  <p:nvPr/>
                </p:nvSpPr>
                <p:spPr>
                  <a:xfrm rot="14880000">
                    <a:off x="32619" y="177761"/>
                    <a:ext cx="518298" cy="199929"/>
                  </a:xfrm>
                  <a:custGeom>
                    <a:avLst/>
                    <a:gdLst/>
                    <a:ahLst/>
                    <a:cxnLst>
                      <a:cxn ang="0">
                        <a:pos x="wd2" y="hd2"/>
                      </a:cxn>
                      <a:cxn ang="5400000">
                        <a:pos x="wd2" y="hd2"/>
                      </a:cxn>
                      <a:cxn ang="10800000">
                        <a:pos x="wd2" y="hd2"/>
                      </a:cxn>
                      <a:cxn ang="16200000">
                        <a:pos x="wd2" y="hd2"/>
                      </a:cxn>
                    </a:cxnLst>
                    <a:rect l="0" t="0" r="r" b="b"/>
                    <a:pathLst>
                      <a:path w="21590" h="21547" extrusionOk="0">
                        <a:moveTo>
                          <a:pt x="0" y="0"/>
                        </a:moveTo>
                        <a:cubicBezTo>
                          <a:pt x="19" y="1113"/>
                          <a:pt x="26" y="2220"/>
                          <a:pt x="24" y="3330"/>
                        </a:cubicBezTo>
                        <a:cubicBezTo>
                          <a:pt x="22" y="4268"/>
                          <a:pt x="12" y="5206"/>
                          <a:pt x="6" y="6144"/>
                        </a:cubicBezTo>
                        <a:cubicBezTo>
                          <a:pt x="-5" y="7816"/>
                          <a:pt x="-5" y="9522"/>
                          <a:pt x="223" y="11104"/>
                        </a:cubicBezTo>
                        <a:cubicBezTo>
                          <a:pt x="334" y="11872"/>
                          <a:pt x="496" y="12584"/>
                          <a:pt x="696" y="13219"/>
                        </a:cubicBezTo>
                        <a:cubicBezTo>
                          <a:pt x="1161" y="14698"/>
                          <a:pt x="1806" y="15686"/>
                          <a:pt x="2458" y="16564"/>
                        </a:cubicBezTo>
                        <a:cubicBezTo>
                          <a:pt x="4893" y="19844"/>
                          <a:pt x="7832" y="21600"/>
                          <a:pt x="10747" y="21540"/>
                        </a:cubicBezTo>
                        <a:lnTo>
                          <a:pt x="10747" y="21547"/>
                        </a:lnTo>
                        <a:cubicBezTo>
                          <a:pt x="10755" y="21547"/>
                          <a:pt x="10763" y="21547"/>
                          <a:pt x="10771" y="21547"/>
                        </a:cubicBezTo>
                        <a:cubicBezTo>
                          <a:pt x="10779" y="21547"/>
                          <a:pt x="10787" y="21547"/>
                          <a:pt x="10795" y="21547"/>
                        </a:cubicBezTo>
                        <a:cubicBezTo>
                          <a:pt x="10803" y="21547"/>
                          <a:pt x="10811" y="21547"/>
                          <a:pt x="10819" y="21547"/>
                        </a:cubicBezTo>
                        <a:cubicBezTo>
                          <a:pt x="10827" y="21547"/>
                          <a:pt x="10835" y="21547"/>
                          <a:pt x="10843" y="21547"/>
                        </a:cubicBezTo>
                        <a:lnTo>
                          <a:pt x="10843" y="21540"/>
                        </a:lnTo>
                        <a:cubicBezTo>
                          <a:pt x="13758" y="21600"/>
                          <a:pt x="16697" y="19844"/>
                          <a:pt x="19132" y="16564"/>
                        </a:cubicBezTo>
                        <a:cubicBezTo>
                          <a:pt x="19784" y="15686"/>
                          <a:pt x="20429" y="14698"/>
                          <a:pt x="20894" y="13219"/>
                        </a:cubicBezTo>
                        <a:cubicBezTo>
                          <a:pt x="21094" y="12584"/>
                          <a:pt x="21256" y="11872"/>
                          <a:pt x="21367" y="11104"/>
                        </a:cubicBezTo>
                        <a:cubicBezTo>
                          <a:pt x="21595" y="9522"/>
                          <a:pt x="21595" y="7816"/>
                          <a:pt x="21584" y="6144"/>
                        </a:cubicBezTo>
                        <a:cubicBezTo>
                          <a:pt x="21578" y="5206"/>
                          <a:pt x="21568" y="4268"/>
                          <a:pt x="21566" y="3330"/>
                        </a:cubicBezTo>
                        <a:cubicBezTo>
                          <a:pt x="21564" y="2220"/>
                          <a:pt x="21571" y="1113"/>
                          <a:pt x="21590" y="0"/>
                        </a:cubicBezTo>
                        <a:cubicBezTo>
                          <a:pt x="21581" y="262"/>
                          <a:pt x="21555" y="515"/>
                          <a:pt x="21533" y="769"/>
                        </a:cubicBezTo>
                        <a:cubicBezTo>
                          <a:pt x="21463" y="2130"/>
                          <a:pt x="21199" y="3373"/>
                          <a:pt x="20808" y="4522"/>
                        </a:cubicBezTo>
                        <a:cubicBezTo>
                          <a:pt x="20266" y="6116"/>
                          <a:pt x="19501" y="7593"/>
                          <a:pt x="18585" y="8736"/>
                        </a:cubicBezTo>
                        <a:cubicBezTo>
                          <a:pt x="17735" y="9796"/>
                          <a:pt x="16788" y="10568"/>
                          <a:pt x="15788" y="11127"/>
                        </a:cubicBezTo>
                        <a:cubicBezTo>
                          <a:pt x="14210" y="12010"/>
                          <a:pt x="12497" y="12350"/>
                          <a:pt x="10795" y="12350"/>
                        </a:cubicBezTo>
                        <a:cubicBezTo>
                          <a:pt x="9250" y="12350"/>
                          <a:pt x="7696" y="12062"/>
                          <a:pt x="6242" y="11350"/>
                        </a:cubicBezTo>
                        <a:cubicBezTo>
                          <a:pt x="5754" y="11129"/>
                          <a:pt x="5273" y="10858"/>
                          <a:pt x="4803" y="10481"/>
                        </a:cubicBezTo>
                        <a:cubicBezTo>
                          <a:pt x="4170" y="10008"/>
                          <a:pt x="3567" y="9436"/>
                          <a:pt x="3005" y="8736"/>
                        </a:cubicBezTo>
                        <a:cubicBezTo>
                          <a:pt x="2089" y="7593"/>
                          <a:pt x="1324" y="6116"/>
                          <a:pt x="782" y="4522"/>
                        </a:cubicBezTo>
                        <a:cubicBezTo>
                          <a:pt x="385" y="3356"/>
                          <a:pt x="122" y="2092"/>
                          <a:pt x="57" y="707"/>
                        </a:cubicBezTo>
                        <a:cubicBezTo>
                          <a:pt x="37" y="473"/>
                          <a:pt x="9" y="242"/>
                          <a:pt x="0" y="0"/>
                        </a:cubicBezTo>
                        <a:close/>
                      </a:path>
                    </a:pathLst>
                  </a:custGeom>
                  <a:solidFill>
                    <a:schemeClr val="accent1">
                      <a:lumMod val="75000"/>
                    </a:schemeClr>
                  </a:solidFill>
                  <a:ln w="12700" cap="flat">
                    <a:noFill/>
                    <a:miter lim="400000"/>
                  </a:ln>
                  <a:effectLst/>
                </p:spPr>
                <p:txBody>
                  <a:bodyPr wrap="square" lIns="0" tIns="0" rIns="0" bIns="0" numCol="1" anchor="ctr">
                    <a:noAutofit/>
                  </a:bodyPr>
                  <a:lstStyle/>
                  <a:p>
                    <a:endParaRPr sz="3376" dirty="0">
                      <a:latin typeface="Lato Light" panose="020F0502020204030203" pitchFamily="34" charset="0"/>
                    </a:endParaRPr>
                  </a:p>
                </p:txBody>
              </p:sp>
              <p:sp>
                <p:nvSpPr>
                  <p:cNvPr id="28" name="Shape 34360">
                    <a:extLst>
                      <a:ext uri="{FF2B5EF4-FFF2-40B4-BE49-F238E27FC236}">
                        <a16:creationId xmlns:a16="http://schemas.microsoft.com/office/drawing/2014/main" id="{AEFF0B96-1DF8-4F33-AC2F-BC50DA77D994}"/>
                      </a:ext>
                    </a:extLst>
                  </p:cNvPr>
                  <p:cNvSpPr/>
                  <p:nvPr/>
                </p:nvSpPr>
                <p:spPr>
                  <a:xfrm rot="14880000">
                    <a:off x="-56349" y="200350"/>
                    <a:ext cx="517012" cy="227182"/>
                  </a:xfrm>
                  <a:custGeom>
                    <a:avLst/>
                    <a:gdLst/>
                    <a:ahLst/>
                    <a:cxnLst>
                      <a:cxn ang="0">
                        <a:pos x="wd2" y="hd2"/>
                      </a:cxn>
                      <a:cxn ang="5400000">
                        <a:pos x="wd2" y="hd2"/>
                      </a:cxn>
                      <a:cxn ang="10800000">
                        <a:pos x="wd2" y="hd2"/>
                      </a:cxn>
                      <a:cxn ang="16200000">
                        <a:pos x="wd2" y="hd2"/>
                      </a:cxn>
                    </a:cxnLst>
                    <a:rect l="0" t="0" r="r" b="b"/>
                    <a:pathLst>
                      <a:path w="21513" h="21598" extrusionOk="0">
                        <a:moveTo>
                          <a:pt x="11453" y="1"/>
                        </a:moveTo>
                        <a:lnTo>
                          <a:pt x="10464" y="21560"/>
                        </a:lnTo>
                        <a:cubicBezTo>
                          <a:pt x="10565" y="21562"/>
                          <a:pt x="10664" y="21598"/>
                          <a:pt x="10765" y="21598"/>
                        </a:cubicBezTo>
                        <a:cubicBezTo>
                          <a:pt x="13542" y="21598"/>
                          <a:pt x="16353" y="20831"/>
                          <a:pt x="18542" y="18420"/>
                        </a:cubicBezTo>
                        <a:cubicBezTo>
                          <a:pt x="19457" y="17412"/>
                          <a:pt x="20213" y="16111"/>
                          <a:pt x="20755" y="14705"/>
                        </a:cubicBezTo>
                        <a:cubicBezTo>
                          <a:pt x="21245" y="13431"/>
                          <a:pt x="21557" y="12037"/>
                          <a:pt x="21509" y="10455"/>
                        </a:cubicBezTo>
                        <a:cubicBezTo>
                          <a:pt x="21456" y="8739"/>
                          <a:pt x="21018" y="7406"/>
                          <a:pt x="20470" y="6243"/>
                        </a:cubicBezTo>
                        <a:cubicBezTo>
                          <a:pt x="19908" y="5051"/>
                          <a:pt x="19211" y="3929"/>
                          <a:pt x="18442" y="3064"/>
                        </a:cubicBezTo>
                        <a:cubicBezTo>
                          <a:pt x="16432" y="803"/>
                          <a:pt x="14025" y="129"/>
                          <a:pt x="11620" y="1"/>
                        </a:cubicBezTo>
                        <a:cubicBezTo>
                          <a:pt x="11564" y="-2"/>
                          <a:pt x="11508" y="3"/>
                          <a:pt x="11453" y="1"/>
                        </a:cubicBezTo>
                        <a:close/>
                        <a:moveTo>
                          <a:pt x="9458" y="78"/>
                        </a:moveTo>
                        <a:cubicBezTo>
                          <a:pt x="7186" y="249"/>
                          <a:pt x="4941" y="957"/>
                          <a:pt x="3072" y="3064"/>
                        </a:cubicBezTo>
                        <a:cubicBezTo>
                          <a:pt x="2304" y="3931"/>
                          <a:pt x="1606" y="5051"/>
                          <a:pt x="1044" y="6243"/>
                        </a:cubicBezTo>
                        <a:cubicBezTo>
                          <a:pt x="496" y="7406"/>
                          <a:pt x="57" y="8739"/>
                          <a:pt x="5" y="10455"/>
                        </a:cubicBezTo>
                        <a:cubicBezTo>
                          <a:pt x="-43" y="12037"/>
                          <a:pt x="269" y="13431"/>
                          <a:pt x="759" y="14705"/>
                        </a:cubicBezTo>
                        <a:cubicBezTo>
                          <a:pt x="1301" y="16112"/>
                          <a:pt x="2057" y="17412"/>
                          <a:pt x="2972" y="18420"/>
                        </a:cubicBezTo>
                        <a:cubicBezTo>
                          <a:pt x="4529" y="20135"/>
                          <a:pt x="6433" y="20845"/>
                          <a:pt x="8385" y="21215"/>
                        </a:cubicBezTo>
                        <a:lnTo>
                          <a:pt x="9458" y="78"/>
                        </a:lnTo>
                        <a:close/>
                      </a:path>
                    </a:pathLst>
                  </a:custGeom>
                  <a:solidFill>
                    <a:schemeClr val="accent1"/>
                  </a:solidFill>
                  <a:ln w="12700" cap="flat">
                    <a:noFill/>
                    <a:miter lim="400000"/>
                  </a:ln>
                  <a:effectLst/>
                </p:spPr>
                <p:txBody>
                  <a:bodyPr wrap="square" lIns="0" tIns="0" rIns="0" bIns="0" numCol="1" anchor="ctr">
                    <a:noAutofit/>
                  </a:bodyPr>
                  <a:lstStyle/>
                  <a:p>
                    <a:endParaRPr sz="3376" dirty="0">
                      <a:latin typeface="Lato Light" panose="020F0502020204030203" pitchFamily="34" charset="0"/>
                    </a:endParaRPr>
                  </a:p>
                </p:txBody>
              </p:sp>
            </p:grpSp>
          </p:grpSp>
        </p:grpSp>
      </p:grpSp>
      <p:grpSp>
        <p:nvGrpSpPr>
          <p:cNvPr id="47" name="Group 46">
            <a:extLst>
              <a:ext uri="{FF2B5EF4-FFF2-40B4-BE49-F238E27FC236}">
                <a16:creationId xmlns:a16="http://schemas.microsoft.com/office/drawing/2014/main" id="{A7A9ADC2-9949-4433-B9F1-BE92DE3602ED}"/>
              </a:ext>
            </a:extLst>
          </p:cNvPr>
          <p:cNvGrpSpPr/>
          <p:nvPr/>
        </p:nvGrpSpPr>
        <p:grpSpPr>
          <a:xfrm>
            <a:off x="8252607" y="4948999"/>
            <a:ext cx="3540536" cy="1477949"/>
            <a:chOff x="557440" y="4648840"/>
            <a:chExt cx="2655402" cy="1108461"/>
          </a:xfrm>
        </p:grpSpPr>
        <p:sp>
          <p:nvSpPr>
            <p:cNvPr id="48" name="TextBox 47">
              <a:extLst>
                <a:ext uri="{FF2B5EF4-FFF2-40B4-BE49-F238E27FC236}">
                  <a16:creationId xmlns:a16="http://schemas.microsoft.com/office/drawing/2014/main" id="{A369BFDF-DFA6-4DF9-8BC3-135225C2ABF3}"/>
                </a:ext>
              </a:extLst>
            </p:cNvPr>
            <p:cNvSpPr txBox="1"/>
            <p:nvPr/>
          </p:nvSpPr>
          <p:spPr>
            <a:xfrm>
              <a:off x="1406060" y="4648840"/>
              <a:ext cx="943277" cy="500089"/>
            </a:xfrm>
            <a:prstGeom prst="rect">
              <a:avLst/>
            </a:prstGeom>
            <a:noFill/>
          </p:spPr>
          <p:txBody>
            <a:bodyPr wrap="square" rtlCol="0" anchor="ctr" anchorCtr="0">
              <a:spAutoFit/>
            </a:bodyPr>
            <a:lstStyle/>
            <a:p>
              <a:pPr algn="ctr"/>
              <a:r>
                <a:rPr lang="en-US" sz="3733" b="1" dirty="0">
                  <a:solidFill>
                    <a:srgbClr val="1BA6DF"/>
                  </a:solidFill>
                  <a:latin typeface="+mj-lt"/>
                  <a:ea typeface="Verdana" panose="020B0604030504040204" pitchFamily="34" charset="0"/>
                  <a:cs typeface="Verdana" panose="020B0604030504040204" pitchFamily="34" charset="0"/>
                </a:rPr>
                <a:t>90%</a:t>
              </a:r>
            </a:p>
          </p:txBody>
        </p:sp>
        <p:sp>
          <p:nvSpPr>
            <p:cNvPr id="49" name="Subtitle 2">
              <a:extLst>
                <a:ext uri="{FF2B5EF4-FFF2-40B4-BE49-F238E27FC236}">
                  <a16:creationId xmlns:a16="http://schemas.microsoft.com/office/drawing/2014/main" id="{3DFF1A0D-B432-4116-8D10-F21DD89554D8}"/>
                </a:ext>
              </a:extLst>
            </p:cNvPr>
            <p:cNvSpPr txBox="1">
              <a:spLocks/>
            </p:cNvSpPr>
            <p:nvPr/>
          </p:nvSpPr>
          <p:spPr>
            <a:xfrm>
              <a:off x="557440" y="5066679"/>
              <a:ext cx="2655402" cy="690622"/>
            </a:xfrm>
            <a:prstGeom prst="rect">
              <a:avLst/>
            </a:prstGeom>
          </p:spPr>
          <p:txBody>
            <a:bodyPr vert="horz" wrap="square" lIns="60960" tIns="30480" rIns="60960" bIns="3048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2333"/>
                </a:lnSpc>
              </a:pPr>
              <a:r>
                <a:rPr lang="en-US" sz="1467" b="1" dirty="0">
                  <a:solidFill>
                    <a:schemeClr val="tx1">
                      <a:lumMod val="75000"/>
                      <a:lumOff val="25000"/>
                    </a:schemeClr>
                  </a:solidFill>
                  <a:latin typeface="Yu Gothic UI" panose="020B0500000000000000" pitchFamily="34" charset="-128"/>
                  <a:ea typeface="Yu Gothic UI" panose="020B0500000000000000" pitchFamily="34" charset="-128"/>
                  <a:cs typeface="Verdana" panose="020B0604030504040204" pitchFamily="34" charset="0"/>
                </a:rPr>
                <a:t>of people who need help with alcohol </a:t>
              </a:r>
              <a:br>
                <a:rPr lang="en-US" sz="1467" b="1" dirty="0">
                  <a:solidFill>
                    <a:schemeClr val="tx1">
                      <a:lumMod val="75000"/>
                      <a:lumOff val="25000"/>
                    </a:schemeClr>
                  </a:solidFill>
                  <a:latin typeface="Yu Gothic UI" panose="020B0500000000000000" pitchFamily="34" charset="-128"/>
                  <a:ea typeface="Yu Gothic UI" panose="020B0500000000000000" pitchFamily="34" charset="-128"/>
                  <a:cs typeface="Verdana" panose="020B0604030504040204" pitchFamily="34" charset="0"/>
                </a:rPr>
              </a:br>
              <a:r>
                <a:rPr lang="en-US" sz="1467" b="1" dirty="0">
                  <a:solidFill>
                    <a:schemeClr val="tx1">
                      <a:lumMod val="75000"/>
                      <a:lumOff val="25000"/>
                    </a:schemeClr>
                  </a:solidFill>
                  <a:latin typeface="Yu Gothic UI" panose="020B0500000000000000" pitchFamily="34" charset="-128"/>
                  <a:ea typeface="Yu Gothic UI" panose="020B0500000000000000" pitchFamily="34" charset="-128"/>
                  <a:cs typeface="Verdana" panose="020B0604030504040204" pitchFamily="34" charset="0"/>
                </a:rPr>
                <a:t>or drugs, don’t receive help </a:t>
              </a:r>
              <a:br>
                <a:rPr lang="en-US" sz="1467" b="1" dirty="0">
                  <a:solidFill>
                    <a:schemeClr val="tx1">
                      <a:lumMod val="75000"/>
                      <a:lumOff val="25000"/>
                    </a:schemeClr>
                  </a:solidFill>
                  <a:latin typeface="Yu Gothic UI" panose="020B0500000000000000" pitchFamily="34" charset="-128"/>
                  <a:ea typeface="Yu Gothic UI" panose="020B0500000000000000" pitchFamily="34" charset="-128"/>
                  <a:cs typeface="Verdana" panose="020B0604030504040204" pitchFamily="34" charset="0"/>
                </a:rPr>
              </a:br>
              <a:r>
                <a:rPr lang="en-US" sz="1467" b="1" dirty="0">
                  <a:solidFill>
                    <a:schemeClr val="tx1">
                      <a:lumMod val="75000"/>
                      <a:lumOff val="25000"/>
                    </a:schemeClr>
                  </a:solidFill>
                  <a:latin typeface="Yu Gothic UI" panose="020B0500000000000000" pitchFamily="34" charset="-128"/>
                  <a:ea typeface="Yu Gothic UI" panose="020B0500000000000000" pitchFamily="34" charset="-128"/>
                  <a:cs typeface="Verdana" panose="020B0604030504040204" pitchFamily="34" charset="0"/>
                </a:rPr>
                <a:t>(SAMHSA)</a:t>
              </a:r>
              <a:endParaRPr lang="en-US" sz="1467" b="1" dirty="0">
                <a:solidFill>
                  <a:schemeClr val="tx1">
                    <a:lumMod val="50000"/>
                    <a:lumOff val="50000"/>
                  </a:schemeClr>
                </a:solidFill>
                <a:latin typeface="+mn-lt"/>
                <a:ea typeface="Verdana" panose="020B0604030504040204" pitchFamily="34" charset="0"/>
                <a:cs typeface="Verdana" panose="020B0604030504040204" pitchFamily="34" charset="0"/>
              </a:endParaRPr>
            </a:p>
          </p:txBody>
        </p:sp>
      </p:grpSp>
      <p:sp>
        <p:nvSpPr>
          <p:cNvPr id="50" name="Subtitle 2">
            <a:extLst>
              <a:ext uri="{FF2B5EF4-FFF2-40B4-BE49-F238E27FC236}">
                <a16:creationId xmlns:a16="http://schemas.microsoft.com/office/drawing/2014/main" id="{E61C0715-FE97-4A77-B02F-4E6B194DF825}"/>
              </a:ext>
            </a:extLst>
          </p:cNvPr>
          <p:cNvSpPr txBox="1">
            <a:spLocks/>
          </p:cNvSpPr>
          <p:nvPr/>
        </p:nvSpPr>
        <p:spPr>
          <a:xfrm>
            <a:off x="1020859" y="1653330"/>
            <a:ext cx="6807200" cy="1320811"/>
          </a:xfrm>
          <a:prstGeom prst="rect">
            <a:avLst/>
          </a:prstGeom>
        </p:spPr>
        <p:txBody>
          <a:bodyPr vert="horz" wrap="square" lIns="60960" tIns="30480" rIns="60960" bIns="304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50000"/>
              </a:lnSpc>
            </a:pPr>
            <a:r>
              <a:rPr lang="en-US" sz="1400" b="1" dirty="0">
                <a:solidFill>
                  <a:srgbClr val="1BA6DF"/>
                </a:solidFill>
                <a:latin typeface="+mn-lt"/>
                <a:ea typeface="Verdana" panose="020B0604030504040204" pitchFamily="34" charset="0"/>
                <a:cs typeface="Verdana" panose="020B0604030504040204" pitchFamily="34" charset="0"/>
              </a:rPr>
              <a:t>Addiction</a:t>
            </a:r>
            <a:r>
              <a:rPr lang="en-US" sz="1400" b="1" dirty="0">
                <a:solidFill>
                  <a:schemeClr val="accent2"/>
                </a:solidFill>
                <a:latin typeface="+mn-lt"/>
                <a:ea typeface="Verdana" panose="020B0604030504040204" pitchFamily="34" charset="0"/>
                <a:cs typeface="Verdana" panose="020B0604030504040204" pitchFamily="34" charset="0"/>
              </a:rPr>
              <a:t> </a:t>
            </a:r>
            <a:r>
              <a:rPr lang="en-US" sz="1400" dirty="0">
                <a:solidFill>
                  <a:srgbClr val="363840"/>
                </a:solidFill>
                <a:latin typeface="+mn-lt"/>
                <a:ea typeface="Verdana" panose="020B0604030504040204" pitchFamily="34" charset="0"/>
                <a:cs typeface="Verdana" panose="020B0604030504040204" pitchFamily="34" charset="0"/>
              </a:rPr>
              <a:t>is defined as a chronic, relapsing disorder characterized by compulsive substance seeking and use despite adverse consequences. It is considered a brain disorder because it involves functional changes to brain circuits involved in reward, stress, and self-control, and those changes may last a long time after a person has stopped taking drugs. (NIH)</a:t>
            </a:r>
          </a:p>
        </p:txBody>
      </p:sp>
      <p:sp>
        <p:nvSpPr>
          <p:cNvPr id="54" name="Subtitle 2">
            <a:extLst>
              <a:ext uri="{FF2B5EF4-FFF2-40B4-BE49-F238E27FC236}">
                <a16:creationId xmlns:a16="http://schemas.microsoft.com/office/drawing/2014/main" id="{07347C4B-E17D-4152-B084-3CA9F67F74E4}"/>
              </a:ext>
            </a:extLst>
          </p:cNvPr>
          <p:cNvSpPr txBox="1">
            <a:spLocks/>
          </p:cNvSpPr>
          <p:nvPr/>
        </p:nvSpPr>
        <p:spPr>
          <a:xfrm>
            <a:off x="1016701" y="3649445"/>
            <a:ext cx="7010400" cy="1320811"/>
          </a:xfrm>
          <a:prstGeom prst="rect">
            <a:avLst/>
          </a:prstGeom>
        </p:spPr>
        <p:txBody>
          <a:bodyPr vert="horz" wrap="square" lIns="60960" tIns="30480" rIns="60960" bIns="304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lnSpc>
                <a:spcPct val="150000"/>
              </a:lnSpc>
            </a:pPr>
            <a:r>
              <a:rPr lang="en-US" sz="1400" b="1" dirty="0">
                <a:solidFill>
                  <a:srgbClr val="1BA6DF"/>
                </a:solidFill>
                <a:latin typeface="+mn-lt"/>
                <a:ea typeface="Verdana" panose="020B0604030504040204" pitchFamily="34" charset="0"/>
                <a:cs typeface="Verdana" panose="020B0604030504040204" pitchFamily="34" charset="0"/>
              </a:rPr>
              <a:t>Substance misuse </a:t>
            </a:r>
            <a:r>
              <a:rPr lang="en-US" sz="1400" dirty="0">
                <a:solidFill>
                  <a:srgbClr val="363840"/>
                </a:solidFill>
                <a:latin typeface="+mn-lt"/>
                <a:ea typeface="Verdana" panose="020B0604030504040204" pitchFamily="34" charset="0"/>
                <a:cs typeface="Verdana" panose="020B0604030504040204" pitchFamily="34" charset="0"/>
              </a:rPr>
              <a:t>(and dependence) are defined on a scale that measures the time and degree of substance use. Essentially, misuse is like the early stage of dependence. As substance misuse becomes more frequent, the likelihood of developing a dependence disorder becomes greater. (Addiction Center)</a:t>
            </a:r>
          </a:p>
        </p:txBody>
      </p:sp>
      <p:sp>
        <p:nvSpPr>
          <p:cNvPr id="52" name="TextBox 51">
            <a:extLst>
              <a:ext uri="{FF2B5EF4-FFF2-40B4-BE49-F238E27FC236}">
                <a16:creationId xmlns:a16="http://schemas.microsoft.com/office/drawing/2014/main" id="{9DCBAD36-D1B9-8915-E1E7-B40C59819077}"/>
              </a:ext>
            </a:extLst>
          </p:cNvPr>
          <p:cNvSpPr txBox="1"/>
          <p:nvPr/>
        </p:nvSpPr>
        <p:spPr>
          <a:xfrm>
            <a:off x="2924430" y="253016"/>
            <a:ext cx="6343137" cy="523220"/>
          </a:xfrm>
          <a:prstGeom prst="rect">
            <a:avLst/>
          </a:prstGeom>
          <a:noFill/>
        </p:spPr>
        <p:txBody>
          <a:bodyPr wrap="square" rtlCol="0">
            <a:spAutoFit/>
          </a:bodyPr>
          <a:lstStyle/>
          <a:p>
            <a:pPr algn="ctr"/>
            <a:r>
              <a:rPr lang="en-US" sz="2800" b="1" dirty="0">
                <a:solidFill>
                  <a:schemeClr val="accent1"/>
                </a:solidFill>
                <a:latin typeface="+mj-lt"/>
              </a:rPr>
              <a:t>Addiction vs. Substance Misuse</a:t>
            </a:r>
          </a:p>
        </p:txBody>
      </p:sp>
      <p:sp>
        <p:nvSpPr>
          <p:cNvPr id="53" name="Slide Number Placeholder 5">
            <a:extLst>
              <a:ext uri="{FF2B5EF4-FFF2-40B4-BE49-F238E27FC236}">
                <a16:creationId xmlns:a16="http://schemas.microsoft.com/office/drawing/2014/main" id="{5FB80A9D-DA68-3174-7300-1FE57D58CB0D}"/>
              </a:ext>
            </a:extLst>
          </p:cNvPr>
          <p:cNvSpPr>
            <a:spLocks noGrp="1"/>
          </p:cNvSpPr>
          <p:nvPr>
            <p:ph type="sldNum" sz="quarter" idx="12"/>
          </p:nvPr>
        </p:nvSpPr>
        <p:spPr>
          <a:xfrm>
            <a:off x="11277600" y="6422421"/>
            <a:ext cx="856897"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F5BE2AE4-BF0D-483D-B04D-86488E56D6CA}" type="slidenum">
              <a:rPr lang="en-US" altLang="en-US" sz="1200">
                <a:latin typeface="Arial" panose="020B0604020202020204" pitchFamily="34" charset="0"/>
              </a:rPr>
              <a:pPr/>
              <a:t>5</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9389348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3462">
            <a:extLst>
              <a:ext uri="{FF2B5EF4-FFF2-40B4-BE49-F238E27FC236}">
                <a16:creationId xmlns:a16="http://schemas.microsoft.com/office/drawing/2014/main" id="{17F7E0E6-5237-430F-9219-2FD87A8394EA}"/>
              </a:ext>
            </a:extLst>
          </p:cNvPr>
          <p:cNvGrpSpPr/>
          <p:nvPr/>
        </p:nvGrpSpPr>
        <p:grpSpPr>
          <a:xfrm>
            <a:off x="7564621" y="2411679"/>
            <a:ext cx="2802772" cy="3303084"/>
            <a:chOff x="0" y="0"/>
            <a:chExt cx="6423604" cy="7160876"/>
          </a:xfrm>
        </p:grpSpPr>
        <p:sp>
          <p:nvSpPr>
            <p:cNvPr id="3" name="Shape 33454">
              <a:extLst>
                <a:ext uri="{FF2B5EF4-FFF2-40B4-BE49-F238E27FC236}">
                  <a16:creationId xmlns:a16="http://schemas.microsoft.com/office/drawing/2014/main" id="{F2182A8D-F7E0-4E3C-8679-5BE5F761C786}"/>
                </a:ext>
              </a:extLst>
            </p:cNvPr>
            <p:cNvSpPr/>
            <p:nvPr/>
          </p:nvSpPr>
          <p:spPr>
            <a:xfrm>
              <a:off x="15478" y="327421"/>
              <a:ext cx="2502025" cy="6618351"/>
            </a:xfrm>
            <a:custGeom>
              <a:avLst/>
              <a:gdLst/>
              <a:ahLst/>
              <a:cxnLst>
                <a:cxn ang="0">
                  <a:pos x="wd2" y="hd2"/>
                </a:cxn>
                <a:cxn ang="5400000">
                  <a:pos x="wd2" y="hd2"/>
                </a:cxn>
                <a:cxn ang="10800000">
                  <a:pos x="wd2" y="hd2"/>
                </a:cxn>
                <a:cxn ang="16200000">
                  <a:pos x="wd2" y="hd2"/>
                </a:cxn>
              </a:cxnLst>
              <a:rect l="0" t="0" r="r" b="b"/>
              <a:pathLst>
                <a:path w="21336" h="21550" extrusionOk="0">
                  <a:moveTo>
                    <a:pt x="2695" y="0"/>
                  </a:moveTo>
                  <a:cubicBezTo>
                    <a:pt x="2348" y="0"/>
                    <a:pt x="2001" y="50"/>
                    <a:pt x="1737" y="151"/>
                  </a:cubicBezTo>
                  <a:cubicBezTo>
                    <a:pt x="1208" y="353"/>
                    <a:pt x="1208" y="679"/>
                    <a:pt x="1737" y="881"/>
                  </a:cubicBezTo>
                  <a:cubicBezTo>
                    <a:pt x="2266" y="1083"/>
                    <a:pt x="3124" y="1083"/>
                    <a:pt x="3652" y="881"/>
                  </a:cubicBezTo>
                  <a:cubicBezTo>
                    <a:pt x="4181" y="679"/>
                    <a:pt x="4181" y="353"/>
                    <a:pt x="3652" y="151"/>
                  </a:cubicBezTo>
                  <a:cubicBezTo>
                    <a:pt x="3388" y="50"/>
                    <a:pt x="3041" y="0"/>
                    <a:pt x="2695" y="0"/>
                  </a:cubicBezTo>
                  <a:close/>
                  <a:moveTo>
                    <a:pt x="7094" y="2068"/>
                  </a:moveTo>
                  <a:cubicBezTo>
                    <a:pt x="6748" y="2068"/>
                    <a:pt x="6401" y="2118"/>
                    <a:pt x="6136" y="2219"/>
                  </a:cubicBezTo>
                  <a:cubicBezTo>
                    <a:pt x="5608" y="2421"/>
                    <a:pt x="5608" y="2747"/>
                    <a:pt x="6136" y="2949"/>
                  </a:cubicBezTo>
                  <a:cubicBezTo>
                    <a:pt x="6665" y="3151"/>
                    <a:pt x="7523" y="3151"/>
                    <a:pt x="8052" y="2949"/>
                  </a:cubicBezTo>
                  <a:cubicBezTo>
                    <a:pt x="8581" y="2747"/>
                    <a:pt x="8581" y="2421"/>
                    <a:pt x="8052" y="2219"/>
                  </a:cubicBezTo>
                  <a:cubicBezTo>
                    <a:pt x="7788" y="2118"/>
                    <a:pt x="7441" y="2068"/>
                    <a:pt x="7094" y="2068"/>
                  </a:cubicBezTo>
                  <a:close/>
                  <a:moveTo>
                    <a:pt x="2363" y="6355"/>
                  </a:moveTo>
                  <a:cubicBezTo>
                    <a:pt x="2016" y="6355"/>
                    <a:pt x="1670" y="6405"/>
                    <a:pt x="1405" y="6506"/>
                  </a:cubicBezTo>
                  <a:cubicBezTo>
                    <a:pt x="877" y="6708"/>
                    <a:pt x="877" y="7036"/>
                    <a:pt x="1405" y="7238"/>
                  </a:cubicBezTo>
                  <a:cubicBezTo>
                    <a:pt x="1934" y="7440"/>
                    <a:pt x="2792" y="7440"/>
                    <a:pt x="3321" y="7238"/>
                  </a:cubicBezTo>
                  <a:cubicBezTo>
                    <a:pt x="3849" y="7036"/>
                    <a:pt x="3849" y="6708"/>
                    <a:pt x="3321" y="6506"/>
                  </a:cubicBezTo>
                  <a:cubicBezTo>
                    <a:pt x="3056" y="6405"/>
                    <a:pt x="2709" y="6355"/>
                    <a:pt x="2363" y="6355"/>
                  </a:cubicBezTo>
                  <a:close/>
                  <a:moveTo>
                    <a:pt x="4014" y="8938"/>
                  </a:moveTo>
                  <a:cubicBezTo>
                    <a:pt x="3668" y="8938"/>
                    <a:pt x="3321" y="8990"/>
                    <a:pt x="3057" y="9091"/>
                  </a:cubicBezTo>
                  <a:cubicBezTo>
                    <a:pt x="2528" y="9293"/>
                    <a:pt x="2528" y="9619"/>
                    <a:pt x="3057" y="9821"/>
                  </a:cubicBezTo>
                  <a:cubicBezTo>
                    <a:pt x="3585" y="10023"/>
                    <a:pt x="4444" y="10023"/>
                    <a:pt x="4972" y="9821"/>
                  </a:cubicBezTo>
                  <a:cubicBezTo>
                    <a:pt x="5501" y="9619"/>
                    <a:pt x="5501" y="9293"/>
                    <a:pt x="4972" y="9091"/>
                  </a:cubicBezTo>
                  <a:cubicBezTo>
                    <a:pt x="4708" y="8990"/>
                    <a:pt x="4361" y="8938"/>
                    <a:pt x="4014" y="8938"/>
                  </a:cubicBezTo>
                  <a:close/>
                  <a:moveTo>
                    <a:pt x="13822" y="9289"/>
                  </a:moveTo>
                  <a:cubicBezTo>
                    <a:pt x="13476" y="9289"/>
                    <a:pt x="13129" y="9339"/>
                    <a:pt x="12864" y="9440"/>
                  </a:cubicBezTo>
                  <a:cubicBezTo>
                    <a:pt x="12336" y="9642"/>
                    <a:pt x="12336" y="9968"/>
                    <a:pt x="12864" y="10170"/>
                  </a:cubicBezTo>
                  <a:cubicBezTo>
                    <a:pt x="13393" y="10372"/>
                    <a:pt x="14251" y="10372"/>
                    <a:pt x="14780" y="10170"/>
                  </a:cubicBezTo>
                  <a:cubicBezTo>
                    <a:pt x="15309" y="9968"/>
                    <a:pt x="15309" y="9642"/>
                    <a:pt x="14780" y="9440"/>
                  </a:cubicBezTo>
                  <a:cubicBezTo>
                    <a:pt x="14516" y="9339"/>
                    <a:pt x="14169" y="9289"/>
                    <a:pt x="13822" y="9289"/>
                  </a:cubicBezTo>
                  <a:close/>
                  <a:moveTo>
                    <a:pt x="9345" y="9551"/>
                  </a:moveTo>
                  <a:cubicBezTo>
                    <a:pt x="8998" y="9551"/>
                    <a:pt x="8651" y="9601"/>
                    <a:pt x="8387" y="9702"/>
                  </a:cubicBezTo>
                  <a:cubicBezTo>
                    <a:pt x="7858" y="9904"/>
                    <a:pt x="7858" y="10232"/>
                    <a:pt x="8387" y="10434"/>
                  </a:cubicBezTo>
                  <a:cubicBezTo>
                    <a:pt x="8916" y="10635"/>
                    <a:pt x="9774" y="10635"/>
                    <a:pt x="10302" y="10434"/>
                  </a:cubicBezTo>
                  <a:cubicBezTo>
                    <a:pt x="10831" y="10232"/>
                    <a:pt x="10831" y="9904"/>
                    <a:pt x="10302" y="9702"/>
                  </a:cubicBezTo>
                  <a:cubicBezTo>
                    <a:pt x="10038" y="9601"/>
                    <a:pt x="9691" y="9551"/>
                    <a:pt x="9345" y="9551"/>
                  </a:cubicBezTo>
                  <a:close/>
                  <a:moveTo>
                    <a:pt x="1354" y="12040"/>
                  </a:moveTo>
                  <a:cubicBezTo>
                    <a:pt x="1008" y="12040"/>
                    <a:pt x="661" y="12091"/>
                    <a:pt x="397" y="12192"/>
                  </a:cubicBezTo>
                  <a:cubicBezTo>
                    <a:pt x="-132" y="12394"/>
                    <a:pt x="-132" y="12721"/>
                    <a:pt x="397" y="12922"/>
                  </a:cubicBezTo>
                  <a:cubicBezTo>
                    <a:pt x="925" y="13124"/>
                    <a:pt x="1784" y="13124"/>
                    <a:pt x="2312" y="12922"/>
                  </a:cubicBezTo>
                  <a:cubicBezTo>
                    <a:pt x="2841" y="12721"/>
                    <a:pt x="2841" y="12394"/>
                    <a:pt x="2312" y="12192"/>
                  </a:cubicBezTo>
                  <a:cubicBezTo>
                    <a:pt x="2048" y="12091"/>
                    <a:pt x="1701" y="12040"/>
                    <a:pt x="1354" y="12040"/>
                  </a:cubicBezTo>
                  <a:close/>
                  <a:moveTo>
                    <a:pt x="19982" y="14257"/>
                  </a:moveTo>
                  <a:cubicBezTo>
                    <a:pt x="19635" y="14257"/>
                    <a:pt x="19288" y="14308"/>
                    <a:pt x="19024" y="14408"/>
                  </a:cubicBezTo>
                  <a:cubicBezTo>
                    <a:pt x="18495" y="14610"/>
                    <a:pt x="18495" y="14938"/>
                    <a:pt x="19024" y="15140"/>
                  </a:cubicBezTo>
                  <a:cubicBezTo>
                    <a:pt x="19552" y="15342"/>
                    <a:pt x="20411" y="15342"/>
                    <a:pt x="20939" y="15140"/>
                  </a:cubicBezTo>
                  <a:cubicBezTo>
                    <a:pt x="21468" y="14938"/>
                    <a:pt x="21468" y="14610"/>
                    <a:pt x="20939" y="14408"/>
                  </a:cubicBezTo>
                  <a:cubicBezTo>
                    <a:pt x="20675" y="14308"/>
                    <a:pt x="20328" y="14257"/>
                    <a:pt x="19982" y="14257"/>
                  </a:cubicBezTo>
                  <a:close/>
                  <a:moveTo>
                    <a:pt x="14760" y="14306"/>
                  </a:moveTo>
                  <a:cubicBezTo>
                    <a:pt x="14413" y="14306"/>
                    <a:pt x="14066" y="14357"/>
                    <a:pt x="13802" y="14458"/>
                  </a:cubicBezTo>
                  <a:cubicBezTo>
                    <a:pt x="13273" y="14659"/>
                    <a:pt x="13273" y="14987"/>
                    <a:pt x="13802" y="15189"/>
                  </a:cubicBezTo>
                  <a:cubicBezTo>
                    <a:pt x="14331" y="15391"/>
                    <a:pt x="15189" y="15391"/>
                    <a:pt x="15717" y="15189"/>
                  </a:cubicBezTo>
                  <a:cubicBezTo>
                    <a:pt x="16246" y="14987"/>
                    <a:pt x="16246" y="14659"/>
                    <a:pt x="15717" y="14458"/>
                  </a:cubicBezTo>
                  <a:cubicBezTo>
                    <a:pt x="15453" y="14357"/>
                    <a:pt x="15106" y="14306"/>
                    <a:pt x="14760" y="14306"/>
                  </a:cubicBezTo>
                  <a:close/>
                  <a:moveTo>
                    <a:pt x="11913" y="14499"/>
                  </a:moveTo>
                  <a:cubicBezTo>
                    <a:pt x="11567" y="14499"/>
                    <a:pt x="11220" y="14549"/>
                    <a:pt x="10956" y="14650"/>
                  </a:cubicBezTo>
                  <a:cubicBezTo>
                    <a:pt x="10427" y="14852"/>
                    <a:pt x="10427" y="15180"/>
                    <a:pt x="10956" y="15381"/>
                  </a:cubicBezTo>
                  <a:cubicBezTo>
                    <a:pt x="11484" y="15583"/>
                    <a:pt x="12343" y="15583"/>
                    <a:pt x="12871" y="15381"/>
                  </a:cubicBezTo>
                  <a:cubicBezTo>
                    <a:pt x="13400" y="15180"/>
                    <a:pt x="13400" y="14852"/>
                    <a:pt x="12871" y="14650"/>
                  </a:cubicBezTo>
                  <a:cubicBezTo>
                    <a:pt x="12607" y="14549"/>
                    <a:pt x="12260" y="14499"/>
                    <a:pt x="11913" y="14499"/>
                  </a:cubicBezTo>
                  <a:close/>
                  <a:moveTo>
                    <a:pt x="2725" y="14505"/>
                  </a:moveTo>
                  <a:cubicBezTo>
                    <a:pt x="2379" y="14505"/>
                    <a:pt x="2032" y="14556"/>
                    <a:pt x="1767" y="14657"/>
                  </a:cubicBezTo>
                  <a:cubicBezTo>
                    <a:pt x="1239" y="14858"/>
                    <a:pt x="1239" y="15186"/>
                    <a:pt x="1767" y="15388"/>
                  </a:cubicBezTo>
                  <a:cubicBezTo>
                    <a:pt x="2296" y="15590"/>
                    <a:pt x="3154" y="15590"/>
                    <a:pt x="3683" y="15388"/>
                  </a:cubicBezTo>
                  <a:cubicBezTo>
                    <a:pt x="4211" y="15186"/>
                    <a:pt x="4211" y="14858"/>
                    <a:pt x="3683" y="14657"/>
                  </a:cubicBezTo>
                  <a:cubicBezTo>
                    <a:pt x="3418" y="14556"/>
                    <a:pt x="3072" y="14505"/>
                    <a:pt x="2725" y="14505"/>
                  </a:cubicBezTo>
                  <a:close/>
                  <a:moveTo>
                    <a:pt x="4360" y="16501"/>
                  </a:moveTo>
                  <a:cubicBezTo>
                    <a:pt x="4012" y="16501"/>
                    <a:pt x="3667" y="16551"/>
                    <a:pt x="3402" y="16652"/>
                  </a:cubicBezTo>
                  <a:cubicBezTo>
                    <a:pt x="2872" y="16854"/>
                    <a:pt x="2872" y="17182"/>
                    <a:pt x="3402" y="17384"/>
                  </a:cubicBezTo>
                  <a:cubicBezTo>
                    <a:pt x="3932" y="17587"/>
                    <a:pt x="4791" y="17587"/>
                    <a:pt x="5321" y="17384"/>
                  </a:cubicBezTo>
                  <a:cubicBezTo>
                    <a:pt x="5851" y="17182"/>
                    <a:pt x="5851" y="16854"/>
                    <a:pt x="5321" y="16652"/>
                  </a:cubicBezTo>
                  <a:cubicBezTo>
                    <a:pt x="5056" y="16551"/>
                    <a:pt x="4707" y="16501"/>
                    <a:pt x="4360" y="16501"/>
                  </a:cubicBezTo>
                  <a:close/>
                  <a:moveTo>
                    <a:pt x="10698" y="16628"/>
                  </a:moveTo>
                  <a:cubicBezTo>
                    <a:pt x="10352" y="16628"/>
                    <a:pt x="10005" y="16679"/>
                    <a:pt x="9741" y="16780"/>
                  </a:cubicBezTo>
                  <a:cubicBezTo>
                    <a:pt x="9212" y="16982"/>
                    <a:pt x="9212" y="17309"/>
                    <a:pt x="9741" y="17511"/>
                  </a:cubicBezTo>
                  <a:cubicBezTo>
                    <a:pt x="10269" y="17713"/>
                    <a:pt x="11128" y="17713"/>
                    <a:pt x="11656" y="17511"/>
                  </a:cubicBezTo>
                  <a:cubicBezTo>
                    <a:pt x="12185" y="17309"/>
                    <a:pt x="12185" y="16982"/>
                    <a:pt x="11656" y="16780"/>
                  </a:cubicBezTo>
                  <a:cubicBezTo>
                    <a:pt x="11392" y="16679"/>
                    <a:pt x="11045" y="16628"/>
                    <a:pt x="10698" y="16628"/>
                  </a:cubicBezTo>
                  <a:close/>
                  <a:moveTo>
                    <a:pt x="16401" y="18943"/>
                  </a:moveTo>
                  <a:cubicBezTo>
                    <a:pt x="16055" y="18943"/>
                    <a:pt x="15708" y="18993"/>
                    <a:pt x="15443" y="19094"/>
                  </a:cubicBezTo>
                  <a:cubicBezTo>
                    <a:pt x="14915" y="19296"/>
                    <a:pt x="14915" y="19622"/>
                    <a:pt x="15443" y="19824"/>
                  </a:cubicBezTo>
                  <a:cubicBezTo>
                    <a:pt x="15972" y="20026"/>
                    <a:pt x="16827" y="20026"/>
                    <a:pt x="17355" y="19824"/>
                  </a:cubicBezTo>
                  <a:cubicBezTo>
                    <a:pt x="17884" y="19622"/>
                    <a:pt x="17884" y="19296"/>
                    <a:pt x="17355" y="19094"/>
                  </a:cubicBezTo>
                  <a:cubicBezTo>
                    <a:pt x="17091" y="18993"/>
                    <a:pt x="16747" y="18943"/>
                    <a:pt x="16401" y="18943"/>
                  </a:cubicBezTo>
                  <a:close/>
                  <a:moveTo>
                    <a:pt x="5416" y="20516"/>
                  </a:moveTo>
                  <a:cubicBezTo>
                    <a:pt x="5069" y="20516"/>
                    <a:pt x="4722" y="20566"/>
                    <a:pt x="4458" y="20667"/>
                  </a:cubicBezTo>
                  <a:cubicBezTo>
                    <a:pt x="3929" y="20869"/>
                    <a:pt x="3929" y="21196"/>
                    <a:pt x="4458" y="21398"/>
                  </a:cubicBezTo>
                  <a:cubicBezTo>
                    <a:pt x="4986" y="21600"/>
                    <a:pt x="5845" y="21600"/>
                    <a:pt x="6373" y="21398"/>
                  </a:cubicBezTo>
                  <a:cubicBezTo>
                    <a:pt x="6902" y="21196"/>
                    <a:pt x="6902" y="20869"/>
                    <a:pt x="6373" y="20667"/>
                  </a:cubicBezTo>
                  <a:cubicBezTo>
                    <a:pt x="6109" y="20566"/>
                    <a:pt x="5762" y="20516"/>
                    <a:pt x="5416" y="20516"/>
                  </a:cubicBezTo>
                  <a:close/>
                </a:path>
              </a:pathLst>
            </a:custGeom>
            <a:solidFill>
              <a:srgbClr val="1BA6DF"/>
            </a:solidFill>
            <a:ln w="12700" cap="flat">
              <a:noFill/>
              <a:miter lim="400000"/>
            </a:ln>
            <a:effectLst/>
          </p:spPr>
          <p:txBody>
            <a:bodyPr wrap="square" lIns="0" tIns="0" rIns="0" bIns="0" numCol="1" anchor="ctr">
              <a:noAutofit/>
            </a:bodyPr>
            <a:lstStyle/>
            <a:p>
              <a:endParaRPr sz="3376" dirty="0">
                <a:latin typeface="Lato Light" panose="020F0502020204030203" pitchFamily="34" charset="0"/>
              </a:endParaRPr>
            </a:p>
          </p:txBody>
        </p:sp>
        <p:sp>
          <p:nvSpPr>
            <p:cNvPr id="4" name="Shape 33455">
              <a:extLst>
                <a:ext uri="{FF2B5EF4-FFF2-40B4-BE49-F238E27FC236}">
                  <a16:creationId xmlns:a16="http://schemas.microsoft.com/office/drawing/2014/main" id="{EB39C9AB-1F1C-48E1-9DF3-005A285FFEEE}"/>
                </a:ext>
              </a:extLst>
            </p:cNvPr>
            <p:cNvSpPr/>
            <p:nvPr/>
          </p:nvSpPr>
          <p:spPr>
            <a:xfrm>
              <a:off x="19843" y="2334418"/>
              <a:ext cx="2500439" cy="4769707"/>
            </a:xfrm>
            <a:custGeom>
              <a:avLst/>
              <a:gdLst/>
              <a:ahLst/>
              <a:cxnLst>
                <a:cxn ang="0">
                  <a:pos x="wd2" y="hd2"/>
                </a:cxn>
                <a:cxn ang="5400000">
                  <a:pos x="wd2" y="hd2"/>
                </a:cxn>
                <a:cxn ang="10800000">
                  <a:pos x="wd2" y="hd2"/>
                </a:cxn>
                <a:cxn ang="16200000">
                  <a:pos x="wd2" y="hd2"/>
                </a:cxn>
              </a:cxnLst>
              <a:rect l="0" t="0" r="r" b="b"/>
              <a:pathLst>
                <a:path w="21336" h="21530" extrusionOk="0">
                  <a:moveTo>
                    <a:pt x="16872" y="0"/>
                  </a:moveTo>
                  <a:cubicBezTo>
                    <a:pt x="16525" y="0"/>
                    <a:pt x="16178" y="70"/>
                    <a:pt x="15914" y="210"/>
                  </a:cubicBezTo>
                  <a:cubicBezTo>
                    <a:pt x="15385" y="489"/>
                    <a:pt x="15385" y="944"/>
                    <a:pt x="15914" y="1224"/>
                  </a:cubicBezTo>
                  <a:cubicBezTo>
                    <a:pt x="16443" y="1503"/>
                    <a:pt x="17301" y="1503"/>
                    <a:pt x="17830" y="1224"/>
                  </a:cubicBezTo>
                  <a:cubicBezTo>
                    <a:pt x="18359" y="944"/>
                    <a:pt x="18359" y="489"/>
                    <a:pt x="17830" y="210"/>
                  </a:cubicBezTo>
                  <a:cubicBezTo>
                    <a:pt x="17566" y="70"/>
                    <a:pt x="17219" y="0"/>
                    <a:pt x="16872" y="0"/>
                  </a:cubicBezTo>
                  <a:close/>
                  <a:moveTo>
                    <a:pt x="7986" y="3724"/>
                  </a:moveTo>
                  <a:cubicBezTo>
                    <a:pt x="7639" y="3724"/>
                    <a:pt x="7292" y="3796"/>
                    <a:pt x="7028" y="3936"/>
                  </a:cubicBezTo>
                  <a:cubicBezTo>
                    <a:pt x="6499" y="4216"/>
                    <a:pt x="6499" y="4668"/>
                    <a:pt x="7028" y="4948"/>
                  </a:cubicBezTo>
                  <a:cubicBezTo>
                    <a:pt x="7557" y="5228"/>
                    <a:pt x="8415" y="5228"/>
                    <a:pt x="8944" y="4948"/>
                  </a:cubicBezTo>
                  <a:cubicBezTo>
                    <a:pt x="9473" y="4668"/>
                    <a:pt x="9473" y="4216"/>
                    <a:pt x="8944" y="3936"/>
                  </a:cubicBezTo>
                  <a:cubicBezTo>
                    <a:pt x="8680" y="3796"/>
                    <a:pt x="8333" y="3724"/>
                    <a:pt x="7986" y="3724"/>
                  </a:cubicBezTo>
                  <a:close/>
                  <a:moveTo>
                    <a:pt x="5179" y="4583"/>
                  </a:moveTo>
                  <a:cubicBezTo>
                    <a:pt x="4832" y="4583"/>
                    <a:pt x="4488" y="4652"/>
                    <a:pt x="4224" y="4792"/>
                  </a:cubicBezTo>
                  <a:cubicBezTo>
                    <a:pt x="3695" y="5072"/>
                    <a:pt x="3695" y="5526"/>
                    <a:pt x="4224" y="5806"/>
                  </a:cubicBezTo>
                  <a:cubicBezTo>
                    <a:pt x="4753" y="6086"/>
                    <a:pt x="5608" y="6086"/>
                    <a:pt x="6137" y="5806"/>
                  </a:cubicBezTo>
                  <a:cubicBezTo>
                    <a:pt x="6666" y="5526"/>
                    <a:pt x="6666" y="5072"/>
                    <a:pt x="6137" y="4792"/>
                  </a:cubicBezTo>
                  <a:cubicBezTo>
                    <a:pt x="5872" y="4652"/>
                    <a:pt x="5525" y="4583"/>
                    <a:pt x="5179" y="4583"/>
                  </a:cubicBezTo>
                  <a:close/>
                  <a:moveTo>
                    <a:pt x="19981" y="4812"/>
                  </a:moveTo>
                  <a:cubicBezTo>
                    <a:pt x="19634" y="4812"/>
                    <a:pt x="19287" y="4882"/>
                    <a:pt x="19022" y="5021"/>
                  </a:cubicBezTo>
                  <a:cubicBezTo>
                    <a:pt x="18493" y="5301"/>
                    <a:pt x="18493" y="5756"/>
                    <a:pt x="19022" y="6035"/>
                  </a:cubicBezTo>
                  <a:cubicBezTo>
                    <a:pt x="19551" y="6315"/>
                    <a:pt x="20410" y="6315"/>
                    <a:pt x="20939" y="6035"/>
                  </a:cubicBezTo>
                  <a:cubicBezTo>
                    <a:pt x="21468" y="5756"/>
                    <a:pt x="21468" y="5301"/>
                    <a:pt x="20939" y="5021"/>
                  </a:cubicBezTo>
                  <a:cubicBezTo>
                    <a:pt x="20675" y="4882"/>
                    <a:pt x="20327" y="4812"/>
                    <a:pt x="19981" y="4812"/>
                  </a:cubicBezTo>
                  <a:close/>
                  <a:moveTo>
                    <a:pt x="15971" y="7162"/>
                  </a:moveTo>
                  <a:cubicBezTo>
                    <a:pt x="15624" y="7162"/>
                    <a:pt x="15277" y="7232"/>
                    <a:pt x="15013" y="7372"/>
                  </a:cubicBezTo>
                  <a:cubicBezTo>
                    <a:pt x="14484" y="7652"/>
                    <a:pt x="14484" y="8106"/>
                    <a:pt x="15013" y="8386"/>
                  </a:cubicBezTo>
                  <a:cubicBezTo>
                    <a:pt x="15542" y="8666"/>
                    <a:pt x="16400" y="8666"/>
                    <a:pt x="16929" y="8386"/>
                  </a:cubicBezTo>
                  <a:cubicBezTo>
                    <a:pt x="17458" y="8106"/>
                    <a:pt x="17458" y="7652"/>
                    <a:pt x="16929" y="7372"/>
                  </a:cubicBezTo>
                  <a:cubicBezTo>
                    <a:pt x="16665" y="7232"/>
                    <a:pt x="16318" y="7162"/>
                    <a:pt x="15971" y="7162"/>
                  </a:cubicBezTo>
                  <a:close/>
                  <a:moveTo>
                    <a:pt x="9256" y="7189"/>
                  </a:moveTo>
                  <a:cubicBezTo>
                    <a:pt x="8909" y="7189"/>
                    <a:pt x="8562" y="7259"/>
                    <a:pt x="8298" y="7399"/>
                  </a:cubicBezTo>
                  <a:cubicBezTo>
                    <a:pt x="7769" y="7679"/>
                    <a:pt x="7769" y="8131"/>
                    <a:pt x="8298" y="8411"/>
                  </a:cubicBezTo>
                  <a:cubicBezTo>
                    <a:pt x="8826" y="8691"/>
                    <a:pt x="9685" y="8691"/>
                    <a:pt x="10214" y="8411"/>
                  </a:cubicBezTo>
                  <a:cubicBezTo>
                    <a:pt x="10743" y="8131"/>
                    <a:pt x="10743" y="7679"/>
                    <a:pt x="10214" y="7399"/>
                  </a:cubicBezTo>
                  <a:cubicBezTo>
                    <a:pt x="9950" y="7259"/>
                    <a:pt x="9603" y="7189"/>
                    <a:pt x="9256" y="7189"/>
                  </a:cubicBezTo>
                  <a:close/>
                  <a:moveTo>
                    <a:pt x="5341" y="10383"/>
                  </a:moveTo>
                  <a:cubicBezTo>
                    <a:pt x="4994" y="10383"/>
                    <a:pt x="4651" y="10453"/>
                    <a:pt x="4386" y="10593"/>
                  </a:cubicBezTo>
                  <a:cubicBezTo>
                    <a:pt x="3857" y="10873"/>
                    <a:pt x="3857" y="11327"/>
                    <a:pt x="4386" y="11607"/>
                  </a:cubicBezTo>
                  <a:cubicBezTo>
                    <a:pt x="4915" y="11887"/>
                    <a:pt x="5771" y="11887"/>
                    <a:pt x="6300" y="11607"/>
                  </a:cubicBezTo>
                  <a:cubicBezTo>
                    <a:pt x="6829" y="11327"/>
                    <a:pt x="6829" y="10873"/>
                    <a:pt x="6300" y="10593"/>
                  </a:cubicBezTo>
                  <a:cubicBezTo>
                    <a:pt x="6035" y="10453"/>
                    <a:pt x="5688" y="10383"/>
                    <a:pt x="5341" y="10383"/>
                  </a:cubicBezTo>
                  <a:close/>
                  <a:moveTo>
                    <a:pt x="14732" y="14194"/>
                  </a:moveTo>
                  <a:cubicBezTo>
                    <a:pt x="14385" y="14194"/>
                    <a:pt x="14038" y="14263"/>
                    <a:pt x="13773" y="14403"/>
                  </a:cubicBezTo>
                  <a:cubicBezTo>
                    <a:pt x="13244" y="14683"/>
                    <a:pt x="13244" y="15137"/>
                    <a:pt x="13773" y="15417"/>
                  </a:cubicBezTo>
                  <a:cubicBezTo>
                    <a:pt x="14302" y="15697"/>
                    <a:pt x="15161" y="15697"/>
                    <a:pt x="15690" y="15417"/>
                  </a:cubicBezTo>
                  <a:cubicBezTo>
                    <a:pt x="16219" y="15137"/>
                    <a:pt x="16219" y="14683"/>
                    <a:pt x="15690" y="14403"/>
                  </a:cubicBezTo>
                  <a:cubicBezTo>
                    <a:pt x="15426" y="14263"/>
                    <a:pt x="15078" y="14194"/>
                    <a:pt x="14732" y="14194"/>
                  </a:cubicBezTo>
                  <a:close/>
                  <a:moveTo>
                    <a:pt x="8240" y="14204"/>
                  </a:moveTo>
                  <a:cubicBezTo>
                    <a:pt x="7893" y="14204"/>
                    <a:pt x="7546" y="14274"/>
                    <a:pt x="7282" y="14414"/>
                  </a:cubicBezTo>
                  <a:cubicBezTo>
                    <a:pt x="6753" y="14694"/>
                    <a:pt x="6753" y="15148"/>
                    <a:pt x="7282" y="15428"/>
                  </a:cubicBezTo>
                  <a:cubicBezTo>
                    <a:pt x="7811" y="15708"/>
                    <a:pt x="8669" y="15708"/>
                    <a:pt x="9198" y="15428"/>
                  </a:cubicBezTo>
                  <a:cubicBezTo>
                    <a:pt x="9727" y="15148"/>
                    <a:pt x="9727" y="14694"/>
                    <a:pt x="9198" y="14414"/>
                  </a:cubicBezTo>
                  <a:cubicBezTo>
                    <a:pt x="8934" y="14274"/>
                    <a:pt x="8587" y="14204"/>
                    <a:pt x="8240" y="14204"/>
                  </a:cubicBezTo>
                  <a:close/>
                  <a:moveTo>
                    <a:pt x="1355" y="15324"/>
                  </a:moveTo>
                  <a:cubicBezTo>
                    <a:pt x="1009" y="15324"/>
                    <a:pt x="661" y="15394"/>
                    <a:pt x="397" y="15534"/>
                  </a:cubicBezTo>
                  <a:cubicBezTo>
                    <a:pt x="-132" y="15814"/>
                    <a:pt x="-132" y="16266"/>
                    <a:pt x="397" y="16546"/>
                  </a:cubicBezTo>
                  <a:cubicBezTo>
                    <a:pt x="926" y="16826"/>
                    <a:pt x="1785" y="16826"/>
                    <a:pt x="2314" y="16546"/>
                  </a:cubicBezTo>
                  <a:cubicBezTo>
                    <a:pt x="2843" y="16266"/>
                    <a:pt x="2843" y="15814"/>
                    <a:pt x="2314" y="15534"/>
                  </a:cubicBezTo>
                  <a:cubicBezTo>
                    <a:pt x="2049" y="15394"/>
                    <a:pt x="1702" y="15324"/>
                    <a:pt x="1355" y="15324"/>
                  </a:cubicBezTo>
                  <a:close/>
                  <a:moveTo>
                    <a:pt x="15971" y="16071"/>
                  </a:moveTo>
                  <a:cubicBezTo>
                    <a:pt x="15624" y="16071"/>
                    <a:pt x="15277" y="16141"/>
                    <a:pt x="15013" y="16281"/>
                  </a:cubicBezTo>
                  <a:cubicBezTo>
                    <a:pt x="14484" y="16561"/>
                    <a:pt x="14484" y="17015"/>
                    <a:pt x="15013" y="17295"/>
                  </a:cubicBezTo>
                  <a:cubicBezTo>
                    <a:pt x="15542" y="17575"/>
                    <a:pt x="16400" y="17575"/>
                    <a:pt x="16929" y="17295"/>
                  </a:cubicBezTo>
                  <a:cubicBezTo>
                    <a:pt x="17458" y="17015"/>
                    <a:pt x="17458" y="16561"/>
                    <a:pt x="16929" y="16281"/>
                  </a:cubicBezTo>
                  <a:cubicBezTo>
                    <a:pt x="16665" y="16141"/>
                    <a:pt x="16318" y="16071"/>
                    <a:pt x="15971" y="16071"/>
                  </a:cubicBezTo>
                  <a:close/>
                  <a:moveTo>
                    <a:pt x="5792" y="16687"/>
                  </a:moveTo>
                  <a:cubicBezTo>
                    <a:pt x="5445" y="16687"/>
                    <a:pt x="5098" y="16757"/>
                    <a:pt x="4833" y="16897"/>
                  </a:cubicBezTo>
                  <a:cubicBezTo>
                    <a:pt x="4304" y="17177"/>
                    <a:pt x="4304" y="17631"/>
                    <a:pt x="4833" y="17911"/>
                  </a:cubicBezTo>
                  <a:cubicBezTo>
                    <a:pt x="5362" y="18191"/>
                    <a:pt x="6221" y="18191"/>
                    <a:pt x="6750" y="17911"/>
                  </a:cubicBezTo>
                  <a:cubicBezTo>
                    <a:pt x="7279" y="17631"/>
                    <a:pt x="7279" y="17177"/>
                    <a:pt x="6750" y="16897"/>
                  </a:cubicBezTo>
                  <a:cubicBezTo>
                    <a:pt x="6485" y="16757"/>
                    <a:pt x="6138" y="16687"/>
                    <a:pt x="5792" y="16687"/>
                  </a:cubicBezTo>
                  <a:close/>
                  <a:moveTo>
                    <a:pt x="14424" y="18087"/>
                  </a:moveTo>
                  <a:cubicBezTo>
                    <a:pt x="14077" y="18087"/>
                    <a:pt x="13730" y="18156"/>
                    <a:pt x="13465" y="18296"/>
                  </a:cubicBezTo>
                  <a:cubicBezTo>
                    <a:pt x="12936" y="18576"/>
                    <a:pt x="12936" y="19030"/>
                    <a:pt x="13465" y="19310"/>
                  </a:cubicBezTo>
                  <a:cubicBezTo>
                    <a:pt x="13994" y="19590"/>
                    <a:pt x="14850" y="19590"/>
                    <a:pt x="15379" y="19310"/>
                  </a:cubicBezTo>
                  <a:cubicBezTo>
                    <a:pt x="15908" y="19030"/>
                    <a:pt x="15907" y="18576"/>
                    <a:pt x="15379" y="18296"/>
                  </a:cubicBezTo>
                  <a:cubicBezTo>
                    <a:pt x="15114" y="18156"/>
                    <a:pt x="14770" y="18087"/>
                    <a:pt x="14424" y="18087"/>
                  </a:cubicBezTo>
                  <a:close/>
                  <a:moveTo>
                    <a:pt x="8365" y="20098"/>
                  </a:moveTo>
                  <a:cubicBezTo>
                    <a:pt x="8019" y="20098"/>
                    <a:pt x="7671" y="20168"/>
                    <a:pt x="7407" y="20308"/>
                  </a:cubicBezTo>
                  <a:cubicBezTo>
                    <a:pt x="6878" y="20588"/>
                    <a:pt x="6878" y="21040"/>
                    <a:pt x="7407" y="21320"/>
                  </a:cubicBezTo>
                  <a:cubicBezTo>
                    <a:pt x="7936" y="21600"/>
                    <a:pt x="8795" y="21600"/>
                    <a:pt x="9324" y="21320"/>
                  </a:cubicBezTo>
                  <a:cubicBezTo>
                    <a:pt x="9853" y="21040"/>
                    <a:pt x="9853" y="20588"/>
                    <a:pt x="9324" y="20308"/>
                  </a:cubicBezTo>
                  <a:cubicBezTo>
                    <a:pt x="9059" y="20168"/>
                    <a:pt x="8712" y="20098"/>
                    <a:pt x="8365" y="20098"/>
                  </a:cubicBezTo>
                  <a:close/>
                </a:path>
              </a:pathLst>
            </a:custGeom>
            <a:solidFill>
              <a:schemeClr val="accent3"/>
            </a:solidFill>
            <a:ln w="12700" cap="flat">
              <a:noFill/>
              <a:miter lim="400000"/>
            </a:ln>
            <a:effectLst/>
          </p:spPr>
          <p:txBody>
            <a:bodyPr wrap="square" lIns="0" tIns="0" rIns="0" bIns="0" numCol="1" anchor="ctr">
              <a:noAutofit/>
            </a:bodyPr>
            <a:lstStyle/>
            <a:p>
              <a:endParaRPr sz="3376" dirty="0">
                <a:latin typeface="Lato Light" panose="020F0502020204030203" pitchFamily="34" charset="0"/>
              </a:endParaRPr>
            </a:p>
          </p:txBody>
        </p:sp>
        <p:sp>
          <p:nvSpPr>
            <p:cNvPr id="5" name="Shape 33456">
              <a:extLst>
                <a:ext uri="{FF2B5EF4-FFF2-40B4-BE49-F238E27FC236}">
                  <a16:creationId xmlns:a16="http://schemas.microsoft.com/office/drawing/2014/main" id="{081CAE76-FBFF-4AC6-93AA-721B44908548}"/>
                </a:ext>
              </a:extLst>
            </p:cNvPr>
            <p:cNvSpPr/>
            <p:nvPr/>
          </p:nvSpPr>
          <p:spPr>
            <a:xfrm>
              <a:off x="0" y="1037828"/>
              <a:ext cx="2507581" cy="6103206"/>
            </a:xfrm>
            <a:custGeom>
              <a:avLst/>
              <a:gdLst/>
              <a:ahLst/>
              <a:cxnLst>
                <a:cxn ang="0">
                  <a:pos x="wd2" y="hd2"/>
                </a:cxn>
                <a:cxn ang="5400000">
                  <a:pos x="wd2" y="hd2"/>
                </a:cxn>
                <a:cxn ang="10800000">
                  <a:pos x="wd2" y="hd2"/>
                </a:cxn>
                <a:cxn ang="16200000">
                  <a:pos x="wd2" y="hd2"/>
                </a:cxn>
              </a:cxnLst>
              <a:rect l="0" t="0" r="r" b="b"/>
              <a:pathLst>
                <a:path w="21336" h="21545" extrusionOk="0">
                  <a:moveTo>
                    <a:pt x="13707" y="0"/>
                  </a:moveTo>
                  <a:cubicBezTo>
                    <a:pt x="13362" y="0"/>
                    <a:pt x="13015" y="54"/>
                    <a:pt x="12752" y="164"/>
                  </a:cubicBezTo>
                  <a:cubicBezTo>
                    <a:pt x="12224" y="383"/>
                    <a:pt x="12224" y="738"/>
                    <a:pt x="12752" y="957"/>
                  </a:cubicBezTo>
                  <a:cubicBezTo>
                    <a:pt x="13279" y="1176"/>
                    <a:pt x="14135" y="1176"/>
                    <a:pt x="14663" y="957"/>
                  </a:cubicBezTo>
                  <a:cubicBezTo>
                    <a:pt x="15190" y="738"/>
                    <a:pt x="15190" y="383"/>
                    <a:pt x="14663" y="164"/>
                  </a:cubicBezTo>
                  <a:cubicBezTo>
                    <a:pt x="14399" y="54"/>
                    <a:pt x="14053" y="0"/>
                    <a:pt x="13707" y="0"/>
                  </a:cubicBezTo>
                  <a:close/>
                  <a:moveTo>
                    <a:pt x="13707" y="5373"/>
                  </a:moveTo>
                  <a:cubicBezTo>
                    <a:pt x="13362" y="5373"/>
                    <a:pt x="13015" y="5429"/>
                    <a:pt x="12752" y="5538"/>
                  </a:cubicBezTo>
                  <a:cubicBezTo>
                    <a:pt x="12224" y="5757"/>
                    <a:pt x="12224" y="6111"/>
                    <a:pt x="12752" y="6330"/>
                  </a:cubicBezTo>
                  <a:cubicBezTo>
                    <a:pt x="13279" y="6549"/>
                    <a:pt x="14135" y="6549"/>
                    <a:pt x="14663" y="6330"/>
                  </a:cubicBezTo>
                  <a:cubicBezTo>
                    <a:pt x="15190" y="6111"/>
                    <a:pt x="15190" y="5757"/>
                    <a:pt x="14663" y="5538"/>
                  </a:cubicBezTo>
                  <a:cubicBezTo>
                    <a:pt x="14399" y="5429"/>
                    <a:pt x="14053" y="5373"/>
                    <a:pt x="13707" y="5373"/>
                  </a:cubicBezTo>
                  <a:close/>
                  <a:moveTo>
                    <a:pt x="2489" y="6295"/>
                  </a:moveTo>
                  <a:cubicBezTo>
                    <a:pt x="2143" y="6295"/>
                    <a:pt x="1797" y="6349"/>
                    <a:pt x="1534" y="6459"/>
                  </a:cubicBezTo>
                  <a:cubicBezTo>
                    <a:pt x="1006" y="6678"/>
                    <a:pt x="1006" y="7033"/>
                    <a:pt x="1534" y="7252"/>
                  </a:cubicBezTo>
                  <a:cubicBezTo>
                    <a:pt x="2061" y="7471"/>
                    <a:pt x="2917" y="7471"/>
                    <a:pt x="3445" y="7252"/>
                  </a:cubicBezTo>
                  <a:cubicBezTo>
                    <a:pt x="3972" y="7033"/>
                    <a:pt x="3972" y="6678"/>
                    <a:pt x="3445" y="6459"/>
                  </a:cubicBezTo>
                  <a:cubicBezTo>
                    <a:pt x="3181" y="6349"/>
                    <a:pt x="2835" y="6295"/>
                    <a:pt x="2489" y="6295"/>
                  </a:cubicBezTo>
                  <a:close/>
                  <a:moveTo>
                    <a:pt x="10577" y="6575"/>
                  </a:moveTo>
                  <a:cubicBezTo>
                    <a:pt x="10231" y="6575"/>
                    <a:pt x="9888" y="6630"/>
                    <a:pt x="9625" y="6739"/>
                  </a:cubicBezTo>
                  <a:cubicBezTo>
                    <a:pt x="9097" y="6958"/>
                    <a:pt x="9097" y="7313"/>
                    <a:pt x="9625" y="7532"/>
                  </a:cubicBezTo>
                  <a:cubicBezTo>
                    <a:pt x="10152" y="7751"/>
                    <a:pt x="11005" y="7751"/>
                    <a:pt x="11532" y="7532"/>
                  </a:cubicBezTo>
                  <a:cubicBezTo>
                    <a:pt x="12060" y="7313"/>
                    <a:pt x="12060" y="6958"/>
                    <a:pt x="11532" y="6739"/>
                  </a:cubicBezTo>
                  <a:cubicBezTo>
                    <a:pt x="11269" y="6630"/>
                    <a:pt x="10923" y="6575"/>
                    <a:pt x="10577" y="6575"/>
                  </a:cubicBezTo>
                  <a:close/>
                  <a:moveTo>
                    <a:pt x="16875" y="7940"/>
                  </a:moveTo>
                  <a:cubicBezTo>
                    <a:pt x="16529" y="7940"/>
                    <a:pt x="16183" y="7996"/>
                    <a:pt x="15919" y="8105"/>
                  </a:cubicBezTo>
                  <a:cubicBezTo>
                    <a:pt x="15392" y="8324"/>
                    <a:pt x="15392" y="8678"/>
                    <a:pt x="15919" y="8897"/>
                  </a:cubicBezTo>
                  <a:cubicBezTo>
                    <a:pt x="16447" y="9115"/>
                    <a:pt x="17303" y="9115"/>
                    <a:pt x="17830" y="8897"/>
                  </a:cubicBezTo>
                  <a:cubicBezTo>
                    <a:pt x="18358" y="8678"/>
                    <a:pt x="18358" y="8324"/>
                    <a:pt x="17830" y="8105"/>
                  </a:cubicBezTo>
                  <a:cubicBezTo>
                    <a:pt x="17567" y="7996"/>
                    <a:pt x="17220" y="7940"/>
                    <a:pt x="16875" y="7940"/>
                  </a:cubicBezTo>
                  <a:close/>
                  <a:moveTo>
                    <a:pt x="10979" y="9129"/>
                  </a:moveTo>
                  <a:cubicBezTo>
                    <a:pt x="10633" y="9129"/>
                    <a:pt x="10290" y="9184"/>
                    <a:pt x="10026" y="9293"/>
                  </a:cubicBezTo>
                  <a:cubicBezTo>
                    <a:pt x="9499" y="9512"/>
                    <a:pt x="9499" y="9867"/>
                    <a:pt x="10026" y="10086"/>
                  </a:cubicBezTo>
                  <a:cubicBezTo>
                    <a:pt x="10554" y="10305"/>
                    <a:pt x="11407" y="10305"/>
                    <a:pt x="11934" y="10086"/>
                  </a:cubicBezTo>
                  <a:cubicBezTo>
                    <a:pt x="12462" y="9867"/>
                    <a:pt x="12462" y="9512"/>
                    <a:pt x="11934" y="9293"/>
                  </a:cubicBezTo>
                  <a:cubicBezTo>
                    <a:pt x="11671" y="9184"/>
                    <a:pt x="11324" y="9129"/>
                    <a:pt x="10979" y="9129"/>
                  </a:cubicBezTo>
                  <a:close/>
                  <a:moveTo>
                    <a:pt x="7396" y="9202"/>
                  </a:moveTo>
                  <a:cubicBezTo>
                    <a:pt x="7050" y="9202"/>
                    <a:pt x="6704" y="9258"/>
                    <a:pt x="6440" y="9367"/>
                  </a:cubicBezTo>
                  <a:cubicBezTo>
                    <a:pt x="5913" y="9586"/>
                    <a:pt x="5913" y="9940"/>
                    <a:pt x="6440" y="10159"/>
                  </a:cubicBezTo>
                  <a:cubicBezTo>
                    <a:pt x="6968" y="10378"/>
                    <a:pt x="7824" y="10378"/>
                    <a:pt x="8351" y="10159"/>
                  </a:cubicBezTo>
                  <a:cubicBezTo>
                    <a:pt x="8879" y="9940"/>
                    <a:pt x="8879" y="9586"/>
                    <a:pt x="8351" y="9367"/>
                  </a:cubicBezTo>
                  <a:cubicBezTo>
                    <a:pt x="8088" y="9258"/>
                    <a:pt x="7741" y="9202"/>
                    <a:pt x="7396" y="9202"/>
                  </a:cubicBezTo>
                  <a:close/>
                  <a:moveTo>
                    <a:pt x="17837" y="10729"/>
                  </a:moveTo>
                  <a:cubicBezTo>
                    <a:pt x="17491" y="10729"/>
                    <a:pt x="17145" y="10784"/>
                    <a:pt x="16881" y="10893"/>
                  </a:cubicBezTo>
                  <a:cubicBezTo>
                    <a:pt x="16354" y="11112"/>
                    <a:pt x="16354" y="11466"/>
                    <a:pt x="16881" y="11685"/>
                  </a:cubicBezTo>
                  <a:cubicBezTo>
                    <a:pt x="17409" y="11903"/>
                    <a:pt x="18265" y="11903"/>
                    <a:pt x="18793" y="11685"/>
                  </a:cubicBezTo>
                  <a:cubicBezTo>
                    <a:pt x="19320" y="11466"/>
                    <a:pt x="19320" y="11112"/>
                    <a:pt x="18793" y="10893"/>
                  </a:cubicBezTo>
                  <a:cubicBezTo>
                    <a:pt x="18529" y="10784"/>
                    <a:pt x="18183" y="10729"/>
                    <a:pt x="17837" y="10729"/>
                  </a:cubicBezTo>
                  <a:close/>
                  <a:moveTo>
                    <a:pt x="11310" y="10915"/>
                  </a:moveTo>
                  <a:cubicBezTo>
                    <a:pt x="10964" y="10915"/>
                    <a:pt x="10618" y="10970"/>
                    <a:pt x="10354" y="11079"/>
                  </a:cubicBezTo>
                  <a:cubicBezTo>
                    <a:pt x="9826" y="11298"/>
                    <a:pt x="9826" y="11653"/>
                    <a:pt x="10354" y="11872"/>
                  </a:cubicBezTo>
                  <a:cubicBezTo>
                    <a:pt x="10881" y="12091"/>
                    <a:pt x="11738" y="12091"/>
                    <a:pt x="12265" y="11872"/>
                  </a:cubicBezTo>
                  <a:cubicBezTo>
                    <a:pt x="12793" y="11653"/>
                    <a:pt x="12793" y="11298"/>
                    <a:pt x="12265" y="11079"/>
                  </a:cubicBezTo>
                  <a:cubicBezTo>
                    <a:pt x="12002" y="10970"/>
                    <a:pt x="11655" y="10915"/>
                    <a:pt x="11310" y="10915"/>
                  </a:cubicBezTo>
                  <a:close/>
                  <a:moveTo>
                    <a:pt x="19985" y="11533"/>
                  </a:moveTo>
                  <a:cubicBezTo>
                    <a:pt x="19639" y="11533"/>
                    <a:pt x="19293" y="11588"/>
                    <a:pt x="19029" y="11697"/>
                  </a:cubicBezTo>
                  <a:cubicBezTo>
                    <a:pt x="18502" y="11916"/>
                    <a:pt x="18502" y="12271"/>
                    <a:pt x="19029" y="12490"/>
                  </a:cubicBezTo>
                  <a:cubicBezTo>
                    <a:pt x="19557" y="12709"/>
                    <a:pt x="20413" y="12709"/>
                    <a:pt x="20940" y="12490"/>
                  </a:cubicBezTo>
                  <a:cubicBezTo>
                    <a:pt x="21468" y="12271"/>
                    <a:pt x="21468" y="11916"/>
                    <a:pt x="20940" y="11697"/>
                  </a:cubicBezTo>
                  <a:cubicBezTo>
                    <a:pt x="20677" y="11588"/>
                    <a:pt x="20331" y="11533"/>
                    <a:pt x="19985" y="11533"/>
                  </a:cubicBezTo>
                  <a:close/>
                  <a:moveTo>
                    <a:pt x="1351" y="11955"/>
                  </a:moveTo>
                  <a:cubicBezTo>
                    <a:pt x="1005" y="11955"/>
                    <a:pt x="659" y="12009"/>
                    <a:pt x="396" y="12119"/>
                  </a:cubicBezTo>
                  <a:cubicBezTo>
                    <a:pt x="-132" y="12338"/>
                    <a:pt x="-132" y="12693"/>
                    <a:pt x="396" y="12912"/>
                  </a:cubicBezTo>
                  <a:cubicBezTo>
                    <a:pt x="923" y="13131"/>
                    <a:pt x="1779" y="13131"/>
                    <a:pt x="2307" y="12912"/>
                  </a:cubicBezTo>
                  <a:cubicBezTo>
                    <a:pt x="2834" y="12693"/>
                    <a:pt x="2834" y="12338"/>
                    <a:pt x="2307" y="12119"/>
                  </a:cubicBezTo>
                  <a:cubicBezTo>
                    <a:pt x="2043" y="12009"/>
                    <a:pt x="1697" y="11955"/>
                    <a:pt x="1351" y="11955"/>
                  </a:cubicBezTo>
                  <a:close/>
                  <a:moveTo>
                    <a:pt x="13822" y="12413"/>
                  </a:moveTo>
                  <a:cubicBezTo>
                    <a:pt x="13476" y="12413"/>
                    <a:pt x="13130" y="12468"/>
                    <a:pt x="12866" y="12577"/>
                  </a:cubicBezTo>
                  <a:cubicBezTo>
                    <a:pt x="12339" y="12796"/>
                    <a:pt x="12339" y="13150"/>
                    <a:pt x="12866" y="13369"/>
                  </a:cubicBezTo>
                  <a:cubicBezTo>
                    <a:pt x="13394" y="13587"/>
                    <a:pt x="14247" y="13587"/>
                    <a:pt x="14774" y="13369"/>
                  </a:cubicBezTo>
                  <a:cubicBezTo>
                    <a:pt x="15302" y="13150"/>
                    <a:pt x="15302" y="12796"/>
                    <a:pt x="14774" y="12577"/>
                  </a:cubicBezTo>
                  <a:cubicBezTo>
                    <a:pt x="14511" y="12468"/>
                    <a:pt x="14168" y="12413"/>
                    <a:pt x="13822" y="12413"/>
                  </a:cubicBezTo>
                  <a:close/>
                  <a:moveTo>
                    <a:pt x="5903" y="14136"/>
                  </a:moveTo>
                  <a:cubicBezTo>
                    <a:pt x="5558" y="14136"/>
                    <a:pt x="5211" y="14191"/>
                    <a:pt x="4948" y="14300"/>
                  </a:cubicBezTo>
                  <a:cubicBezTo>
                    <a:pt x="4420" y="14519"/>
                    <a:pt x="4420" y="14874"/>
                    <a:pt x="4948" y="15093"/>
                  </a:cubicBezTo>
                  <a:cubicBezTo>
                    <a:pt x="5475" y="15312"/>
                    <a:pt x="6328" y="15312"/>
                    <a:pt x="6855" y="15093"/>
                  </a:cubicBezTo>
                  <a:cubicBezTo>
                    <a:pt x="7383" y="14874"/>
                    <a:pt x="7383" y="14519"/>
                    <a:pt x="6855" y="14300"/>
                  </a:cubicBezTo>
                  <a:cubicBezTo>
                    <a:pt x="6592" y="14191"/>
                    <a:pt x="6249" y="14136"/>
                    <a:pt x="5903" y="14136"/>
                  </a:cubicBezTo>
                  <a:close/>
                  <a:moveTo>
                    <a:pt x="10749" y="14138"/>
                  </a:moveTo>
                  <a:cubicBezTo>
                    <a:pt x="10403" y="14138"/>
                    <a:pt x="10057" y="14192"/>
                    <a:pt x="9793" y="14302"/>
                  </a:cubicBezTo>
                  <a:cubicBezTo>
                    <a:pt x="9266" y="14521"/>
                    <a:pt x="9266" y="14876"/>
                    <a:pt x="9793" y="15095"/>
                  </a:cubicBezTo>
                  <a:cubicBezTo>
                    <a:pt x="10321" y="15314"/>
                    <a:pt x="11177" y="15314"/>
                    <a:pt x="11705" y="15095"/>
                  </a:cubicBezTo>
                  <a:cubicBezTo>
                    <a:pt x="12232" y="14876"/>
                    <a:pt x="12232" y="14521"/>
                    <a:pt x="11705" y="14302"/>
                  </a:cubicBezTo>
                  <a:cubicBezTo>
                    <a:pt x="11441" y="14192"/>
                    <a:pt x="11095" y="14138"/>
                    <a:pt x="10749" y="14138"/>
                  </a:cubicBezTo>
                  <a:close/>
                  <a:moveTo>
                    <a:pt x="3333" y="14721"/>
                  </a:moveTo>
                  <a:cubicBezTo>
                    <a:pt x="2988" y="14721"/>
                    <a:pt x="2645" y="14775"/>
                    <a:pt x="2381" y="14885"/>
                  </a:cubicBezTo>
                  <a:cubicBezTo>
                    <a:pt x="1854" y="15103"/>
                    <a:pt x="1854" y="15459"/>
                    <a:pt x="2381" y="15678"/>
                  </a:cubicBezTo>
                  <a:cubicBezTo>
                    <a:pt x="2909" y="15896"/>
                    <a:pt x="3762" y="15896"/>
                    <a:pt x="4289" y="15678"/>
                  </a:cubicBezTo>
                  <a:cubicBezTo>
                    <a:pt x="4817" y="15459"/>
                    <a:pt x="4817" y="15103"/>
                    <a:pt x="4289" y="14885"/>
                  </a:cubicBezTo>
                  <a:cubicBezTo>
                    <a:pt x="4025" y="14775"/>
                    <a:pt x="3679" y="14721"/>
                    <a:pt x="3333" y="14721"/>
                  </a:cubicBezTo>
                  <a:close/>
                  <a:moveTo>
                    <a:pt x="6305" y="16047"/>
                  </a:moveTo>
                  <a:cubicBezTo>
                    <a:pt x="5959" y="16047"/>
                    <a:pt x="5617" y="16102"/>
                    <a:pt x="5353" y="16211"/>
                  </a:cubicBezTo>
                  <a:cubicBezTo>
                    <a:pt x="4825" y="16430"/>
                    <a:pt x="4825" y="16784"/>
                    <a:pt x="5353" y="17003"/>
                  </a:cubicBezTo>
                  <a:cubicBezTo>
                    <a:pt x="5880" y="17222"/>
                    <a:pt x="6733" y="17222"/>
                    <a:pt x="7261" y="17003"/>
                  </a:cubicBezTo>
                  <a:cubicBezTo>
                    <a:pt x="7788" y="16784"/>
                    <a:pt x="7788" y="16430"/>
                    <a:pt x="7261" y="16211"/>
                  </a:cubicBezTo>
                  <a:cubicBezTo>
                    <a:pt x="6997" y="16102"/>
                    <a:pt x="6651" y="16047"/>
                    <a:pt x="6305" y="16047"/>
                  </a:cubicBezTo>
                  <a:close/>
                  <a:moveTo>
                    <a:pt x="14183" y="17165"/>
                  </a:moveTo>
                  <a:cubicBezTo>
                    <a:pt x="13838" y="17165"/>
                    <a:pt x="13491" y="17220"/>
                    <a:pt x="13228" y="17329"/>
                  </a:cubicBezTo>
                  <a:cubicBezTo>
                    <a:pt x="12700" y="17548"/>
                    <a:pt x="12700" y="17903"/>
                    <a:pt x="13228" y="18122"/>
                  </a:cubicBezTo>
                  <a:cubicBezTo>
                    <a:pt x="13755" y="18341"/>
                    <a:pt x="14611" y="18341"/>
                    <a:pt x="15139" y="18122"/>
                  </a:cubicBezTo>
                  <a:cubicBezTo>
                    <a:pt x="15667" y="17903"/>
                    <a:pt x="15667" y="17548"/>
                    <a:pt x="15139" y="17329"/>
                  </a:cubicBezTo>
                  <a:cubicBezTo>
                    <a:pt x="14875" y="17220"/>
                    <a:pt x="14529" y="17165"/>
                    <a:pt x="14183" y="17165"/>
                  </a:cubicBezTo>
                  <a:close/>
                  <a:moveTo>
                    <a:pt x="19894" y="17640"/>
                  </a:moveTo>
                  <a:cubicBezTo>
                    <a:pt x="19548" y="17640"/>
                    <a:pt x="19205" y="17695"/>
                    <a:pt x="18941" y="17804"/>
                  </a:cubicBezTo>
                  <a:cubicBezTo>
                    <a:pt x="18414" y="18023"/>
                    <a:pt x="18414" y="18377"/>
                    <a:pt x="18941" y="18596"/>
                  </a:cubicBezTo>
                  <a:cubicBezTo>
                    <a:pt x="19469" y="18815"/>
                    <a:pt x="20322" y="18815"/>
                    <a:pt x="20849" y="18596"/>
                  </a:cubicBezTo>
                  <a:cubicBezTo>
                    <a:pt x="21377" y="18377"/>
                    <a:pt x="21377" y="18023"/>
                    <a:pt x="20849" y="17804"/>
                  </a:cubicBezTo>
                  <a:cubicBezTo>
                    <a:pt x="20586" y="17695"/>
                    <a:pt x="20239" y="17640"/>
                    <a:pt x="19894" y="17640"/>
                  </a:cubicBezTo>
                  <a:close/>
                  <a:moveTo>
                    <a:pt x="4546" y="18034"/>
                  </a:moveTo>
                  <a:cubicBezTo>
                    <a:pt x="4200" y="18034"/>
                    <a:pt x="3854" y="18089"/>
                    <a:pt x="3590" y="18198"/>
                  </a:cubicBezTo>
                  <a:cubicBezTo>
                    <a:pt x="3063" y="18417"/>
                    <a:pt x="3063" y="18772"/>
                    <a:pt x="3590" y="18991"/>
                  </a:cubicBezTo>
                  <a:cubicBezTo>
                    <a:pt x="4118" y="19210"/>
                    <a:pt x="4974" y="19210"/>
                    <a:pt x="5501" y="18991"/>
                  </a:cubicBezTo>
                  <a:cubicBezTo>
                    <a:pt x="6029" y="18772"/>
                    <a:pt x="6029" y="18417"/>
                    <a:pt x="5501" y="18198"/>
                  </a:cubicBezTo>
                  <a:cubicBezTo>
                    <a:pt x="5238" y="18089"/>
                    <a:pt x="4891" y="18034"/>
                    <a:pt x="4546" y="18034"/>
                  </a:cubicBezTo>
                  <a:close/>
                  <a:moveTo>
                    <a:pt x="8237" y="18286"/>
                  </a:moveTo>
                  <a:cubicBezTo>
                    <a:pt x="7891" y="18286"/>
                    <a:pt x="7545" y="18341"/>
                    <a:pt x="7281" y="18450"/>
                  </a:cubicBezTo>
                  <a:cubicBezTo>
                    <a:pt x="6753" y="18669"/>
                    <a:pt x="6753" y="19024"/>
                    <a:pt x="7281" y="19243"/>
                  </a:cubicBezTo>
                  <a:cubicBezTo>
                    <a:pt x="7808" y="19462"/>
                    <a:pt x="8665" y="19462"/>
                    <a:pt x="9192" y="19243"/>
                  </a:cubicBezTo>
                  <a:cubicBezTo>
                    <a:pt x="9720" y="19024"/>
                    <a:pt x="9720" y="18669"/>
                    <a:pt x="9192" y="18450"/>
                  </a:cubicBezTo>
                  <a:cubicBezTo>
                    <a:pt x="8929" y="18341"/>
                    <a:pt x="8582" y="18286"/>
                    <a:pt x="8237" y="18286"/>
                  </a:cubicBezTo>
                  <a:close/>
                  <a:moveTo>
                    <a:pt x="11559" y="20424"/>
                  </a:moveTo>
                  <a:cubicBezTo>
                    <a:pt x="11214" y="20424"/>
                    <a:pt x="10868" y="20480"/>
                    <a:pt x="10604" y="20590"/>
                  </a:cubicBezTo>
                  <a:cubicBezTo>
                    <a:pt x="10076" y="20808"/>
                    <a:pt x="10076" y="21162"/>
                    <a:pt x="10604" y="21381"/>
                  </a:cubicBezTo>
                  <a:cubicBezTo>
                    <a:pt x="11131" y="21600"/>
                    <a:pt x="11988" y="21600"/>
                    <a:pt x="12515" y="21381"/>
                  </a:cubicBezTo>
                  <a:cubicBezTo>
                    <a:pt x="13043" y="21162"/>
                    <a:pt x="13043" y="20808"/>
                    <a:pt x="12515" y="20590"/>
                  </a:cubicBezTo>
                  <a:cubicBezTo>
                    <a:pt x="12251" y="20480"/>
                    <a:pt x="11905" y="20424"/>
                    <a:pt x="11559" y="20424"/>
                  </a:cubicBezTo>
                  <a:close/>
                </a:path>
              </a:pathLst>
            </a:custGeom>
            <a:solidFill>
              <a:schemeClr val="accent4"/>
            </a:solidFill>
            <a:ln w="12700" cap="flat">
              <a:noFill/>
              <a:miter lim="400000"/>
            </a:ln>
            <a:effectLst/>
          </p:spPr>
          <p:txBody>
            <a:bodyPr wrap="square" lIns="0" tIns="0" rIns="0" bIns="0" numCol="1" anchor="ctr">
              <a:noAutofit/>
            </a:bodyPr>
            <a:lstStyle/>
            <a:p>
              <a:endParaRPr sz="3376" dirty="0">
                <a:latin typeface="Lato Light" panose="020F0502020204030203" pitchFamily="34" charset="0"/>
              </a:endParaRPr>
            </a:p>
          </p:txBody>
        </p:sp>
        <p:sp>
          <p:nvSpPr>
            <p:cNvPr id="6" name="Shape 33457">
              <a:extLst>
                <a:ext uri="{FF2B5EF4-FFF2-40B4-BE49-F238E27FC236}">
                  <a16:creationId xmlns:a16="http://schemas.microsoft.com/office/drawing/2014/main" id="{D87481D1-1DF3-4EF5-867B-B903373BF79A}"/>
                </a:ext>
              </a:extLst>
            </p:cNvPr>
            <p:cNvSpPr/>
            <p:nvPr/>
          </p:nvSpPr>
          <p:spPr>
            <a:xfrm>
              <a:off x="6349" y="1628378"/>
              <a:ext cx="2512345" cy="4818522"/>
            </a:xfrm>
            <a:custGeom>
              <a:avLst/>
              <a:gdLst/>
              <a:ahLst/>
              <a:cxnLst>
                <a:cxn ang="0">
                  <a:pos x="wd2" y="hd2"/>
                </a:cxn>
                <a:cxn ang="5400000">
                  <a:pos x="wd2" y="hd2"/>
                </a:cxn>
                <a:cxn ang="10800000">
                  <a:pos x="wd2" y="hd2"/>
                </a:cxn>
                <a:cxn ang="16200000">
                  <a:pos x="wd2" y="hd2"/>
                </a:cxn>
              </a:cxnLst>
              <a:rect l="0" t="0" r="r" b="b"/>
              <a:pathLst>
                <a:path w="21337" h="21531" extrusionOk="0">
                  <a:moveTo>
                    <a:pt x="19236" y="0"/>
                  </a:moveTo>
                  <a:cubicBezTo>
                    <a:pt x="18891" y="0"/>
                    <a:pt x="18545" y="71"/>
                    <a:pt x="18282" y="209"/>
                  </a:cubicBezTo>
                  <a:cubicBezTo>
                    <a:pt x="17756" y="486"/>
                    <a:pt x="17756" y="934"/>
                    <a:pt x="18282" y="1211"/>
                  </a:cubicBezTo>
                  <a:cubicBezTo>
                    <a:pt x="18809" y="1488"/>
                    <a:pt x="19663" y="1488"/>
                    <a:pt x="20190" y="1211"/>
                  </a:cubicBezTo>
                  <a:cubicBezTo>
                    <a:pt x="20716" y="934"/>
                    <a:pt x="20716" y="486"/>
                    <a:pt x="20190" y="209"/>
                  </a:cubicBezTo>
                  <a:cubicBezTo>
                    <a:pt x="19927" y="71"/>
                    <a:pt x="19581" y="0"/>
                    <a:pt x="19236" y="0"/>
                  </a:cubicBezTo>
                  <a:close/>
                  <a:moveTo>
                    <a:pt x="1379" y="401"/>
                  </a:moveTo>
                  <a:cubicBezTo>
                    <a:pt x="1034" y="401"/>
                    <a:pt x="688" y="472"/>
                    <a:pt x="425" y="610"/>
                  </a:cubicBezTo>
                  <a:cubicBezTo>
                    <a:pt x="-102" y="887"/>
                    <a:pt x="-102" y="1335"/>
                    <a:pt x="425" y="1612"/>
                  </a:cubicBezTo>
                  <a:cubicBezTo>
                    <a:pt x="951" y="1889"/>
                    <a:pt x="1806" y="1889"/>
                    <a:pt x="2333" y="1612"/>
                  </a:cubicBezTo>
                  <a:cubicBezTo>
                    <a:pt x="2859" y="1335"/>
                    <a:pt x="2859" y="887"/>
                    <a:pt x="2333" y="610"/>
                  </a:cubicBezTo>
                  <a:cubicBezTo>
                    <a:pt x="2069" y="472"/>
                    <a:pt x="1724" y="401"/>
                    <a:pt x="1379" y="401"/>
                  </a:cubicBezTo>
                  <a:close/>
                  <a:moveTo>
                    <a:pt x="11851" y="2156"/>
                  </a:moveTo>
                  <a:cubicBezTo>
                    <a:pt x="11506" y="2156"/>
                    <a:pt x="11164" y="2225"/>
                    <a:pt x="10901" y="2364"/>
                  </a:cubicBezTo>
                  <a:cubicBezTo>
                    <a:pt x="10374" y="2641"/>
                    <a:pt x="10374" y="3089"/>
                    <a:pt x="10901" y="3366"/>
                  </a:cubicBezTo>
                  <a:cubicBezTo>
                    <a:pt x="11427" y="3643"/>
                    <a:pt x="12278" y="3643"/>
                    <a:pt x="12805" y="3366"/>
                  </a:cubicBezTo>
                  <a:cubicBezTo>
                    <a:pt x="13331" y="3089"/>
                    <a:pt x="13331" y="2641"/>
                    <a:pt x="12805" y="2364"/>
                  </a:cubicBezTo>
                  <a:cubicBezTo>
                    <a:pt x="12542" y="2225"/>
                    <a:pt x="12196" y="2156"/>
                    <a:pt x="11851" y="2156"/>
                  </a:cubicBezTo>
                  <a:close/>
                  <a:moveTo>
                    <a:pt x="16540" y="5481"/>
                  </a:moveTo>
                  <a:cubicBezTo>
                    <a:pt x="16194" y="5481"/>
                    <a:pt x="15849" y="5550"/>
                    <a:pt x="15586" y="5689"/>
                  </a:cubicBezTo>
                  <a:cubicBezTo>
                    <a:pt x="15059" y="5966"/>
                    <a:pt x="15059" y="6416"/>
                    <a:pt x="15586" y="6693"/>
                  </a:cubicBezTo>
                  <a:cubicBezTo>
                    <a:pt x="16112" y="6970"/>
                    <a:pt x="16967" y="6970"/>
                    <a:pt x="17493" y="6693"/>
                  </a:cubicBezTo>
                  <a:cubicBezTo>
                    <a:pt x="18020" y="6416"/>
                    <a:pt x="18020" y="5966"/>
                    <a:pt x="17493" y="5689"/>
                  </a:cubicBezTo>
                  <a:cubicBezTo>
                    <a:pt x="17230" y="5550"/>
                    <a:pt x="16885" y="5481"/>
                    <a:pt x="16540" y="5481"/>
                  </a:cubicBezTo>
                  <a:close/>
                  <a:moveTo>
                    <a:pt x="12818" y="8044"/>
                  </a:moveTo>
                  <a:cubicBezTo>
                    <a:pt x="12473" y="8044"/>
                    <a:pt x="12131" y="8115"/>
                    <a:pt x="11868" y="8253"/>
                  </a:cubicBezTo>
                  <a:cubicBezTo>
                    <a:pt x="11341" y="8530"/>
                    <a:pt x="11341" y="8978"/>
                    <a:pt x="11868" y="9255"/>
                  </a:cubicBezTo>
                  <a:cubicBezTo>
                    <a:pt x="12394" y="9532"/>
                    <a:pt x="13246" y="9532"/>
                    <a:pt x="13772" y="9255"/>
                  </a:cubicBezTo>
                  <a:cubicBezTo>
                    <a:pt x="14299" y="8978"/>
                    <a:pt x="14299" y="8530"/>
                    <a:pt x="13772" y="8253"/>
                  </a:cubicBezTo>
                  <a:cubicBezTo>
                    <a:pt x="13509" y="8115"/>
                    <a:pt x="13163" y="8044"/>
                    <a:pt x="12818" y="8044"/>
                  </a:cubicBezTo>
                  <a:close/>
                  <a:moveTo>
                    <a:pt x="1348" y="8583"/>
                  </a:moveTo>
                  <a:cubicBezTo>
                    <a:pt x="1003" y="8583"/>
                    <a:pt x="658" y="8654"/>
                    <a:pt x="395" y="8792"/>
                  </a:cubicBezTo>
                  <a:cubicBezTo>
                    <a:pt x="-132" y="9069"/>
                    <a:pt x="-132" y="9517"/>
                    <a:pt x="395" y="9794"/>
                  </a:cubicBezTo>
                  <a:cubicBezTo>
                    <a:pt x="921" y="10071"/>
                    <a:pt x="1776" y="10071"/>
                    <a:pt x="2302" y="9794"/>
                  </a:cubicBezTo>
                  <a:cubicBezTo>
                    <a:pt x="2829" y="9517"/>
                    <a:pt x="2829" y="9069"/>
                    <a:pt x="2302" y="8792"/>
                  </a:cubicBezTo>
                  <a:cubicBezTo>
                    <a:pt x="2039" y="8654"/>
                    <a:pt x="1693" y="8583"/>
                    <a:pt x="1348" y="8583"/>
                  </a:cubicBezTo>
                  <a:close/>
                  <a:moveTo>
                    <a:pt x="5878" y="10667"/>
                  </a:moveTo>
                  <a:cubicBezTo>
                    <a:pt x="5533" y="10667"/>
                    <a:pt x="5188" y="10736"/>
                    <a:pt x="4925" y="10874"/>
                  </a:cubicBezTo>
                  <a:cubicBezTo>
                    <a:pt x="4398" y="11151"/>
                    <a:pt x="4398" y="11601"/>
                    <a:pt x="4925" y="11878"/>
                  </a:cubicBezTo>
                  <a:cubicBezTo>
                    <a:pt x="5451" y="12155"/>
                    <a:pt x="6306" y="12155"/>
                    <a:pt x="6832" y="11878"/>
                  </a:cubicBezTo>
                  <a:cubicBezTo>
                    <a:pt x="7359" y="11601"/>
                    <a:pt x="7359" y="11151"/>
                    <a:pt x="6832" y="10874"/>
                  </a:cubicBezTo>
                  <a:cubicBezTo>
                    <a:pt x="6569" y="10736"/>
                    <a:pt x="6223" y="10667"/>
                    <a:pt x="5878" y="10667"/>
                  </a:cubicBezTo>
                  <a:close/>
                  <a:moveTo>
                    <a:pt x="13614" y="11676"/>
                  </a:moveTo>
                  <a:cubicBezTo>
                    <a:pt x="13269" y="11676"/>
                    <a:pt x="12923" y="11747"/>
                    <a:pt x="12660" y="11885"/>
                  </a:cubicBezTo>
                  <a:cubicBezTo>
                    <a:pt x="12133" y="12162"/>
                    <a:pt x="12133" y="12610"/>
                    <a:pt x="12660" y="12887"/>
                  </a:cubicBezTo>
                  <a:cubicBezTo>
                    <a:pt x="13187" y="13164"/>
                    <a:pt x="14041" y="13164"/>
                    <a:pt x="14568" y="12887"/>
                  </a:cubicBezTo>
                  <a:cubicBezTo>
                    <a:pt x="15094" y="12610"/>
                    <a:pt x="15094" y="12162"/>
                    <a:pt x="14568" y="11885"/>
                  </a:cubicBezTo>
                  <a:cubicBezTo>
                    <a:pt x="14304" y="11747"/>
                    <a:pt x="13959" y="11676"/>
                    <a:pt x="13614" y="11676"/>
                  </a:cubicBezTo>
                  <a:close/>
                  <a:moveTo>
                    <a:pt x="7951" y="11931"/>
                  </a:moveTo>
                  <a:cubicBezTo>
                    <a:pt x="7606" y="11931"/>
                    <a:pt x="7261" y="12002"/>
                    <a:pt x="6997" y="12140"/>
                  </a:cubicBezTo>
                  <a:cubicBezTo>
                    <a:pt x="6471" y="12417"/>
                    <a:pt x="6471" y="12865"/>
                    <a:pt x="6997" y="13142"/>
                  </a:cubicBezTo>
                  <a:cubicBezTo>
                    <a:pt x="7524" y="13419"/>
                    <a:pt x="8379" y="13419"/>
                    <a:pt x="8905" y="13142"/>
                  </a:cubicBezTo>
                  <a:cubicBezTo>
                    <a:pt x="9432" y="12865"/>
                    <a:pt x="9432" y="12418"/>
                    <a:pt x="8905" y="12140"/>
                  </a:cubicBezTo>
                  <a:cubicBezTo>
                    <a:pt x="8642" y="12002"/>
                    <a:pt x="8296" y="11931"/>
                    <a:pt x="7951" y="11931"/>
                  </a:cubicBezTo>
                  <a:close/>
                  <a:moveTo>
                    <a:pt x="8440" y="13765"/>
                  </a:moveTo>
                  <a:cubicBezTo>
                    <a:pt x="8095" y="13765"/>
                    <a:pt x="7749" y="13834"/>
                    <a:pt x="7486" y="13972"/>
                  </a:cubicBezTo>
                  <a:cubicBezTo>
                    <a:pt x="6960" y="14249"/>
                    <a:pt x="6960" y="14697"/>
                    <a:pt x="7486" y="14974"/>
                  </a:cubicBezTo>
                  <a:cubicBezTo>
                    <a:pt x="8013" y="15251"/>
                    <a:pt x="8867" y="15251"/>
                    <a:pt x="9394" y="14974"/>
                  </a:cubicBezTo>
                  <a:cubicBezTo>
                    <a:pt x="9920" y="14697"/>
                    <a:pt x="9920" y="14249"/>
                    <a:pt x="9394" y="13972"/>
                  </a:cubicBezTo>
                  <a:cubicBezTo>
                    <a:pt x="9131" y="13834"/>
                    <a:pt x="8785" y="13765"/>
                    <a:pt x="8440" y="13765"/>
                  </a:cubicBezTo>
                  <a:close/>
                  <a:moveTo>
                    <a:pt x="17281" y="14093"/>
                  </a:moveTo>
                  <a:cubicBezTo>
                    <a:pt x="16936" y="14093"/>
                    <a:pt x="16590" y="14162"/>
                    <a:pt x="16327" y="14300"/>
                  </a:cubicBezTo>
                  <a:cubicBezTo>
                    <a:pt x="15801" y="14577"/>
                    <a:pt x="15801" y="15027"/>
                    <a:pt x="16327" y="15304"/>
                  </a:cubicBezTo>
                  <a:cubicBezTo>
                    <a:pt x="16854" y="15581"/>
                    <a:pt x="17708" y="15581"/>
                    <a:pt x="18235" y="15304"/>
                  </a:cubicBezTo>
                  <a:cubicBezTo>
                    <a:pt x="18761" y="15027"/>
                    <a:pt x="18761" y="14577"/>
                    <a:pt x="18235" y="14300"/>
                  </a:cubicBezTo>
                  <a:cubicBezTo>
                    <a:pt x="17972" y="14162"/>
                    <a:pt x="17626" y="14093"/>
                    <a:pt x="17281" y="14093"/>
                  </a:cubicBezTo>
                  <a:close/>
                  <a:moveTo>
                    <a:pt x="4891" y="14405"/>
                  </a:moveTo>
                  <a:cubicBezTo>
                    <a:pt x="4546" y="14405"/>
                    <a:pt x="4204" y="14474"/>
                    <a:pt x="3940" y="14613"/>
                  </a:cubicBezTo>
                  <a:cubicBezTo>
                    <a:pt x="3414" y="14890"/>
                    <a:pt x="3414" y="15339"/>
                    <a:pt x="3940" y="15616"/>
                  </a:cubicBezTo>
                  <a:cubicBezTo>
                    <a:pt x="4467" y="15893"/>
                    <a:pt x="5318" y="15893"/>
                    <a:pt x="5845" y="15616"/>
                  </a:cubicBezTo>
                  <a:cubicBezTo>
                    <a:pt x="6371" y="15339"/>
                    <a:pt x="6371" y="14890"/>
                    <a:pt x="5845" y="14613"/>
                  </a:cubicBezTo>
                  <a:cubicBezTo>
                    <a:pt x="5581" y="14474"/>
                    <a:pt x="5236" y="14405"/>
                    <a:pt x="4891" y="14405"/>
                  </a:cubicBezTo>
                  <a:close/>
                  <a:moveTo>
                    <a:pt x="12805" y="15114"/>
                  </a:moveTo>
                  <a:cubicBezTo>
                    <a:pt x="12460" y="15114"/>
                    <a:pt x="12114" y="15183"/>
                    <a:pt x="11851" y="15322"/>
                  </a:cubicBezTo>
                  <a:cubicBezTo>
                    <a:pt x="11325" y="15599"/>
                    <a:pt x="11325" y="16049"/>
                    <a:pt x="11851" y="16326"/>
                  </a:cubicBezTo>
                  <a:cubicBezTo>
                    <a:pt x="12378" y="16603"/>
                    <a:pt x="13232" y="16603"/>
                    <a:pt x="13759" y="16326"/>
                  </a:cubicBezTo>
                  <a:cubicBezTo>
                    <a:pt x="14285" y="16049"/>
                    <a:pt x="14285" y="15599"/>
                    <a:pt x="13759" y="15322"/>
                  </a:cubicBezTo>
                  <a:cubicBezTo>
                    <a:pt x="13496" y="15183"/>
                    <a:pt x="13150" y="15114"/>
                    <a:pt x="12805" y="15114"/>
                  </a:cubicBezTo>
                  <a:close/>
                  <a:moveTo>
                    <a:pt x="19988" y="17865"/>
                  </a:moveTo>
                  <a:cubicBezTo>
                    <a:pt x="19643" y="17865"/>
                    <a:pt x="19297" y="17934"/>
                    <a:pt x="19034" y="18072"/>
                  </a:cubicBezTo>
                  <a:cubicBezTo>
                    <a:pt x="18507" y="18349"/>
                    <a:pt x="18507" y="18799"/>
                    <a:pt x="19034" y="19076"/>
                  </a:cubicBezTo>
                  <a:cubicBezTo>
                    <a:pt x="19560" y="19353"/>
                    <a:pt x="20415" y="19353"/>
                    <a:pt x="20941" y="19076"/>
                  </a:cubicBezTo>
                  <a:cubicBezTo>
                    <a:pt x="21468" y="18799"/>
                    <a:pt x="21468" y="18349"/>
                    <a:pt x="20941" y="18072"/>
                  </a:cubicBezTo>
                  <a:cubicBezTo>
                    <a:pt x="20678" y="17934"/>
                    <a:pt x="20333" y="17865"/>
                    <a:pt x="19988" y="17865"/>
                  </a:cubicBezTo>
                  <a:close/>
                  <a:moveTo>
                    <a:pt x="1787" y="19629"/>
                  </a:moveTo>
                  <a:cubicBezTo>
                    <a:pt x="1442" y="19629"/>
                    <a:pt x="1096" y="19700"/>
                    <a:pt x="833" y="19839"/>
                  </a:cubicBezTo>
                  <a:cubicBezTo>
                    <a:pt x="306" y="20116"/>
                    <a:pt x="306" y="20564"/>
                    <a:pt x="833" y="20841"/>
                  </a:cubicBezTo>
                  <a:cubicBezTo>
                    <a:pt x="1359" y="21118"/>
                    <a:pt x="2214" y="21118"/>
                    <a:pt x="2740" y="20841"/>
                  </a:cubicBezTo>
                  <a:cubicBezTo>
                    <a:pt x="3267" y="20564"/>
                    <a:pt x="3267" y="20116"/>
                    <a:pt x="2740" y="19839"/>
                  </a:cubicBezTo>
                  <a:cubicBezTo>
                    <a:pt x="2477" y="19700"/>
                    <a:pt x="2132" y="19629"/>
                    <a:pt x="1787" y="19629"/>
                  </a:cubicBezTo>
                  <a:close/>
                  <a:moveTo>
                    <a:pt x="11093" y="20112"/>
                  </a:moveTo>
                  <a:cubicBezTo>
                    <a:pt x="10748" y="20112"/>
                    <a:pt x="10405" y="20183"/>
                    <a:pt x="10142" y="20321"/>
                  </a:cubicBezTo>
                  <a:cubicBezTo>
                    <a:pt x="9616" y="20598"/>
                    <a:pt x="9616" y="21046"/>
                    <a:pt x="10142" y="21323"/>
                  </a:cubicBezTo>
                  <a:cubicBezTo>
                    <a:pt x="10669" y="21600"/>
                    <a:pt x="11520" y="21600"/>
                    <a:pt x="12047" y="21323"/>
                  </a:cubicBezTo>
                  <a:cubicBezTo>
                    <a:pt x="12573" y="21046"/>
                    <a:pt x="12573" y="20598"/>
                    <a:pt x="12047" y="20321"/>
                  </a:cubicBezTo>
                  <a:cubicBezTo>
                    <a:pt x="11783" y="20183"/>
                    <a:pt x="11438" y="20112"/>
                    <a:pt x="11093" y="20112"/>
                  </a:cubicBezTo>
                  <a:close/>
                </a:path>
              </a:pathLst>
            </a:custGeom>
            <a:solidFill>
              <a:schemeClr val="accent1"/>
            </a:solidFill>
            <a:ln w="12700" cap="flat">
              <a:noFill/>
              <a:miter lim="400000"/>
            </a:ln>
            <a:effectLst/>
          </p:spPr>
          <p:txBody>
            <a:bodyPr wrap="square" lIns="0" tIns="0" rIns="0" bIns="0" numCol="1" anchor="ctr">
              <a:noAutofit/>
            </a:bodyPr>
            <a:lstStyle/>
            <a:p>
              <a:endParaRPr sz="3376" dirty="0">
                <a:latin typeface="Lato Light" panose="020F0502020204030203" pitchFamily="34" charset="0"/>
              </a:endParaRPr>
            </a:p>
          </p:txBody>
        </p:sp>
        <p:sp>
          <p:nvSpPr>
            <p:cNvPr id="7" name="Shape 33458">
              <a:extLst>
                <a:ext uri="{FF2B5EF4-FFF2-40B4-BE49-F238E27FC236}">
                  <a16:creationId xmlns:a16="http://schemas.microsoft.com/office/drawing/2014/main" id="{3F249B53-016C-4335-A529-3FAD9E099F17}"/>
                </a:ext>
              </a:extLst>
            </p:cNvPr>
            <p:cNvSpPr/>
            <p:nvPr/>
          </p:nvSpPr>
          <p:spPr>
            <a:xfrm>
              <a:off x="9921" y="1638696"/>
              <a:ext cx="2497660" cy="5134039"/>
            </a:xfrm>
            <a:custGeom>
              <a:avLst/>
              <a:gdLst/>
              <a:ahLst/>
              <a:cxnLst>
                <a:cxn ang="0">
                  <a:pos x="wd2" y="hd2"/>
                </a:cxn>
                <a:cxn ang="5400000">
                  <a:pos x="wd2" y="hd2"/>
                </a:cxn>
                <a:cxn ang="10800000">
                  <a:pos x="wd2" y="hd2"/>
                </a:cxn>
                <a:cxn ang="16200000">
                  <a:pos x="wd2" y="hd2"/>
                </a:cxn>
              </a:cxnLst>
              <a:rect l="0" t="0" r="r" b="b"/>
              <a:pathLst>
                <a:path w="21335" h="21535" extrusionOk="0">
                  <a:moveTo>
                    <a:pt x="7808" y="0"/>
                  </a:moveTo>
                  <a:cubicBezTo>
                    <a:pt x="7461" y="0"/>
                    <a:pt x="7117" y="66"/>
                    <a:pt x="6852" y="196"/>
                  </a:cubicBezTo>
                  <a:cubicBezTo>
                    <a:pt x="6323" y="456"/>
                    <a:pt x="6323" y="877"/>
                    <a:pt x="6852" y="1137"/>
                  </a:cubicBezTo>
                  <a:cubicBezTo>
                    <a:pt x="7382" y="1397"/>
                    <a:pt x="8238" y="1397"/>
                    <a:pt x="8768" y="1137"/>
                  </a:cubicBezTo>
                  <a:cubicBezTo>
                    <a:pt x="9297" y="877"/>
                    <a:pt x="9297" y="456"/>
                    <a:pt x="8768" y="196"/>
                  </a:cubicBezTo>
                  <a:cubicBezTo>
                    <a:pt x="8503" y="66"/>
                    <a:pt x="8155" y="0"/>
                    <a:pt x="7808" y="0"/>
                  </a:cubicBezTo>
                  <a:close/>
                  <a:moveTo>
                    <a:pt x="6781" y="4976"/>
                  </a:moveTo>
                  <a:cubicBezTo>
                    <a:pt x="6434" y="4976"/>
                    <a:pt x="6087" y="5041"/>
                    <a:pt x="5822" y="5171"/>
                  </a:cubicBezTo>
                  <a:cubicBezTo>
                    <a:pt x="5292" y="5431"/>
                    <a:pt x="5292" y="5853"/>
                    <a:pt x="5822" y="6113"/>
                  </a:cubicBezTo>
                  <a:cubicBezTo>
                    <a:pt x="6351" y="6373"/>
                    <a:pt x="7211" y="6373"/>
                    <a:pt x="7741" y="6113"/>
                  </a:cubicBezTo>
                  <a:cubicBezTo>
                    <a:pt x="8270" y="5853"/>
                    <a:pt x="8270" y="5431"/>
                    <a:pt x="7741" y="5171"/>
                  </a:cubicBezTo>
                  <a:cubicBezTo>
                    <a:pt x="7476" y="5041"/>
                    <a:pt x="7128" y="4976"/>
                    <a:pt x="6781" y="4976"/>
                  </a:cubicBezTo>
                  <a:close/>
                  <a:moveTo>
                    <a:pt x="18657" y="6442"/>
                  </a:moveTo>
                  <a:cubicBezTo>
                    <a:pt x="18310" y="6442"/>
                    <a:pt x="17962" y="6507"/>
                    <a:pt x="17697" y="6637"/>
                  </a:cubicBezTo>
                  <a:cubicBezTo>
                    <a:pt x="17168" y="6897"/>
                    <a:pt x="17168" y="7319"/>
                    <a:pt x="17697" y="7579"/>
                  </a:cubicBezTo>
                  <a:cubicBezTo>
                    <a:pt x="18227" y="7839"/>
                    <a:pt x="19087" y="7839"/>
                    <a:pt x="19616" y="7579"/>
                  </a:cubicBezTo>
                  <a:cubicBezTo>
                    <a:pt x="20146" y="7319"/>
                    <a:pt x="20146" y="6897"/>
                    <a:pt x="19616" y="6637"/>
                  </a:cubicBezTo>
                  <a:cubicBezTo>
                    <a:pt x="19351" y="6507"/>
                    <a:pt x="19004" y="6442"/>
                    <a:pt x="18657" y="6442"/>
                  </a:cubicBezTo>
                  <a:close/>
                  <a:moveTo>
                    <a:pt x="2127" y="6549"/>
                  </a:moveTo>
                  <a:cubicBezTo>
                    <a:pt x="1779" y="6549"/>
                    <a:pt x="1435" y="6615"/>
                    <a:pt x="1171" y="6745"/>
                  </a:cubicBezTo>
                  <a:cubicBezTo>
                    <a:pt x="641" y="7005"/>
                    <a:pt x="641" y="7426"/>
                    <a:pt x="1171" y="7686"/>
                  </a:cubicBezTo>
                  <a:cubicBezTo>
                    <a:pt x="1700" y="7946"/>
                    <a:pt x="2556" y="7946"/>
                    <a:pt x="3086" y="7686"/>
                  </a:cubicBezTo>
                  <a:cubicBezTo>
                    <a:pt x="3616" y="7426"/>
                    <a:pt x="3616" y="7005"/>
                    <a:pt x="3086" y="6745"/>
                  </a:cubicBezTo>
                  <a:cubicBezTo>
                    <a:pt x="2821" y="6615"/>
                    <a:pt x="2474" y="6549"/>
                    <a:pt x="2127" y="6549"/>
                  </a:cubicBezTo>
                  <a:close/>
                  <a:moveTo>
                    <a:pt x="18081" y="8445"/>
                  </a:moveTo>
                  <a:cubicBezTo>
                    <a:pt x="17733" y="8445"/>
                    <a:pt x="17386" y="8510"/>
                    <a:pt x="17121" y="8640"/>
                  </a:cubicBezTo>
                  <a:cubicBezTo>
                    <a:pt x="16592" y="8900"/>
                    <a:pt x="16592" y="9322"/>
                    <a:pt x="17121" y="9582"/>
                  </a:cubicBezTo>
                  <a:cubicBezTo>
                    <a:pt x="17651" y="9842"/>
                    <a:pt x="18510" y="9842"/>
                    <a:pt x="19040" y="9582"/>
                  </a:cubicBezTo>
                  <a:cubicBezTo>
                    <a:pt x="19570" y="9322"/>
                    <a:pt x="19570" y="8900"/>
                    <a:pt x="19040" y="8640"/>
                  </a:cubicBezTo>
                  <a:cubicBezTo>
                    <a:pt x="18775" y="8510"/>
                    <a:pt x="18428" y="8445"/>
                    <a:pt x="18081" y="8445"/>
                  </a:cubicBezTo>
                  <a:close/>
                  <a:moveTo>
                    <a:pt x="4117" y="8680"/>
                  </a:moveTo>
                  <a:cubicBezTo>
                    <a:pt x="3770" y="8680"/>
                    <a:pt x="3422" y="8746"/>
                    <a:pt x="3157" y="8876"/>
                  </a:cubicBezTo>
                  <a:cubicBezTo>
                    <a:pt x="2628" y="9136"/>
                    <a:pt x="2628" y="9557"/>
                    <a:pt x="3157" y="9817"/>
                  </a:cubicBezTo>
                  <a:cubicBezTo>
                    <a:pt x="3687" y="10077"/>
                    <a:pt x="4546" y="10077"/>
                    <a:pt x="5076" y="9817"/>
                  </a:cubicBezTo>
                  <a:cubicBezTo>
                    <a:pt x="5606" y="9557"/>
                    <a:pt x="5606" y="9136"/>
                    <a:pt x="5076" y="8876"/>
                  </a:cubicBezTo>
                  <a:cubicBezTo>
                    <a:pt x="4811" y="8746"/>
                    <a:pt x="4464" y="8680"/>
                    <a:pt x="4117" y="8680"/>
                  </a:cubicBezTo>
                  <a:close/>
                  <a:moveTo>
                    <a:pt x="12789" y="8986"/>
                  </a:moveTo>
                  <a:cubicBezTo>
                    <a:pt x="12441" y="8986"/>
                    <a:pt x="12094" y="9053"/>
                    <a:pt x="11829" y="9183"/>
                  </a:cubicBezTo>
                  <a:cubicBezTo>
                    <a:pt x="11300" y="9443"/>
                    <a:pt x="11300" y="9863"/>
                    <a:pt x="11829" y="10123"/>
                  </a:cubicBezTo>
                  <a:cubicBezTo>
                    <a:pt x="12359" y="10383"/>
                    <a:pt x="13218" y="10383"/>
                    <a:pt x="13748" y="10123"/>
                  </a:cubicBezTo>
                  <a:cubicBezTo>
                    <a:pt x="14278" y="9863"/>
                    <a:pt x="14278" y="9443"/>
                    <a:pt x="13748" y="9183"/>
                  </a:cubicBezTo>
                  <a:cubicBezTo>
                    <a:pt x="13483" y="9053"/>
                    <a:pt x="13136" y="8986"/>
                    <a:pt x="12789" y="8986"/>
                  </a:cubicBezTo>
                  <a:close/>
                  <a:moveTo>
                    <a:pt x="10765" y="12222"/>
                  </a:moveTo>
                  <a:cubicBezTo>
                    <a:pt x="10418" y="12222"/>
                    <a:pt x="10070" y="12289"/>
                    <a:pt x="9805" y="12419"/>
                  </a:cubicBezTo>
                  <a:cubicBezTo>
                    <a:pt x="9276" y="12679"/>
                    <a:pt x="9276" y="13099"/>
                    <a:pt x="9805" y="13359"/>
                  </a:cubicBezTo>
                  <a:cubicBezTo>
                    <a:pt x="10335" y="13619"/>
                    <a:pt x="11194" y="13619"/>
                    <a:pt x="11724" y="13359"/>
                  </a:cubicBezTo>
                  <a:cubicBezTo>
                    <a:pt x="12254" y="13099"/>
                    <a:pt x="12254" y="12679"/>
                    <a:pt x="11724" y="12419"/>
                  </a:cubicBezTo>
                  <a:cubicBezTo>
                    <a:pt x="11459" y="12289"/>
                    <a:pt x="11112" y="12222"/>
                    <a:pt x="10765" y="12222"/>
                  </a:cubicBezTo>
                  <a:close/>
                  <a:moveTo>
                    <a:pt x="1357" y="13399"/>
                  </a:moveTo>
                  <a:cubicBezTo>
                    <a:pt x="1010" y="13399"/>
                    <a:pt x="662" y="13464"/>
                    <a:pt x="398" y="13594"/>
                  </a:cubicBezTo>
                  <a:cubicBezTo>
                    <a:pt x="-132" y="13854"/>
                    <a:pt x="-132" y="14276"/>
                    <a:pt x="398" y="14536"/>
                  </a:cubicBezTo>
                  <a:cubicBezTo>
                    <a:pt x="927" y="14796"/>
                    <a:pt x="1787" y="14796"/>
                    <a:pt x="2316" y="14536"/>
                  </a:cubicBezTo>
                  <a:cubicBezTo>
                    <a:pt x="2846" y="14276"/>
                    <a:pt x="2846" y="13854"/>
                    <a:pt x="2316" y="13594"/>
                  </a:cubicBezTo>
                  <a:cubicBezTo>
                    <a:pt x="2052" y="13464"/>
                    <a:pt x="1704" y="13399"/>
                    <a:pt x="1357" y="13399"/>
                  </a:cubicBezTo>
                  <a:close/>
                  <a:moveTo>
                    <a:pt x="19979" y="14708"/>
                  </a:moveTo>
                  <a:cubicBezTo>
                    <a:pt x="19632" y="14708"/>
                    <a:pt x="19284" y="14772"/>
                    <a:pt x="19020" y="14903"/>
                  </a:cubicBezTo>
                  <a:cubicBezTo>
                    <a:pt x="18490" y="15163"/>
                    <a:pt x="18490" y="15585"/>
                    <a:pt x="19020" y="15845"/>
                  </a:cubicBezTo>
                  <a:cubicBezTo>
                    <a:pt x="19549" y="16105"/>
                    <a:pt x="20409" y="16105"/>
                    <a:pt x="20938" y="15845"/>
                  </a:cubicBezTo>
                  <a:cubicBezTo>
                    <a:pt x="21468" y="15585"/>
                    <a:pt x="21468" y="15163"/>
                    <a:pt x="20938" y="14903"/>
                  </a:cubicBezTo>
                  <a:cubicBezTo>
                    <a:pt x="20674" y="14772"/>
                    <a:pt x="20326" y="14708"/>
                    <a:pt x="19979" y="14708"/>
                  </a:cubicBezTo>
                  <a:close/>
                  <a:moveTo>
                    <a:pt x="17592" y="16319"/>
                  </a:moveTo>
                  <a:cubicBezTo>
                    <a:pt x="17245" y="16319"/>
                    <a:pt x="16898" y="16386"/>
                    <a:pt x="16633" y="16516"/>
                  </a:cubicBezTo>
                  <a:cubicBezTo>
                    <a:pt x="16103" y="16776"/>
                    <a:pt x="16103" y="17196"/>
                    <a:pt x="16633" y="17456"/>
                  </a:cubicBezTo>
                  <a:cubicBezTo>
                    <a:pt x="17163" y="17716"/>
                    <a:pt x="18022" y="17716"/>
                    <a:pt x="18552" y="17456"/>
                  </a:cubicBezTo>
                  <a:cubicBezTo>
                    <a:pt x="19081" y="17196"/>
                    <a:pt x="19081" y="16776"/>
                    <a:pt x="18552" y="16516"/>
                  </a:cubicBezTo>
                  <a:cubicBezTo>
                    <a:pt x="18287" y="16386"/>
                    <a:pt x="17939" y="16319"/>
                    <a:pt x="17592" y="16319"/>
                  </a:cubicBezTo>
                  <a:close/>
                  <a:moveTo>
                    <a:pt x="12789" y="16985"/>
                  </a:moveTo>
                  <a:cubicBezTo>
                    <a:pt x="12441" y="16985"/>
                    <a:pt x="12094" y="17051"/>
                    <a:pt x="11829" y="17182"/>
                  </a:cubicBezTo>
                  <a:cubicBezTo>
                    <a:pt x="11300" y="17442"/>
                    <a:pt x="11300" y="17862"/>
                    <a:pt x="11829" y="18122"/>
                  </a:cubicBezTo>
                  <a:cubicBezTo>
                    <a:pt x="12359" y="18382"/>
                    <a:pt x="13218" y="18382"/>
                    <a:pt x="13748" y="18122"/>
                  </a:cubicBezTo>
                  <a:cubicBezTo>
                    <a:pt x="14278" y="17862"/>
                    <a:pt x="14278" y="17442"/>
                    <a:pt x="13748" y="17182"/>
                  </a:cubicBezTo>
                  <a:cubicBezTo>
                    <a:pt x="13483" y="17051"/>
                    <a:pt x="13136" y="16985"/>
                    <a:pt x="12789" y="16985"/>
                  </a:cubicBezTo>
                  <a:close/>
                  <a:moveTo>
                    <a:pt x="2761" y="19502"/>
                  </a:moveTo>
                  <a:cubicBezTo>
                    <a:pt x="2413" y="19502"/>
                    <a:pt x="2066" y="19569"/>
                    <a:pt x="1801" y="19699"/>
                  </a:cubicBezTo>
                  <a:cubicBezTo>
                    <a:pt x="1272" y="19959"/>
                    <a:pt x="1272" y="20379"/>
                    <a:pt x="1801" y="20639"/>
                  </a:cubicBezTo>
                  <a:cubicBezTo>
                    <a:pt x="2331" y="20899"/>
                    <a:pt x="3190" y="20899"/>
                    <a:pt x="3720" y="20639"/>
                  </a:cubicBezTo>
                  <a:cubicBezTo>
                    <a:pt x="4249" y="20379"/>
                    <a:pt x="4249" y="19959"/>
                    <a:pt x="3720" y="19699"/>
                  </a:cubicBezTo>
                  <a:cubicBezTo>
                    <a:pt x="3455" y="19569"/>
                    <a:pt x="3108" y="19502"/>
                    <a:pt x="2761" y="19502"/>
                  </a:cubicBezTo>
                  <a:close/>
                  <a:moveTo>
                    <a:pt x="18087" y="19873"/>
                  </a:moveTo>
                  <a:cubicBezTo>
                    <a:pt x="17740" y="19873"/>
                    <a:pt x="17393" y="19938"/>
                    <a:pt x="17128" y="20068"/>
                  </a:cubicBezTo>
                  <a:cubicBezTo>
                    <a:pt x="16598" y="20328"/>
                    <a:pt x="16598" y="20750"/>
                    <a:pt x="17128" y="21010"/>
                  </a:cubicBezTo>
                  <a:cubicBezTo>
                    <a:pt x="17657" y="21270"/>
                    <a:pt x="18517" y="21270"/>
                    <a:pt x="19047" y="21010"/>
                  </a:cubicBezTo>
                  <a:cubicBezTo>
                    <a:pt x="19576" y="20750"/>
                    <a:pt x="19576" y="20328"/>
                    <a:pt x="19047" y="20068"/>
                  </a:cubicBezTo>
                  <a:cubicBezTo>
                    <a:pt x="18782" y="19938"/>
                    <a:pt x="18434" y="19873"/>
                    <a:pt x="18087" y="19873"/>
                  </a:cubicBezTo>
                  <a:close/>
                  <a:moveTo>
                    <a:pt x="11107" y="20205"/>
                  </a:moveTo>
                  <a:cubicBezTo>
                    <a:pt x="10760" y="20205"/>
                    <a:pt x="10412" y="20269"/>
                    <a:pt x="10148" y="20399"/>
                  </a:cubicBezTo>
                  <a:cubicBezTo>
                    <a:pt x="9618" y="20659"/>
                    <a:pt x="9618" y="21080"/>
                    <a:pt x="10148" y="21340"/>
                  </a:cubicBezTo>
                  <a:cubicBezTo>
                    <a:pt x="10677" y="21600"/>
                    <a:pt x="11537" y="21600"/>
                    <a:pt x="12066" y="21340"/>
                  </a:cubicBezTo>
                  <a:cubicBezTo>
                    <a:pt x="12596" y="21080"/>
                    <a:pt x="12596" y="20659"/>
                    <a:pt x="12066" y="20399"/>
                  </a:cubicBezTo>
                  <a:cubicBezTo>
                    <a:pt x="11802" y="20269"/>
                    <a:pt x="11454" y="20205"/>
                    <a:pt x="11107" y="20205"/>
                  </a:cubicBezTo>
                  <a:close/>
                </a:path>
              </a:pathLst>
            </a:custGeom>
            <a:solidFill>
              <a:schemeClr val="accent5"/>
            </a:solidFill>
            <a:ln w="12700" cap="flat">
              <a:noFill/>
              <a:miter lim="400000"/>
            </a:ln>
            <a:effectLst/>
          </p:spPr>
          <p:txBody>
            <a:bodyPr wrap="square" lIns="0" tIns="0" rIns="0" bIns="0" numCol="1" anchor="ctr">
              <a:noAutofit/>
            </a:bodyPr>
            <a:lstStyle/>
            <a:p>
              <a:endParaRPr sz="3376" dirty="0">
                <a:latin typeface="Lato Light" panose="020F0502020204030203" pitchFamily="34" charset="0"/>
              </a:endParaRPr>
            </a:p>
          </p:txBody>
        </p:sp>
        <p:sp>
          <p:nvSpPr>
            <p:cNvPr id="8" name="Shape 33459">
              <a:extLst>
                <a:ext uri="{FF2B5EF4-FFF2-40B4-BE49-F238E27FC236}">
                  <a16:creationId xmlns:a16="http://schemas.microsoft.com/office/drawing/2014/main" id="{E2948F65-9DD7-46BA-B3D2-2E791F6B2908}"/>
                </a:ext>
              </a:extLst>
            </p:cNvPr>
            <p:cNvSpPr/>
            <p:nvPr/>
          </p:nvSpPr>
          <p:spPr>
            <a:xfrm>
              <a:off x="0" y="0"/>
              <a:ext cx="2668316" cy="7058484"/>
            </a:xfrm>
            <a:custGeom>
              <a:avLst/>
              <a:gdLst/>
              <a:ahLst/>
              <a:cxnLst>
                <a:cxn ang="0">
                  <a:pos x="wd2" y="hd2"/>
                </a:cxn>
                <a:cxn ang="5400000">
                  <a:pos x="wd2" y="hd2"/>
                </a:cxn>
                <a:cxn ang="10800000">
                  <a:pos x="wd2" y="hd2"/>
                </a:cxn>
                <a:cxn ang="16200000">
                  <a:pos x="wd2" y="hd2"/>
                </a:cxn>
              </a:cxnLst>
              <a:rect l="0" t="0" r="r" b="b"/>
              <a:pathLst>
                <a:path w="21352" h="21553" extrusionOk="0">
                  <a:moveTo>
                    <a:pt x="14371" y="0"/>
                  </a:moveTo>
                  <a:cubicBezTo>
                    <a:pt x="14046" y="0"/>
                    <a:pt x="13720" y="47"/>
                    <a:pt x="13472" y="142"/>
                  </a:cubicBezTo>
                  <a:cubicBezTo>
                    <a:pt x="12976" y="331"/>
                    <a:pt x="12976" y="638"/>
                    <a:pt x="13472" y="828"/>
                  </a:cubicBezTo>
                  <a:cubicBezTo>
                    <a:pt x="13968" y="1017"/>
                    <a:pt x="14774" y="1017"/>
                    <a:pt x="15270" y="828"/>
                  </a:cubicBezTo>
                  <a:cubicBezTo>
                    <a:pt x="15766" y="638"/>
                    <a:pt x="15766" y="331"/>
                    <a:pt x="15270" y="142"/>
                  </a:cubicBezTo>
                  <a:cubicBezTo>
                    <a:pt x="15022" y="47"/>
                    <a:pt x="14696" y="0"/>
                    <a:pt x="14371" y="0"/>
                  </a:cubicBezTo>
                  <a:close/>
                  <a:moveTo>
                    <a:pt x="20081" y="3167"/>
                  </a:moveTo>
                  <a:cubicBezTo>
                    <a:pt x="19756" y="3167"/>
                    <a:pt x="19430" y="3214"/>
                    <a:pt x="19182" y="3308"/>
                  </a:cubicBezTo>
                  <a:cubicBezTo>
                    <a:pt x="18686" y="3498"/>
                    <a:pt x="18686" y="3805"/>
                    <a:pt x="19182" y="3994"/>
                  </a:cubicBezTo>
                  <a:cubicBezTo>
                    <a:pt x="19678" y="4184"/>
                    <a:pt x="20484" y="4184"/>
                    <a:pt x="20980" y="3994"/>
                  </a:cubicBezTo>
                  <a:cubicBezTo>
                    <a:pt x="21476" y="3805"/>
                    <a:pt x="21476" y="3498"/>
                    <a:pt x="20980" y="3308"/>
                  </a:cubicBezTo>
                  <a:cubicBezTo>
                    <a:pt x="20732" y="3214"/>
                    <a:pt x="20406" y="3167"/>
                    <a:pt x="20081" y="3167"/>
                  </a:cubicBezTo>
                  <a:close/>
                  <a:moveTo>
                    <a:pt x="6778" y="6779"/>
                  </a:moveTo>
                  <a:cubicBezTo>
                    <a:pt x="6453" y="6779"/>
                    <a:pt x="6127" y="6826"/>
                    <a:pt x="5879" y="6921"/>
                  </a:cubicBezTo>
                  <a:cubicBezTo>
                    <a:pt x="5383" y="7110"/>
                    <a:pt x="5383" y="7417"/>
                    <a:pt x="5879" y="7607"/>
                  </a:cubicBezTo>
                  <a:cubicBezTo>
                    <a:pt x="6375" y="7796"/>
                    <a:pt x="7177" y="7796"/>
                    <a:pt x="7673" y="7607"/>
                  </a:cubicBezTo>
                  <a:cubicBezTo>
                    <a:pt x="8169" y="7417"/>
                    <a:pt x="8169" y="7110"/>
                    <a:pt x="7673" y="6921"/>
                  </a:cubicBezTo>
                  <a:cubicBezTo>
                    <a:pt x="7425" y="6826"/>
                    <a:pt x="7103" y="6779"/>
                    <a:pt x="6778" y="6779"/>
                  </a:cubicBezTo>
                  <a:close/>
                  <a:moveTo>
                    <a:pt x="18897" y="7748"/>
                  </a:moveTo>
                  <a:cubicBezTo>
                    <a:pt x="18571" y="7748"/>
                    <a:pt x="18246" y="7796"/>
                    <a:pt x="17998" y="7890"/>
                  </a:cubicBezTo>
                  <a:cubicBezTo>
                    <a:pt x="17502" y="8080"/>
                    <a:pt x="17502" y="8387"/>
                    <a:pt x="17998" y="8576"/>
                  </a:cubicBezTo>
                  <a:cubicBezTo>
                    <a:pt x="18494" y="8765"/>
                    <a:pt x="19299" y="8765"/>
                    <a:pt x="19795" y="8576"/>
                  </a:cubicBezTo>
                  <a:cubicBezTo>
                    <a:pt x="20291" y="8387"/>
                    <a:pt x="20291" y="8080"/>
                    <a:pt x="19795" y="7890"/>
                  </a:cubicBezTo>
                  <a:cubicBezTo>
                    <a:pt x="19547" y="7796"/>
                    <a:pt x="19222" y="7748"/>
                    <a:pt x="18897" y="7748"/>
                  </a:cubicBezTo>
                  <a:close/>
                  <a:moveTo>
                    <a:pt x="13974" y="11574"/>
                  </a:moveTo>
                  <a:cubicBezTo>
                    <a:pt x="13649" y="11574"/>
                    <a:pt x="13323" y="11621"/>
                    <a:pt x="13075" y="11716"/>
                  </a:cubicBezTo>
                  <a:cubicBezTo>
                    <a:pt x="12579" y="11905"/>
                    <a:pt x="12579" y="12213"/>
                    <a:pt x="13075" y="12402"/>
                  </a:cubicBezTo>
                  <a:cubicBezTo>
                    <a:pt x="13571" y="12591"/>
                    <a:pt x="14377" y="12591"/>
                    <a:pt x="14873" y="12402"/>
                  </a:cubicBezTo>
                  <a:cubicBezTo>
                    <a:pt x="15369" y="12213"/>
                    <a:pt x="15369" y="11905"/>
                    <a:pt x="14873" y="11716"/>
                  </a:cubicBezTo>
                  <a:cubicBezTo>
                    <a:pt x="14625" y="11621"/>
                    <a:pt x="14299" y="11574"/>
                    <a:pt x="13974" y="11574"/>
                  </a:cubicBezTo>
                  <a:close/>
                  <a:moveTo>
                    <a:pt x="3005" y="11813"/>
                  </a:moveTo>
                  <a:cubicBezTo>
                    <a:pt x="2680" y="11813"/>
                    <a:pt x="2354" y="11860"/>
                    <a:pt x="2106" y="11955"/>
                  </a:cubicBezTo>
                  <a:cubicBezTo>
                    <a:pt x="1610" y="12144"/>
                    <a:pt x="1610" y="12450"/>
                    <a:pt x="2106" y="12639"/>
                  </a:cubicBezTo>
                  <a:cubicBezTo>
                    <a:pt x="2602" y="12829"/>
                    <a:pt x="3407" y="12829"/>
                    <a:pt x="3904" y="12639"/>
                  </a:cubicBezTo>
                  <a:cubicBezTo>
                    <a:pt x="4400" y="12450"/>
                    <a:pt x="4400" y="12144"/>
                    <a:pt x="3904" y="11955"/>
                  </a:cubicBezTo>
                  <a:cubicBezTo>
                    <a:pt x="3656" y="11860"/>
                    <a:pt x="3330" y="11813"/>
                    <a:pt x="3005" y="11813"/>
                  </a:cubicBezTo>
                  <a:close/>
                  <a:moveTo>
                    <a:pt x="18897" y="11949"/>
                  </a:moveTo>
                  <a:cubicBezTo>
                    <a:pt x="18571" y="11949"/>
                    <a:pt x="18246" y="11996"/>
                    <a:pt x="17998" y="12090"/>
                  </a:cubicBezTo>
                  <a:cubicBezTo>
                    <a:pt x="17502" y="12280"/>
                    <a:pt x="17502" y="12587"/>
                    <a:pt x="17998" y="12776"/>
                  </a:cubicBezTo>
                  <a:cubicBezTo>
                    <a:pt x="18494" y="12966"/>
                    <a:pt x="19299" y="12966"/>
                    <a:pt x="19795" y="12776"/>
                  </a:cubicBezTo>
                  <a:cubicBezTo>
                    <a:pt x="20291" y="12587"/>
                    <a:pt x="20291" y="12280"/>
                    <a:pt x="19795" y="12090"/>
                  </a:cubicBezTo>
                  <a:cubicBezTo>
                    <a:pt x="19547" y="11996"/>
                    <a:pt x="19222" y="11949"/>
                    <a:pt x="18897" y="11949"/>
                  </a:cubicBezTo>
                  <a:close/>
                  <a:moveTo>
                    <a:pt x="4320" y="13416"/>
                  </a:moveTo>
                  <a:cubicBezTo>
                    <a:pt x="3995" y="13416"/>
                    <a:pt x="3669" y="13465"/>
                    <a:pt x="3421" y="13559"/>
                  </a:cubicBezTo>
                  <a:cubicBezTo>
                    <a:pt x="2925" y="13749"/>
                    <a:pt x="2925" y="14055"/>
                    <a:pt x="3421" y="14244"/>
                  </a:cubicBezTo>
                  <a:cubicBezTo>
                    <a:pt x="3917" y="14433"/>
                    <a:pt x="4722" y="14433"/>
                    <a:pt x="5218" y="14244"/>
                  </a:cubicBezTo>
                  <a:cubicBezTo>
                    <a:pt x="5714" y="14055"/>
                    <a:pt x="5714" y="13749"/>
                    <a:pt x="5218" y="13559"/>
                  </a:cubicBezTo>
                  <a:cubicBezTo>
                    <a:pt x="4970" y="13465"/>
                    <a:pt x="4645" y="13416"/>
                    <a:pt x="4320" y="13416"/>
                  </a:cubicBezTo>
                  <a:close/>
                  <a:moveTo>
                    <a:pt x="16007" y="13416"/>
                  </a:moveTo>
                  <a:cubicBezTo>
                    <a:pt x="15681" y="13416"/>
                    <a:pt x="15356" y="13465"/>
                    <a:pt x="15108" y="13559"/>
                  </a:cubicBezTo>
                  <a:cubicBezTo>
                    <a:pt x="14612" y="13749"/>
                    <a:pt x="14612" y="14055"/>
                    <a:pt x="15108" y="14244"/>
                  </a:cubicBezTo>
                  <a:cubicBezTo>
                    <a:pt x="15604" y="14433"/>
                    <a:pt x="16409" y="14433"/>
                    <a:pt x="16905" y="14244"/>
                  </a:cubicBezTo>
                  <a:cubicBezTo>
                    <a:pt x="17401" y="14055"/>
                    <a:pt x="17401" y="13749"/>
                    <a:pt x="16905" y="13559"/>
                  </a:cubicBezTo>
                  <a:cubicBezTo>
                    <a:pt x="16657" y="13465"/>
                    <a:pt x="16332" y="13416"/>
                    <a:pt x="16007" y="13416"/>
                  </a:cubicBezTo>
                  <a:close/>
                  <a:moveTo>
                    <a:pt x="7200" y="15669"/>
                  </a:moveTo>
                  <a:cubicBezTo>
                    <a:pt x="6875" y="15669"/>
                    <a:pt x="6553" y="15716"/>
                    <a:pt x="6305" y="15811"/>
                  </a:cubicBezTo>
                  <a:cubicBezTo>
                    <a:pt x="5808" y="16000"/>
                    <a:pt x="5808" y="16307"/>
                    <a:pt x="6305" y="16497"/>
                  </a:cubicBezTo>
                  <a:cubicBezTo>
                    <a:pt x="6801" y="16686"/>
                    <a:pt x="7603" y="16686"/>
                    <a:pt x="8099" y="16497"/>
                  </a:cubicBezTo>
                  <a:cubicBezTo>
                    <a:pt x="8595" y="16307"/>
                    <a:pt x="8595" y="16000"/>
                    <a:pt x="8099" y="15811"/>
                  </a:cubicBezTo>
                  <a:cubicBezTo>
                    <a:pt x="7851" y="15716"/>
                    <a:pt x="7525" y="15669"/>
                    <a:pt x="7200" y="15669"/>
                  </a:cubicBezTo>
                  <a:close/>
                  <a:moveTo>
                    <a:pt x="15870" y="15717"/>
                  </a:moveTo>
                  <a:cubicBezTo>
                    <a:pt x="15545" y="15717"/>
                    <a:pt x="15219" y="15765"/>
                    <a:pt x="14971" y="15859"/>
                  </a:cubicBezTo>
                  <a:cubicBezTo>
                    <a:pt x="14475" y="16049"/>
                    <a:pt x="14475" y="16356"/>
                    <a:pt x="14971" y="16545"/>
                  </a:cubicBezTo>
                  <a:cubicBezTo>
                    <a:pt x="15467" y="16734"/>
                    <a:pt x="16273" y="16734"/>
                    <a:pt x="16769" y="16545"/>
                  </a:cubicBezTo>
                  <a:cubicBezTo>
                    <a:pt x="17265" y="16356"/>
                    <a:pt x="17265" y="16049"/>
                    <a:pt x="16769" y="15859"/>
                  </a:cubicBezTo>
                  <a:cubicBezTo>
                    <a:pt x="16521" y="15765"/>
                    <a:pt x="16195" y="15717"/>
                    <a:pt x="15870" y="15717"/>
                  </a:cubicBezTo>
                  <a:close/>
                  <a:moveTo>
                    <a:pt x="12926" y="15902"/>
                  </a:moveTo>
                  <a:cubicBezTo>
                    <a:pt x="12601" y="15902"/>
                    <a:pt x="12275" y="15949"/>
                    <a:pt x="12027" y="16043"/>
                  </a:cubicBezTo>
                  <a:cubicBezTo>
                    <a:pt x="11531" y="16233"/>
                    <a:pt x="11531" y="16540"/>
                    <a:pt x="12027" y="16729"/>
                  </a:cubicBezTo>
                  <a:cubicBezTo>
                    <a:pt x="12523" y="16919"/>
                    <a:pt x="13329" y="16919"/>
                    <a:pt x="13825" y="16729"/>
                  </a:cubicBezTo>
                  <a:cubicBezTo>
                    <a:pt x="14321" y="16540"/>
                    <a:pt x="14321" y="16233"/>
                    <a:pt x="13825" y="16043"/>
                  </a:cubicBezTo>
                  <a:cubicBezTo>
                    <a:pt x="13577" y="15949"/>
                    <a:pt x="13251" y="15902"/>
                    <a:pt x="12926" y="15902"/>
                  </a:cubicBezTo>
                  <a:close/>
                  <a:moveTo>
                    <a:pt x="1271" y="16176"/>
                  </a:moveTo>
                  <a:cubicBezTo>
                    <a:pt x="946" y="16176"/>
                    <a:pt x="620" y="16224"/>
                    <a:pt x="372" y="16319"/>
                  </a:cubicBezTo>
                  <a:cubicBezTo>
                    <a:pt x="-124" y="16508"/>
                    <a:pt x="-124" y="16814"/>
                    <a:pt x="372" y="17003"/>
                  </a:cubicBezTo>
                  <a:cubicBezTo>
                    <a:pt x="868" y="17193"/>
                    <a:pt x="1674" y="17193"/>
                    <a:pt x="2170" y="17003"/>
                  </a:cubicBezTo>
                  <a:cubicBezTo>
                    <a:pt x="2666" y="16814"/>
                    <a:pt x="2666" y="16508"/>
                    <a:pt x="2170" y="16319"/>
                  </a:cubicBezTo>
                  <a:cubicBezTo>
                    <a:pt x="1922" y="16224"/>
                    <a:pt x="1596" y="16176"/>
                    <a:pt x="1271" y="16176"/>
                  </a:cubicBezTo>
                  <a:close/>
                  <a:moveTo>
                    <a:pt x="3713" y="17144"/>
                  </a:moveTo>
                  <a:cubicBezTo>
                    <a:pt x="3388" y="17144"/>
                    <a:pt x="3062" y="17191"/>
                    <a:pt x="2814" y="17286"/>
                  </a:cubicBezTo>
                  <a:cubicBezTo>
                    <a:pt x="2318" y="17475"/>
                    <a:pt x="2318" y="17781"/>
                    <a:pt x="2814" y="17970"/>
                  </a:cubicBezTo>
                  <a:cubicBezTo>
                    <a:pt x="3310" y="18160"/>
                    <a:pt x="4113" y="18160"/>
                    <a:pt x="4609" y="17970"/>
                  </a:cubicBezTo>
                  <a:cubicBezTo>
                    <a:pt x="5105" y="17781"/>
                    <a:pt x="5105" y="17475"/>
                    <a:pt x="4609" y="17286"/>
                  </a:cubicBezTo>
                  <a:cubicBezTo>
                    <a:pt x="4361" y="17191"/>
                    <a:pt x="4038" y="17144"/>
                    <a:pt x="3713" y="17144"/>
                  </a:cubicBezTo>
                  <a:close/>
                  <a:moveTo>
                    <a:pt x="8813" y="17669"/>
                  </a:moveTo>
                  <a:cubicBezTo>
                    <a:pt x="8488" y="17669"/>
                    <a:pt x="8163" y="17717"/>
                    <a:pt x="7915" y="17812"/>
                  </a:cubicBezTo>
                  <a:cubicBezTo>
                    <a:pt x="7419" y="18001"/>
                    <a:pt x="7419" y="18307"/>
                    <a:pt x="7915" y="18496"/>
                  </a:cubicBezTo>
                  <a:cubicBezTo>
                    <a:pt x="8411" y="18686"/>
                    <a:pt x="9216" y="18686"/>
                    <a:pt x="9712" y="18496"/>
                  </a:cubicBezTo>
                  <a:cubicBezTo>
                    <a:pt x="10208" y="18307"/>
                    <a:pt x="10208" y="18001"/>
                    <a:pt x="9712" y="17812"/>
                  </a:cubicBezTo>
                  <a:cubicBezTo>
                    <a:pt x="9464" y="17717"/>
                    <a:pt x="9138" y="17669"/>
                    <a:pt x="8813" y="17669"/>
                  </a:cubicBezTo>
                  <a:close/>
                  <a:moveTo>
                    <a:pt x="16515" y="18085"/>
                  </a:moveTo>
                  <a:cubicBezTo>
                    <a:pt x="16190" y="18085"/>
                    <a:pt x="15864" y="18133"/>
                    <a:pt x="15616" y="18227"/>
                  </a:cubicBezTo>
                  <a:cubicBezTo>
                    <a:pt x="15120" y="18417"/>
                    <a:pt x="15120" y="18724"/>
                    <a:pt x="15616" y="18913"/>
                  </a:cubicBezTo>
                  <a:cubicBezTo>
                    <a:pt x="16112" y="19102"/>
                    <a:pt x="16917" y="19102"/>
                    <a:pt x="17413" y="18913"/>
                  </a:cubicBezTo>
                  <a:cubicBezTo>
                    <a:pt x="17910" y="18724"/>
                    <a:pt x="17910" y="18417"/>
                    <a:pt x="17413" y="18227"/>
                  </a:cubicBezTo>
                  <a:cubicBezTo>
                    <a:pt x="17165" y="18133"/>
                    <a:pt x="16840" y="18085"/>
                    <a:pt x="16515" y="18085"/>
                  </a:cubicBezTo>
                  <a:close/>
                  <a:moveTo>
                    <a:pt x="6816" y="19724"/>
                  </a:moveTo>
                  <a:cubicBezTo>
                    <a:pt x="6491" y="19724"/>
                    <a:pt x="6165" y="19771"/>
                    <a:pt x="5917" y="19866"/>
                  </a:cubicBezTo>
                  <a:cubicBezTo>
                    <a:pt x="5421" y="20055"/>
                    <a:pt x="5421" y="20362"/>
                    <a:pt x="5917" y="20552"/>
                  </a:cubicBezTo>
                  <a:cubicBezTo>
                    <a:pt x="6413" y="20741"/>
                    <a:pt x="7218" y="20741"/>
                    <a:pt x="7715" y="20552"/>
                  </a:cubicBezTo>
                  <a:cubicBezTo>
                    <a:pt x="8211" y="20362"/>
                    <a:pt x="8211" y="20055"/>
                    <a:pt x="7715" y="19866"/>
                  </a:cubicBezTo>
                  <a:cubicBezTo>
                    <a:pt x="7467" y="19771"/>
                    <a:pt x="7141" y="19724"/>
                    <a:pt x="6816" y="19724"/>
                  </a:cubicBezTo>
                  <a:close/>
                  <a:moveTo>
                    <a:pt x="15746" y="19955"/>
                  </a:moveTo>
                  <a:cubicBezTo>
                    <a:pt x="15421" y="19955"/>
                    <a:pt x="15095" y="20002"/>
                    <a:pt x="14847" y="20097"/>
                  </a:cubicBezTo>
                  <a:cubicBezTo>
                    <a:pt x="14351" y="20286"/>
                    <a:pt x="14351" y="20594"/>
                    <a:pt x="14847" y="20783"/>
                  </a:cubicBezTo>
                  <a:cubicBezTo>
                    <a:pt x="15344" y="20972"/>
                    <a:pt x="16149" y="20972"/>
                    <a:pt x="16645" y="20783"/>
                  </a:cubicBezTo>
                  <a:cubicBezTo>
                    <a:pt x="17141" y="20594"/>
                    <a:pt x="17141" y="20286"/>
                    <a:pt x="16645" y="20097"/>
                  </a:cubicBezTo>
                  <a:cubicBezTo>
                    <a:pt x="16397" y="20002"/>
                    <a:pt x="16071" y="19955"/>
                    <a:pt x="15746" y="19955"/>
                  </a:cubicBezTo>
                  <a:close/>
                  <a:moveTo>
                    <a:pt x="13329" y="20583"/>
                  </a:moveTo>
                  <a:cubicBezTo>
                    <a:pt x="13004" y="20583"/>
                    <a:pt x="12679" y="20630"/>
                    <a:pt x="12431" y="20725"/>
                  </a:cubicBezTo>
                  <a:cubicBezTo>
                    <a:pt x="11935" y="20914"/>
                    <a:pt x="11935" y="21221"/>
                    <a:pt x="12431" y="21411"/>
                  </a:cubicBezTo>
                  <a:cubicBezTo>
                    <a:pt x="12927" y="21600"/>
                    <a:pt x="13732" y="21600"/>
                    <a:pt x="14228" y="21411"/>
                  </a:cubicBezTo>
                  <a:cubicBezTo>
                    <a:pt x="14724" y="21221"/>
                    <a:pt x="14724" y="20914"/>
                    <a:pt x="14228" y="20725"/>
                  </a:cubicBezTo>
                  <a:cubicBezTo>
                    <a:pt x="13980" y="20630"/>
                    <a:pt x="13654" y="20583"/>
                    <a:pt x="13329" y="20583"/>
                  </a:cubicBezTo>
                  <a:close/>
                </a:path>
              </a:pathLst>
            </a:custGeom>
            <a:solidFill>
              <a:srgbClr val="1BA6DF"/>
            </a:solidFill>
            <a:ln w="12700" cap="flat">
              <a:noFill/>
              <a:miter lim="400000"/>
            </a:ln>
            <a:effectLst/>
          </p:spPr>
          <p:txBody>
            <a:bodyPr wrap="square" lIns="0" tIns="0" rIns="0" bIns="0" numCol="1" anchor="ctr">
              <a:noAutofit/>
            </a:bodyPr>
            <a:lstStyle/>
            <a:p>
              <a:endParaRPr sz="3376" dirty="0">
                <a:latin typeface="Lato Light" panose="020F0502020204030203" pitchFamily="34" charset="0"/>
              </a:endParaRPr>
            </a:p>
          </p:txBody>
        </p:sp>
        <p:sp>
          <p:nvSpPr>
            <p:cNvPr id="9" name="Shape 33461">
              <a:extLst>
                <a:ext uri="{FF2B5EF4-FFF2-40B4-BE49-F238E27FC236}">
                  <a16:creationId xmlns:a16="http://schemas.microsoft.com/office/drawing/2014/main" id="{DB896710-F285-46A0-A617-935F6E2C8353}"/>
                </a:ext>
              </a:extLst>
            </p:cNvPr>
            <p:cNvSpPr/>
            <p:nvPr/>
          </p:nvSpPr>
          <p:spPr>
            <a:xfrm>
              <a:off x="2545618" y="1715293"/>
              <a:ext cx="3877986" cy="4033726"/>
            </a:xfrm>
            <a:custGeom>
              <a:avLst/>
              <a:gdLst/>
              <a:ahLst/>
              <a:cxnLst>
                <a:cxn ang="0">
                  <a:pos x="wd2" y="hd2"/>
                </a:cxn>
                <a:cxn ang="5400000">
                  <a:pos x="wd2" y="hd2"/>
                </a:cxn>
                <a:cxn ang="10800000">
                  <a:pos x="wd2" y="hd2"/>
                </a:cxn>
                <a:cxn ang="16200000">
                  <a:pos x="wd2" y="hd2"/>
                </a:cxn>
              </a:cxnLst>
              <a:rect l="0" t="0" r="r" b="b"/>
              <a:pathLst>
                <a:path w="20774" h="20806" extrusionOk="0">
                  <a:moveTo>
                    <a:pt x="10445" y="0"/>
                  </a:moveTo>
                  <a:lnTo>
                    <a:pt x="9087" y="1099"/>
                  </a:lnTo>
                  <a:lnTo>
                    <a:pt x="17920" y="11234"/>
                  </a:lnTo>
                  <a:cubicBezTo>
                    <a:pt x="19611" y="13174"/>
                    <a:pt x="19348" y="16065"/>
                    <a:pt x="17334" y="17693"/>
                  </a:cubicBezTo>
                  <a:cubicBezTo>
                    <a:pt x="16599" y="18286"/>
                    <a:pt x="15736" y="18625"/>
                    <a:pt x="14850" y="18728"/>
                  </a:cubicBezTo>
                  <a:cubicBezTo>
                    <a:pt x="15365" y="18550"/>
                    <a:pt x="15856" y="18291"/>
                    <a:pt x="16300" y="17932"/>
                  </a:cubicBezTo>
                  <a:cubicBezTo>
                    <a:pt x="18315" y="16304"/>
                    <a:pt x="18578" y="13412"/>
                    <a:pt x="16887" y="11472"/>
                  </a:cubicBezTo>
                  <a:lnTo>
                    <a:pt x="8360" y="1687"/>
                  </a:lnTo>
                  <a:lnTo>
                    <a:pt x="0" y="8440"/>
                  </a:lnTo>
                  <a:lnTo>
                    <a:pt x="8732" y="18460"/>
                  </a:lnTo>
                  <a:cubicBezTo>
                    <a:pt x="11153" y="21238"/>
                    <a:pt x="15452" y="21600"/>
                    <a:pt x="18337" y="19269"/>
                  </a:cubicBezTo>
                  <a:cubicBezTo>
                    <a:pt x="21222" y="16938"/>
                    <a:pt x="21600" y="12798"/>
                    <a:pt x="19179" y="10020"/>
                  </a:cubicBezTo>
                  <a:lnTo>
                    <a:pt x="10445" y="0"/>
                  </a:lnTo>
                  <a:close/>
                </a:path>
              </a:pathLst>
            </a:custGeom>
            <a:solidFill>
              <a:srgbClr val="1BA6DF"/>
            </a:solidFill>
            <a:ln w="12700" cap="flat">
              <a:noFill/>
              <a:miter lim="400000"/>
            </a:ln>
            <a:effectLst/>
          </p:spPr>
          <p:txBody>
            <a:bodyPr wrap="square" lIns="0" tIns="0" rIns="0" bIns="0" numCol="1" anchor="ctr">
              <a:noAutofit/>
            </a:bodyPr>
            <a:lstStyle/>
            <a:p>
              <a:endParaRPr sz="3376" dirty="0">
                <a:latin typeface="Lato Light" panose="020F0502020204030203" pitchFamily="34" charset="0"/>
              </a:endParaRPr>
            </a:p>
          </p:txBody>
        </p:sp>
        <p:sp>
          <p:nvSpPr>
            <p:cNvPr id="10" name="Shape 33460">
              <a:extLst>
                <a:ext uri="{FF2B5EF4-FFF2-40B4-BE49-F238E27FC236}">
                  <a16:creationId xmlns:a16="http://schemas.microsoft.com/office/drawing/2014/main" id="{2CC089FF-9FC9-4964-9EDD-F666DA0D0D51}"/>
                </a:ext>
              </a:extLst>
            </p:cNvPr>
            <p:cNvSpPr/>
            <p:nvPr/>
          </p:nvSpPr>
          <p:spPr>
            <a:xfrm rot="5400000">
              <a:off x="-631577" y="3983761"/>
              <a:ext cx="3808729" cy="2545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4382" y="21600"/>
                  </a:lnTo>
                  <a:cubicBezTo>
                    <a:pt x="18369" y="21600"/>
                    <a:pt x="21600" y="16766"/>
                    <a:pt x="21600" y="10800"/>
                  </a:cubicBezTo>
                  <a:cubicBezTo>
                    <a:pt x="21600" y="4834"/>
                    <a:pt x="18369" y="0"/>
                    <a:pt x="14382" y="0"/>
                  </a:cubicBezTo>
                  <a:lnTo>
                    <a:pt x="0" y="0"/>
                  </a:lnTo>
                  <a:close/>
                </a:path>
              </a:pathLst>
            </a:custGeom>
            <a:solidFill>
              <a:schemeClr val="bg1">
                <a:lumMod val="85000"/>
                <a:alpha val="60000"/>
              </a:schemeClr>
            </a:solidFill>
            <a:ln w="12700" cap="flat">
              <a:noFill/>
              <a:miter lim="400000"/>
            </a:ln>
            <a:effectLst/>
          </p:spPr>
          <p:txBody>
            <a:bodyPr wrap="square" lIns="0" tIns="0" rIns="0" bIns="0" numCol="1" anchor="ctr">
              <a:noAutofit/>
            </a:bodyPr>
            <a:lstStyle/>
            <a:p>
              <a:endParaRPr sz="3376" dirty="0">
                <a:latin typeface="Lato Light" panose="020F0502020204030203" pitchFamily="34" charset="0"/>
              </a:endParaRPr>
            </a:p>
          </p:txBody>
        </p:sp>
      </p:grpSp>
      <p:sp>
        <p:nvSpPr>
          <p:cNvPr id="11" name="Shape 33463">
            <a:extLst>
              <a:ext uri="{FF2B5EF4-FFF2-40B4-BE49-F238E27FC236}">
                <a16:creationId xmlns:a16="http://schemas.microsoft.com/office/drawing/2014/main" id="{8606D2E7-4E8A-4376-B177-0CB5D3F02CEB}"/>
              </a:ext>
            </a:extLst>
          </p:cNvPr>
          <p:cNvSpPr/>
          <p:nvPr/>
        </p:nvSpPr>
        <p:spPr>
          <a:xfrm>
            <a:off x="2312974" y="2286761"/>
            <a:ext cx="246888" cy="249839"/>
          </a:xfrm>
          <a:prstGeom prst="ellipse">
            <a:avLst/>
          </a:prstGeom>
          <a:solidFill>
            <a:schemeClr val="accent1"/>
          </a:solidFill>
          <a:ln w="12700" cap="flat">
            <a:noFill/>
            <a:miter lim="400000"/>
          </a:ln>
          <a:effectLst/>
        </p:spPr>
        <p:txBody>
          <a:bodyPr wrap="square" lIns="47625" tIns="47625" rIns="47625" bIns="47625" numCol="1" anchor="ctr">
            <a:noAutofit/>
          </a:bodyPr>
          <a:lstStyle/>
          <a:p>
            <a:endParaRPr sz="3376" dirty="0">
              <a:latin typeface="Lato Light" panose="020F0502020204030203" pitchFamily="34" charset="0"/>
            </a:endParaRPr>
          </a:p>
        </p:txBody>
      </p:sp>
      <p:sp>
        <p:nvSpPr>
          <p:cNvPr id="12" name="Shape 33468">
            <a:extLst>
              <a:ext uri="{FF2B5EF4-FFF2-40B4-BE49-F238E27FC236}">
                <a16:creationId xmlns:a16="http://schemas.microsoft.com/office/drawing/2014/main" id="{7E5777C0-DE86-4F7E-BB45-44B71ED2E6B6}"/>
              </a:ext>
            </a:extLst>
          </p:cNvPr>
          <p:cNvSpPr/>
          <p:nvPr/>
        </p:nvSpPr>
        <p:spPr>
          <a:xfrm>
            <a:off x="2312974" y="5289755"/>
            <a:ext cx="246888" cy="249839"/>
          </a:xfrm>
          <a:prstGeom prst="ellipse">
            <a:avLst/>
          </a:prstGeom>
          <a:solidFill>
            <a:schemeClr val="accent5"/>
          </a:solidFill>
          <a:ln w="12700" cap="flat">
            <a:noFill/>
            <a:miter lim="400000"/>
          </a:ln>
          <a:effectLst/>
        </p:spPr>
        <p:txBody>
          <a:bodyPr wrap="square" lIns="47625" tIns="47625" rIns="47625" bIns="47625" numCol="1" anchor="ctr">
            <a:noAutofit/>
          </a:bodyPr>
          <a:lstStyle/>
          <a:p>
            <a:endParaRPr sz="3376" dirty="0">
              <a:latin typeface="Lato Light" panose="020F0502020204030203" pitchFamily="34" charset="0"/>
            </a:endParaRPr>
          </a:p>
        </p:txBody>
      </p:sp>
      <p:sp>
        <p:nvSpPr>
          <p:cNvPr id="13" name="Shape 33473">
            <a:extLst>
              <a:ext uri="{FF2B5EF4-FFF2-40B4-BE49-F238E27FC236}">
                <a16:creationId xmlns:a16="http://schemas.microsoft.com/office/drawing/2014/main" id="{7693DC96-913F-42F7-889C-6A05AB8F388D}"/>
              </a:ext>
            </a:extLst>
          </p:cNvPr>
          <p:cNvSpPr/>
          <p:nvPr/>
        </p:nvSpPr>
        <p:spPr>
          <a:xfrm>
            <a:off x="2312974" y="3807594"/>
            <a:ext cx="246888" cy="249839"/>
          </a:xfrm>
          <a:prstGeom prst="ellipse">
            <a:avLst/>
          </a:prstGeom>
          <a:solidFill>
            <a:schemeClr val="accent3"/>
          </a:solidFill>
          <a:ln w="12700" cap="flat">
            <a:noFill/>
            <a:miter lim="400000"/>
          </a:ln>
          <a:effectLst/>
        </p:spPr>
        <p:txBody>
          <a:bodyPr wrap="square" lIns="47625" tIns="47625" rIns="47625" bIns="47625" numCol="1" anchor="ctr">
            <a:noAutofit/>
          </a:bodyPr>
          <a:lstStyle/>
          <a:p>
            <a:pPr>
              <a:defRPr>
                <a:solidFill>
                  <a:srgbClr val="4C4C4C"/>
                </a:solidFill>
              </a:defRPr>
            </a:pPr>
            <a:endParaRPr sz="3376" dirty="0">
              <a:latin typeface="Lato Light" panose="020F0502020204030203" pitchFamily="34" charset="0"/>
            </a:endParaRPr>
          </a:p>
        </p:txBody>
      </p:sp>
      <p:sp>
        <p:nvSpPr>
          <p:cNvPr id="14" name="Shape 33478">
            <a:extLst>
              <a:ext uri="{FF2B5EF4-FFF2-40B4-BE49-F238E27FC236}">
                <a16:creationId xmlns:a16="http://schemas.microsoft.com/office/drawing/2014/main" id="{4552E3AC-3773-4DA1-BB7E-0F71083F80BC}"/>
              </a:ext>
            </a:extLst>
          </p:cNvPr>
          <p:cNvSpPr/>
          <p:nvPr/>
        </p:nvSpPr>
        <p:spPr>
          <a:xfrm>
            <a:off x="2312974" y="3064207"/>
            <a:ext cx="246888" cy="249839"/>
          </a:xfrm>
          <a:prstGeom prst="ellipse">
            <a:avLst/>
          </a:prstGeom>
          <a:solidFill>
            <a:srgbClr val="1BA6DF"/>
          </a:solidFill>
          <a:ln w="12700" cap="flat">
            <a:noFill/>
            <a:miter lim="400000"/>
          </a:ln>
          <a:effectLst/>
        </p:spPr>
        <p:txBody>
          <a:bodyPr wrap="square" lIns="47625" tIns="47625" rIns="47625" bIns="47625" numCol="1" anchor="ctr">
            <a:noAutofit/>
          </a:bodyPr>
          <a:lstStyle/>
          <a:p>
            <a:endParaRPr sz="3376" dirty="0">
              <a:latin typeface="Lato Light" panose="020F0502020204030203" pitchFamily="34" charset="0"/>
            </a:endParaRPr>
          </a:p>
        </p:txBody>
      </p:sp>
      <p:sp>
        <p:nvSpPr>
          <p:cNvPr id="15" name="Shape 33483">
            <a:extLst>
              <a:ext uri="{FF2B5EF4-FFF2-40B4-BE49-F238E27FC236}">
                <a16:creationId xmlns:a16="http://schemas.microsoft.com/office/drawing/2014/main" id="{90575137-C99C-4A0E-833F-0DEFFFC6CCF1}"/>
              </a:ext>
            </a:extLst>
          </p:cNvPr>
          <p:cNvSpPr/>
          <p:nvPr/>
        </p:nvSpPr>
        <p:spPr>
          <a:xfrm>
            <a:off x="2312974" y="4559467"/>
            <a:ext cx="246888" cy="249839"/>
          </a:xfrm>
          <a:prstGeom prst="ellipse">
            <a:avLst/>
          </a:prstGeom>
          <a:solidFill>
            <a:schemeClr val="accent4"/>
          </a:solidFill>
          <a:ln w="12700" cap="flat">
            <a:noFill/>
            <a:miter lim="400000"/>
          </a:ln>
          <a:effectLst/>
        </p:spPr>
        <p:txBody>
          <a:bodyPr wrap="square" lIns="47625" tIns="47625" rIns="47625" bIns="47625" numCol="1" anchor="ctr">
            <a:noAutofit/>
          </a:bodyPr>
          <a:lstStyle/>
          <a:p>
            <a:endParaRPr sz="3376" dirty="0">
              <a:latin typeface="Lato Light" panose="020F0502020204030203" pitchFamily="34" charset="0"/>
            </a:endParaRPr>
          </a:p>
        </p:txBody>
      </p:sp>
      <p:sp>
        <p:nvSpPr>
          <p:cNvPr id="16" name="TextBox 15">
            <a:extLst>
              <a:ext uri="{FF2B5EF4-FFF2-40B4-BE49-F238E27FC236}">
                <a16:creationId xmlns:a16="http://schemas.microsoft.com/office/drawing/2014/main" id="{039B9240-6348-428E-8994-42F725FD7A49}"/>
              </a:ext>
            </a:extLst>
          </p:cNvPr>
          <p:cNvSpPr txBox="1"/>
          <p:nvPr/>
        </p:nvSpPr>
        <p:spPr>
          <a:xfrm>
            <a:off x="2600183" y="2944703"/>
            <a:ext cx="3800073" cy="420564"/>
          </a:xfrm>
          <a:prstGeom prst="rect">
            <a:avLst/>
          </a:prstGeom>
          <a:noFill/>
        </p:spPr>
        <p:txBody>
          <a:bodyPr wrap="square" rtlCol="0" anchor="ctr" anchorCtr="0">
            <a:spAutoFit/>
          </a:bodyPr>
          <a:lstStyle/>
          <a:p>
            <a:r>
              <a:rPr lang="en-US" sz="2133" b="1" dirty="0">
                <a:solidFill>
                  <a:srgbClr val="363840"/>
                </a:solidFill>
                <a:latin typeface="+mj-lt"/>
                <a:ea typeface="Verdana" panose="020B0604030504040204" pitchFamily="34" charset="0"/>
                <a:cs typeface="Verdana" panose="020B0604030504040204" pitchFamily="34" charset="0"/>
              </a:rPr>
              <a:t>A Character Flaw</a:t>
            </a:r>
          </a:p>
        </p:txBody>
      </p:sp>
      <p:sp>
        <p:nvSpPr>
          <p:cNvPr id="17" name="TextBox 16">
            <a:extLst>
              <a:ext uri="{FF2B5EF4-FFF2-40B4-BE49-F238E27FC236}">
                <a16:creationId xmlns:a16="http://schemas.microsoft.com/office/drawing/2014/main" id="{7E90FD71-A70F-4AAF-9C95-6BEE4A369648}"/>
              </a:ext>
            </a:extLst>
          </p:cNvPr>
          <p:cNvSpPr txBox="1"/>
          <p:nvPr/>
        </p:nvSpPr>
        <p:spPr>
          <a:xfrm>
            <a:off x="2600182" y="3710869"/>
            <a:ext cx="3938051" cy="420564"/>
          </a:xfrm>
          <a:prstGeom prst="rect">
            <a:avLst/>
          </a:prstGeom>
          <a:noFill/>
        </p:spPr>
        <p:txBody>
          <a:bodyPr wrap="square" rtlCol="0" anchor="ctr" anchorCtr="0">
            <a:spAutoFit/>
          </a:bodyPr>
          <a:lstStyle/>
          <a:p>
            <a:r>
              <a:rPr lang="en-US" sz="2133" b="1" dirty="0">
                <a:solidFill>
                  <a:srgbClr val="363840"/>
                </a:solidFill>
                <a:latin typeface="+mj-lt"/>
                <a:ea typeface="Verdana" panose="020B0604030504040204" pitchFamily="34" charset="0"/>
                <a:cs typeface="Verdana" panose="020B0604030504040204" pitchFamily="34" charset="0"/>
              </a:rPr>
              <a:t>A Personal Choice</a:t>
            </a:r>
          </a:p>
        </p:txBody>
      </p:sp>
      <p:sp>
        <p:nvSpPr>
          <p:cNvPr id="18" name="TextBox 17">
            <a:extLst>
              <a:ext uri="{FF2B5EF4-FFF2-40B4-BE49-F238E27FC236}">
                <a16:creationId xmlns:a16="http://schemas.microsoft.com/office/drawing/2014/main" id="{A9321C5F-E251-4E0E-83FC-CAC161F3B796}"/>
              </a:ext>
            </a:extLst>
          </p:cNvPr>
          <p:cNvSpPr txBox="1"/>
          <p:nvPr/>
        </p:nvSpPr>
        <p:spPr>
          <a:xfrm>
            <a:off x="2600182" y="4441157"/>
            <a:ext cx="4964439" cy="420564"/>
          </a:xfrm>
          <a:prstGeom prst="rect">
            <a:avLst/>
          </a:prstGeom>
          <a:noFill/>
        </p:spPr>
        <p:txBody>
          <a:bodyPr wrap="square" rtlCol="0" anchor="ctr" anchorCtr="0">
            <a:spAutoFit/>
          </a:bodyPr>
          <a:lstStyle/>
          <a:p>
            <a:r>
              <a:rPr lang="en-US" sz="2133" b="1" dirty="0">
                <a:solidFill>
                  <a:srgbClr val="363840"/>
                </a:solidFill>
                <a:latin typeface="+mj-lt"/>
                <a:ea typeface="Verdana" panose="020B0604030504040204" pitchFamily="34" charset="0"/>
                <a:cs typeface="Verdana" panose="020B0604030504040204" pitchFamily="34" charset="0"/>
              </a:rPr>
              <a:t>A Criminal Offense</a:t>
            </a:r>
          </a:p>
        </p:txBody>
      </p:sp>
      <p:sp>
        <p:nvSpPr>
          <p:cNvPr id="19" name="TextBox 18">
            <a:extLst>
              <a:ext uri="{FF2B5EF4-FFF2-40B4-BE49-F238E27FC236}">
                <a16:creationId xmlns:a16="http://schemas.microsoft.com/office/drawing/2014/main" id="{DB66DD33-511D-4071-99BA-0A82CD5680B1}"/>
              </a:ext>
            </a:extLst>
          </p:cNvPr>
          <p:cNvSpPr txBox="1"/>
          <p:nvPr/>
        </p:nvSpPr>
        <p:spPr>
          <a:xfrm>
            <a:off x="2600182" y="5204391"/>
            <a:ext cx="4118795" cy="420564"/>
          </a:xfrm>
          <a:prstGeom prst="rect">
            <a:avLst/>
          </a:prstGeom>
          <a:noFill/>
        </p:spPr>
        <p:txBody>
          <a:bodyPr wrap="square" rtlCol="0" anchor="ctr" anchorCtr="0">
            <a:spAutoFit/>
          </a:bodyPr>
          <a:lstStyle/>
          <a:p>
            <a:r>
              <a:rPr lang="en-US" sz="2133" b="1" dirty="0">
                <a:solidFill>
                  <a:srgbClr val="363840"/>
                </a:solidFill>
                <a:latin typeface="+mj-lt"/>
                <a:ea typeface="Verdana" panose="020B0604030504040204" pitchFamily="34" charset="0"/>
                <a:cs typeface="Verdana" panose="020B0604030504040204" pitchFamily="34" charset="0"/>
              </a:rPr>
              <a:t>An Issue for Other People</a:t>
            </a:r>
          </a:p>
        </p:txBody>
      </p:sp>
      <p:sp>
        <p:nvSpPr>
          <p:cNvPr id="20" name="TextBox 19">
            <a:extLst>
              <a:ext uri="{FF2B5EF4-FFF2-40B4-BE49-F238E27FC236}">
                <a16:creationId xmlns:a16="http://schemas.microsoft.com/office/drawing/2014/main" id="{3F6FDB9A-20AA-4BF0-962F-B524012D51FB}"/>
              </a:ext>
            </a:extLst>
          </p:cNvPr>
          <p:cNvSpPr txBox="1"/>
          <p:nvPr/>
        </p:nvSpPr>
        <p:spPr>
          <a:xfrm>
            <a:off x="2636694" y="2201397"/>
            <a:ext cx="6021835" cy="420564"/>
          </a:xfrm>
          <a:prstGeom prst="rect">
            <a:avLst/>
          </a:prstGeom>
          <a:noFill/>
        </p:spPr>
        <p:txBody>
          <a:bodyPr wrap="square" rtlCol="0" anchor="ctr" anchorCtr="0">
            <a:spAutoFit/>
          </a:bodyPr>
          <a:lstStyle/>
          <a:p>
            <a:r>
              <a:rPr lang="en-US" sz="2133" b="1" dirty="0">
                <a:solidFill>
                  <a:srgbClr val="363840"/>
                </a:solidFill>
                <a:latin typeface="+mj-lt"/>
                <a:ea typeface="Verdana" panose="020B0604030504040204" pitchFamily="34" charset="0"/>
                <a:cs typeface="Verdana" panose="020B0604030504040204" pitchFamily="34" charset="0"/>
              </a:rPr>
              <a:t>A Moral Weakness</a:t>
            </a:r>
          </a:p>
        </p:txBody>
      </p:sp>
      <p:sp>
        <p:nvSpPr>
          <p:cNvPr id="22" name="TextBox 21">
            <a:extLst>
              <a:ext uri="{FF2B5EF4-FFF2-40B4-BE49-F238E27FC236}">
                <a16:creationId xmlns:a16="http://schemas.microsoft.com/office/drawing/2014/main" id="{F9A10DDC-6703-466C-925A-9C056053044A}"/>
              </a:ext>
            </a:extLst>
          </p:cNvPr>
          <p:cNvSpPr txBox="1"/>
          <p:nvPr/>
        </p:nvSpPr>
        <p:spPr>
          <a:xfrm>
            <a:off x="1635131" y="1335236"/>
            <a:ext cx="8921737" cy="400110"/>
          </a:xfrm>
          <a:prstGeom prst="rect">
            <a:avLst/>
          </a:prstGeom>
          <a:noFill/>
        </p:spPr>
        <p:txBody>
          <a:bodyPr wrap="none" rtlCol="0">
            <a:spAutoFit/>
          </a:bodyPr>
          <a:lstStyle/>
          <a:p>
            <a:pPr algn="ctr"/>
            <a:r>
              <a:rPr lang="en-US" sz="2000" b="1" spc="200" dirty="0">
                <a:solidFill>
                  <a:srgbClr val="363840"/>
                </a:solidFill>
                <a:ea typeface="Yu Gothic UI" panose="020B0500000000000000" pitchFamily="34" charset="-128"/>
                <a:cs typeface="Verdana" panose="020B0604030504040204" pitchFamily="34" charset="0"/>
              </a:rPr>
              <a:t>Challenging some basic “truths” that are unfounded and inhumane</a:t>
            </a:r>
          </a:p>
        </p:txBody>
      </p:sp>
      <p:sp>
        <p:nvSpPr>
          <p:cNvPr id="23" name="TextBox 22">
            <a:extLst>
              <a:ext uri="{FF2B5EF4-FFF2-40B4-BE49-F238E27FC236}">
                <a16:creationId xmlns:a16="http://schemas.microsoft.com/office/drawing/2014/main" id="{F55BFD33-3E94-6E0B-D477-0A4D9DFA8AC6}"/>
              </a:ext>
            </a:extLst>
          </p:cNvPr>
          <p:cNvSpPr txBox="1"/>
          <p:nvPr/>
        </p:nvSpPr>
        <p:spPr>
          <a:xfrm>
            <a:off x="2924430" y="253016"/>
            <a:ext cx="6343137" cy="523220"/>
          </a:xfrm>
          <a:prstGeom prst="rect">
            <a:avLst/>
          </a:prstGeom>
          <a:noFill/>
        </p:spPr>
        <p:txBody>
          <a:bodyPr wrap="square" rtlCol="0">
            <a:spAutoFit/>
          </a:bodyPr>
          <a:lstStyle/>
          <a:p>
            <a:pPr algn="ctr"/>
            <a:r>
              <a:rPr lang="en-US" sz="2800" b="1" dirty="0">
                <a:solidFill>
                  <a:schemeClr val="accent1"/>
                </a:solidFill>
                <a:latin typeface="+mj-lt"/>
              </a:rPr>
              <a:t>What Addiction is NOT</a:t>
            </a:r>
          </a:p>
        </p:txBody>
      </p:sp>
      <p:sp>
        <p:nvSpPr>
          <p:cNvPr id="24" name="Slide Number Placeholder 5">
            <a:extLst>
              <a:ext uri="{FF2B5EF4-FFF2-40B4-BE49-F238E27FC236}">
                <a16:creationId xmlns:a16="http://schemas.microsoft.com/office/drawing/2014/main" id="{84BB3468-9A2B-2012-3FBF-8BBF52CBAE1E}"/>
              </a:ext>
            </a:extLst>
          </p:cNvPr>
          <p:cNvSpPr txBox="1">
            <a:spLocks/>
          </p:cNvSpPr>
          <p:nvPr/>
        </p:nvSpPr>
        <p:spPr>
          <a:xfrm>
            <a:off x="11277600" y="6464756"/>
            <a:ext cx="856897" cy="365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2400" kern="1200">
                <a:solidFill>
                  <a:schemeClr val="tx1"/>
                </a:solidFill>
                <a:latin typeface="Times" panose="02020603050405020304" pitchFamily="18" charset="0"/>
                <a:ea typeface="MS PGothic" panose="020B0600070205080204" pitchFamily="34" charset="-128"/>
                <a:cs typeface="+mn-cs"/>
              </a:defRPr>
            </a:lvl1pPr>
            <a:lvl2pPr marL="742950" indent="-285750" algn="l" defTabSz="914400" rtl="0" eaLnBrk="1" latinLnBrk="0" hangingPunct="1">
              <a:defRPr sz="2400" kern="1200">
                <a:solidFill>
                  <a:schemeClr val="tx1"/>
                </a:solidFill>
                <a:latin typeface="Times" panose="02020603050405020304" pitchFamily="18" charset="0"/>
                <a:ea typeface="MS PGothic" panose="020B0600070205080204" pitchFamily="34" charset="-128"/>
                <a:cs typeface="+mn-cs"/>
              </a:defRPr>
            </a:lvl2pPr>
            <a:lvl3pPr marL="1143000" indent="-228600" algn="l" defTabSz="914400" rtl="0" eaLnBrk="1" latinLnBrk="0" hangingPunct="1">
              <a:defRPr sz="2400" kern="1200">
                <a:solidFill>
                  <a:schemeClr val="tx1"/>
                </a:solidFill>
                <a:latin typeface="Times" panose="02020603050405020304" pitchFamily="18" charset="0"/>
                <a:ea typeface="MS PGothic" panose="020B0600070205080204" pitchFamily="34" charset="-128"/>
                <a:cs typeface="+mn-cs"/>
              </a:defRPr>
            </a:lvl3pPr>
            <a:lvl4pPr marL="1600200" indent="-228600" algn="l" defTabSz="914400" rtl="0" eaLnBrk="1" latinLnBrk="0" hangingPunct="1">
              <a:defRPr sz="2400" kern="1200">
                <a:solidFill>
                  <a:schemeClr val="tx1"/>
                </a:solidFill>
                <a:latin typeface="Times" panose="02020603050405020304" pitchFamily="18" charset="0"/>
                <a:ea typeface="MS PGothic" panose="020B0600070205080204" pitchFamily="34" charset="-128"/>
                <a:cs typeface="+mn-cs"/>
              </a:defRPr>
            </a:lvl4pPr>
            <a:lvl5pPr marL="2057400" indent="-228600" algn="l" defTabSz="914400" rtl="0" eaLnBrk="1" latinLnBrk="0" hangingPunct="1">
              <a:defRPr sz="2400" kern="1200">
                <a:solidFill>
                  <a:schemeClr val="tx1"/>
                </a:solidFill>
                <a:latin typeface="Times" panose="02020603050405020304" pitchFamily="18" charset="0"/>
                <a:ea typeface="MS PGothic" panose="020B0600070205080204" pitchFamily="34" charset="-128"/>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panose="02020603050405020304" pitchFamily="18" charset="0"/>
                <a:ea typeface="MS PGothic" panose="020B0600070205080204" pitchFamily="34" charset="-128"/>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panose="02020603050405020304" pitchFamily="18" charset="0"/>
                <a:ea typeface="MS PGothic" panose="020B0600070205080204" pitchFamily="34" charset="-128"/>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panose="02020603050405020304" pitchFamily="18" charset="0"/>
                <a:ea typeface="MS PGothic" panose="020B0600070205080204" pitchFamily="34" charset="-128"/>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panose="02020603050405020304" pitchFamily="18" charset="0"/>
                <a:ea typeface="MS PGothic" panose="020B0600070205080204" pitchFamily="34" charset="-128"/>
                <a:cs typeface="+mn-cs"/>
              </a:defRPr>
            </a:lvl9pPr>
          </a:lstStyle>
          <a:p>
            <a:pPr algn="r"/>
            <a:fld id="{F5BE2AE4-BF0D-483D-B04D-86488E56D6CA}" type="slidenum">
              <a:rPr lang="en-US" altLang="en-US" sz="1200" smtClean="0">
                <a:latin typeface="Arial" panose="020B0604020202020204" pitchFamily="34" charset="0"/>
              </a:rPr>
              <a:pPr algn="r"/>
              <a:t>6</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462358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9846DAA8-C0F1-4D48-8346-4243BCF89B4D}"/>
              </a:ext>
            </a:extLst>
          </p:cNvPr>
          <p:cNvGraphicFramePr/>
          <p:nvPr>
            <p:extLst>
              <p:ext uri="{D42A27DB-BD31-4B8C-83A1-F6EECF244321}">
                <p14:modId xmlns:p14="http://schemas.microsoft.com/office/powerpoint/2010/main" val="1497071818"/>
              </p:ext>
            </p:extLst>
          </p:nvPr>
        </p:nvGraphicFramePr>
        <p:xfrm>
          <a:off x="180898" y="861747"/>
          <a:ext cx="11582400" cy="54491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F2F6CA14-E765-92F5-3F65-6D4A999EDF79}"/>
              </a:ext>
            </a:extLst>
          </p:cNvPr>
          <p:cNvSpPr txBox="1"/>
          <p:nvPr/>
        </p:nvSpPr>
        <p:spPr>
          <a:xfrm>
            <a:off x="2924430" y="253016"/>
            <a:ext cx="6343137" cy="523220"/>
          </a:xfrm>
          <a:prstGeom prst="rect">
            <a:avLst/>
          </a:prstGeom>
          <a:noFill/>
        </p:spPr>
        <p:txBody>
          <a:bodyPr wrap="square" rtlCol="0">
            <a:spAutoFit/>
          </a:bodyPr>
          <a:lstStyle/>
          <a:p>
            <a:pPr algn="ctr"/>
            <a:r>
              <a:rPr lang="en-US" sz="2800" b="1" dirty="0">
                <a:solidFill>
                  <a:schemeClr val="accent1"/>
                </a:solidFill>
                <a:latin typeface="+mj-lt"/>
              </a:rPr>
              <a:t>Continuum of Substance Use</a:t>
            </a:r>
          </a:p>
        </p:txBody>
      </p:sp>
      <p:sp>
        <p:nvSpPr>
          <p:cNvPr id="9" name="TextBox 8">
            <a:extLst>
              <a:ext uri="{FF2B5EF4-FFF2-40B4-BE49-F238E27FC236}">
                <a16:creationId xmlns:a16="http://schemas.microsoft.com/office/drawing/2014/main" id="{C6973D4E-53AA-BA3A-A5E1-41C229E95E59}"/>
              </a:ext>
            </a:extLst>
          </p:cNvPr>
          <p:cNvSpPr txBox="1"/>
          <p:nvPr/>
        </p:nvSpPr>
        <p:spPr>
          <a:xfrm>
            <a:off x="4985617" y="4864608"/>
            <a:ext cx="2465797" cy="379656"/>
          </a:xfrm>
          <a:prstGeom prst="rect">
            <a:avLst/>
          </a:prstGeom>
          <a:noFill/>
        </p:spPr>
        <p:txBody>
          <a:bodyPr wrap="square" rtlCol="0">
            <a:spAutoFit/>
          </a:bodyPr>
          <a:lstStyle/>
          <a:p>
            <a:pPr algn="ctr"/>
            <a:r>
              <a:rPr lang="en-US" sz="1867" dirty="0">
                <a:solidFill>
                  <a:srgbClr val="363840"/>
                </a:solidFill>
              </a:rPr>
              <a:t>(</a:t>
            </a:r>
            <a:r>
              <a:rPr lang="en-US" sz="1867" b="1" dirty="0">
                <a:solidFill>
                  <a:srgbClr val="363840"/>
                </a:solidFill>
              </a:rPr>
              <a:t>Substance Use</a:t>
            </a:r>
            <a:r>
              <a:rPr lang="en-US" sz="1867" dirty="0">
                <a:solidFill>
                  <a:srgbClr val="363840"/>
                </a:solidFill>
              </a:rPr>
              <a:t>)</a:t>
            </a:r>
          </a:p>
        </p:txBody>
      </p:sp>
      <p:sp>
        <p:nvSpPr>
          <p:cNvPr id="10" name="TextBox 9">
            <a:extLst>
              <a:ext uri="{FF2B5EF4-FFF2-40B4-BE49-F238E27FC236}">
                <a16:creationId xmlns:a16="http://schemas.microsoft.com/office/drawing/2014/main" id="{7472CAF4-8188-3128-5453-74F21053D5E5}"/>
              </a:ext>
            </a:extLst>
          </p:cNvPr>
          <p:cNvSpPr txBox="1"/>
          <p:nvPr/>
        </p:nvSpPr>
        <p:spPr>
          <a:xfrm>
            <a:off x="7111844" y="4864968"/>
            <a:ext cx="2796852" cy="379656"/>
          </a:xfrm>
          <a:prstGeom prst="rect">
            <a:avLst/>
          </a:prstGeom>
          <a:noFill/>
        </p:spPr>
        <p:txBody>
          <a:bodyPr wrap="square" rtlCol="0">
            <a:spAutoFit/>
          </a:bodyPr>
          <a:lstStyle/>
          <a:p>
            <a:pPr algn="ctr"/>
            <a:r>
              <a:rPr lang="en-US" sz="1867" dirty="0">
                <a:solidFill>
                  <a:srgbClr val="363840"/>
                </a:solidFill>
              </a:rPr>
              <a:t>(</a:t>
            </a:r>
            <a:r>
              <a:rPr lang="en-US" sz="1867" b="1" dirty="0">
                <a:solidFill>
                  <a:srgbClr val="363840"/>
                </a:solidFill>
              </a:rPr>
              <a:t>Substance Misuse</a:t>
            </a:r>
            <a:r>
              <a:rPr lang="en-US" sz="1867" dirty="0">
                <a:solidFill>
                  <a:srgbClr val="363840"/>
                </a:solidFill>
              </a:rPr>
              <a:t>)</a:t>
            </a:r>
          </a:p>
        </p:txBody>
      </p:sp>
      <p:sp>
        <p:nvSpPr>
          <p:cNvPr id="11" name="Slide Number Placeholder 5">
            <a:extLst>
              <a:ext uri="{FF2B5EF4-FFF2-40B4-BE49-F238E27FC236}">
                <a16:creationId xmlns:a16="http://schemas.microsoft.com/office/drawing/2014/main" id="{FABCAFCF-E335-6F87-7C3C-AD39804EF7E0}"/>
              </a:ext>
            </a:extLst>
          </p:cNvPr>
          <p:cNvSpPr>
            <a:spLocks noGrp="1"/>
          </p:cNvSpPr>
          <p:nvPr>
            <p:ph type="sldNum" sz="quarter" idx="12"/>
          </p:nvPr>
        </p:nvSpPr>
        <p:spPr>
          <a:xfrm>
            <a:off x="11277600" y="6422421"/>
            <a:ext cx="856897"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F5BE2AE4-BF0D-483D-B04D-86488E56D6CA}" type="slidenum">
              <a:rPr lang="en-US" altLang="en-US" sz="1200">
                <a:latin typeface="Arial" panose="020B0604020202020204" pitchFamily="34" charset="0"/>
              </a:rPr>
              <a:pPr/>
              <a:t>7</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05538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9846DAA8-C0F1-4D48-8346-4243BCF89B4D}"/>
              </a:ext>
            </a:extLst>
          </p:cNvPr>
          <p:cNvGraphicFramePr/>
          <p:nvPr>
            <p:extLst>
              <p:ext uri="{D42A27DB-BD31-4B8C-83A1-F6EECF244321}">
                <p14:modId xmlns:p14="http://schemas.microsoft.com/office/powerpoint/2010/main" val="2770683767"/>
              </p:ext>
            </p:extLst>
          </p:nvPr>
        </p:nvGraphicFramePr>
        <p:xfrm>
          <a:off x="180898" y="861747"/>
          <a:ext cx="11582400" cy="54491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2C414E11-BFC4-459B-B466-94B8A5744DF6}"/>
              </a:ext>
            </a:extLst>
          </p:cNvPr>
          <p:cNvSpPr txBox="1"/>
          <p:nvPr/>
        </p:nvSpPr>
        <p:spPr>
          <a:xfrm>
            <a:off x="4985617" y="4864608"/>
            <a:ext cx="2465797" cy="379656"/>
          </a:xfrm>
          <a:prstGeom prst="rect">
            <a:avLst/>
          </a:prstGeom>
          <a:noFill/>
        </p:spPr>
        <p:txBody>
          <a:bodyPr wrap="square" rtlCol="0">
            <a:spAutoFit/>
          </a:bodyPr>
          <a:lstStyle/>
          <a:p>
            <a:pPr algn="ctr"/>
            <a:r>
              <a:rPr lang="en-US" sz="1867" dirty="0">
                <a:solidFill>
                  <a:schemeClr val="tx1">
                    <a:lumMod val="50000"/>
                    <a:lumOff val="50000"/>
                  </a:schemeClr>
                </a:solidFill>
              </a:rPr>
              <a:t>(</a:t>
            </a:r>
            <a:r>
              <a:rPr lang="en-US" sz="1867" b="1" dirty="0">
                <a:solidFill>
                  <a:schemeClr val="tx1">
                    <a:lumMod val="50000"/>
                    <a:lumOff val="50000"/>
                  </a:schemeClr>
                </a:solidFill>
              </a:rPr>
              <a:t>Substance Use</a:t>
            </a:r>
            <a:r>
              <a:rPr lang="en-US" sz="1867" dirty="0">
                <a:solidFill>
                  <a:schemeClr val="tx1">
                    <a:lumMod val="50000"/>
                    <a:lumOff val="50000"/>
                  </a:schemeClr>
                </a:solidFill>
              </a:rPr>
              <a:t>)</a:t>
            </a:r>
          </a:p>
        </p:txBody>
      </p:sp>
      <p:sp>
        <p:nvSpPr>
          <p:cNvPr id="6" name="TextBox 5">
            <a:extLst>
              <a:ext uri="{FF2B5EF4-FFF2-40B4-BE49-F238E27FC236}">
                <a16:creationId xmlns:a16="http://schemas.microsoft.com/office/drawing/2014/main" id="{A256CBC7-0765-4FE7-8FAA-49C95E645702}"/>
              </a:ext>
            </a:extLst>
          </p:cNvPr>
          <p:cNvSpPr txBox="1"/>
          <p:nvPr/>
        </p:nvSpPr>
        <p:spPr>
          <a:xfrm>
            <a:off x="7111844" y="4864968"/>
            <a:ext cx="2796852" cy="379656"/>
          </a:xfrm>
          <a:prstGeom prst="rect">
            <a:avLst/>
          </a:prstGeom>
          <a:noFill/>
        </p:spPr>
        <p:txBody>
          <a:bodyPr wrap="square" rtlCol="0">
            <a:spAutoFit/>
          </a:bodyPr>
          <a:lstStyle/>
          <a:p>
            <a:pPr algn="ctr"/>
            <a:r>
              <a:rPr lang="en-US" sz="1867" dirty="0">
                <a:solidFill>
                  <a:schemeClr val="tx1">
                    <a:lumMod val="50000"/>
                    <a:lumOff val="50000"/>
                  </a:schemeClr>
                </a:solidFill>
              </a:rPr>
              <a:t>(</a:t>
            </a:r>
            <a:r>
              <a:rPr lang="en-US" sz="1867" b="1" dirty="0">
                <a:solidFill>
                  <a:schemeClr val="tx1">
                    <a:lumMod val="50000"/>
                    <a:lumOff val="50000"/>
                  </a:schemeClr>
                </a:solidFill>
              </a:rPr>
              <a:t>Substance Misuse</a:t>
            </a:r>
            <a:r>
              <a:rPr lang="en-US" sz="1867" dirty="0">
                <a:solidFill>
                  <a:schemeClr val="tx1">
                    <a:lumMod val="50000"/>
                    <a:lumOff val="50000"/>
                  </a:schemeClr>
                </a:solidFill>
              </a:rPr>
              <a:t>)</a:t>
            </a:r>
          </a:p>
        </p:txBody>
      </p:sp>
      <p:sp>
        <p:nvSpPr>
          <p:cNvPr id="7" name="TextBox 6">
            <a:extLst>
              <a:ext uri="{FF2B5EF4-FFF2-40B4-BE49-F238E27FC236}">
                <a16:creationId xmlns:a16="http://schemas.microsoft.com/office/drawing/2014/main" id="{A90B963E-8CF7-D098-AA7B-EDAF7BC13EB9}"/>
              </a:ext>
            </a:extLst>
          </p:cNvPr>
          <p:cNvSpPr txBox="1"/>
          <p:nvPr/>
        </p:nvSpPr>
        <p:spPr>
          <a:xfrm>
            <a:off x="2924430" y="253016"/>
            <a:ext cx="6343137" cy="523220"/>
          </a:xfrm>
          <a:prstGeom prst="rect">
            <a:avLst/>
          </a:prstGeom>
          <a:noFill/>
        </p:spPr>
        <p:txBody>
          <a:bodyPr wrap="square" rtlCol="0">
            <a:spAutoFit/>
          </a:bodyPr>
          <a:lstStyle/>
          <a:p>
            <a:pPr algn="ctr"/>
            <a:r>
              <a:rPr lang="en-US" sz="2800" b="1" dirty="0">
                <a:solidFill>
                  <a:schemeClr val="accent1"/>
                </a:solidFill>
                <a:latin typeface="+mj-lt"/>
              </a:rPr>
              <a:t>Continuum of Substance Use</a:t>
            </a:r>
          </a:p>
        </p:txBody>
      </p:sp>
      <p:sp>
        <p:nvSpPr>
          <p:cNvPr id="3" name="Content Placeholder 34">
            <a:extLst>
              <a:ext uri="{FF2B5EF4-FFF2-40B4-BE49-F238E27FC236}">
                <a16:creationId xmlns:a16="http://schemas.microsoft.com/office/drawing/2014/main" id="{7564BBAA-05E0-F161-8AAF-A2902498D221}"/>
              </a:ext>
            </a:extLst>
          </p:cNvPr>
          <p:cNvSpPr txBox="1">
            <a:spLocks/>
          </p:cNvSpPr>
          <p:nvPr/>
        </p:nvSpPr>
        <p:spPr>
          <a:xfrm>
            <a:off x="3405729" y="1152035"/>
            <a:ext cx="5249535" cy="110544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Percent of Population Age 12+ by Level of Substance Use*</a:t>
            </a:r>
          </a:p>
        </p:txBody>
      </p:sp>
      <p:sp>
        <p:nvSpPr>
          <p:cNvPr id="4" name="Content Placeholder 34">
            <a:extLst>
              <a:ext uri="{FF2B5EF4-FFF2-40B4-BE49-F238E27FC236}">
                <a16:creationId xmlns:a16="http://schemas.microsoft.com/office/drawing/2014/main" id="{B30FCF12-A996-90B3-AA7F-8B70970E1FD7}"/>
              </a:ext>
            </a:extLst>
          </p:cNvPr>
          <p:cNvSpPr txBox="1">
            <a:spLocks/>
          </p:cNvSpPr>
          <p:nvPr/>
        </p:nvSpPr>
        <p:spPr>
          <a:xfrm>
            <a:off x="1210153" y="6094403"/>
            <a:ext cx="7109739" cy="598655"/>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dirty="0"/>
              <a:t>*Includes tobacco, alcohol, illicit drugs, and misuse of controlled prescription drugs. </a:t>
            </a:r>
            <a:br>
              <a:rPr lang="en-US" sz="1400" dirty="0"/>
            </a:br>
            <a:r>
              <a:rPr lang="en-US" sz="1400" dirty="0"/>
              <a:t>Source: CASAColumbia® analysis of </a:t>
            </a:r>
            <a:r>
              <a:rPr lang="en-US" sz="1400" i="1" dirty="0"/>
              <a:t>The National Survey on Drug Use and Health </a:t>
            </a:r>
            <a:r>
              <a:rPr lang="en-US" sz="1400" dirty="0"/>
              <a:t>(NSDUH), 2010.</a:t>
            </a:r>
          </a:p>
        </p:txBody>
      </p:sp>
      <p:cxnSp>
        <p:nvCxnSpPr>
          <p:cNvPr id="10" name="Straight Arrow Connector 9">
            <a:extLst>
              <a:ext uri="{FF2B5EF4-FFF2-40B4-BE49-F238E27FC236}">
                <a16:creationId xmlns:a16="http://schemas.microsoft.com/office/drawing/2014/main" id="{45BFF1A0-B2D2-9CF1-93AF-06858D055A8F}"/>
              </a:ext>
            </a:extLst>
          </p:cNvPr>
          <p:cNvCxnSpPr>
            <a:cxnSpLocks/>
          </p:cNvCxnSpPr>
          <p:nvPr/>
        </p:nvCxnSpPr>
        <p:spPr>
          <a:xfrm flipV="1">
            <a:off x="3933644" y="4391691"/>
            <a:ext cx="1145452" cy="101934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DE1FAE0-6142-F583-4582-B5D4E4522A68}"/>
              </a:ext>
            </a:extLst>
          </p:cNvPr>
          <p:cNvSpPr txBox="1"/>
          <p:nvPr/>
        </p:nvSpPr>
        <p:spPr>
          <a:xfrm>
            <a:off x="2475891" y="5430913"/>
            <a:ext cx="2030479" cy="369012"/>
          </a:xfrm>
          <a:prstGeom prst="rect">
            <a:avLst/>
          </a:prstGeom>
          <a:noFill/>
          <a:ln>
            <a:noFill/>
          </a:ln>
        </p:spPr>
        <p:txBody>
          <a:bodyPr wrap="square" rtlCol="0">
            <a:spAutoFit/>
          </a:bodyPr>
          <a:lstStyle/>
          <a:p>
            <a:pPr defTabSz="456926"/>
            <a:r>
              <a:rPr lang="en-US" sz="1798" dirty="0">
                <a:solidFill>
                  <a:prstClr val="black"/>
                </a:solidFill>
                <a:latin typeface="Calibri" panose="020F0502020204030204"/>
              </a:rPr>
              <a:t>Early intervention</a:t>
            </a:r>
          </a:p>
        </p:txBody>
      </p:sp>
      <p:sp>
        <p:nvSpPr>
          <p:cNvPr id="18" name="Oval 17">
            <a:extLst>
              <a:ext uri="{FF2B5EF4-FFF2-40B4-BE49-F238E27FC236}">
                <a16:creationId xmlns:a16="http://schemas.microsoft.com/office/drawing/2014/main" id="{4B5A4DE6-A56F-305B-092B-2807EBC750C7}"/>
              </a:ext>
            </a:extLst>
          </p:cNvPr>
          <p:cNvSpPr/>
          <p:nvPr/>
        </p:nvSpPr>
        <p:spPr>
          <a:xfrm>
            <a:off x="4757853" y="2411731"/>
            <a:ext cx="3033132" cy="2420464"/>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926"/>
            <a:endParaRPr lang="en-US" sz="1798" dirty="0">
              <a:solidFill>
                <a:prstClr val="white"/>
              </a:solidFill>
              <a:latin typeface="Calibri" panose="020F0502020204030204"/>
            </a:endParaRPr>
          </a:p>
        </p:txBody>
      </p:sp>
      <p:sp>
        <p:nvSpPr>
          <p:cNvPr id="19" name="Oval 18">
            <a:extLst>
              <a:ext uri="{FF2B5EF4-FFF2-40B4-BE49-F238E27FC236}">
                <a16:creationId xmlns:a16="http://schemas.microsoft.com/office/drawing/2014/main" id="{49D889CC-A68D-3486-90C9-A52762BEE1DD}"/>
              </a:ext>
            </a:extLst>
          </p:cNvPr>
          <p:cNvSpPr/>
          <p:nvPr/>
        </p:nvSpPr>
        <p:spPr>
          <a:xfrm>
            <a:off x="6981897" y="2267415"/>
            <a:ext cx="4896620" cy="2646556"/>
          </a:xfrm>
          <a:prstGeom prst="ellipse">
            <a:avLst/>
          </a:prstGeom>
          <a:noFill/>
          <a:ln w="76200">
            <a:solidFill>
              <a:srgbClr val="3638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926"/>
            <a:endParaRPr lang="en-US" sz="1798" dirty="0">
              <a:solidFill>
                <a:prstClr val="white"/>
              </a:solidFill>
              <a:latin typeface="Calibri" panose="020F0502020204030204"/>
            </a:endParaRPr>
          </a:p>
        </p:txBody>
      </p:sp>
      <p:cxnSp>
        <p:nvCxnSpPr>
          <p:cNvPr id="20" name="Straight Arrow Connector 19">
            <a:extLst>
              <a:ext uri="{FF2B5EF4-FFF2-40B4-BE49-F238E27FC236}">
                <a16:creationId xmlns:a16="http://schemas.microsoft.com/office/drawing/2014/main" id="{BE514719-1CC6-74DE-BF29-77246B9F9C20}"/>
              </a:ext>
            </a:extLst>
          </p:cNvPr>
          <p:cNvCxnSpPr>
            <a:cxnSpLocks/>
          </p:cNvCxnSpPr>
          <p:nvPr/>
        </p:nvCxnSpPr>
        <p:spPr>
          <a:xfrm flipH="1" flipV="1">
            <a:off x="10273931" y="4832195"/>
            <a:ext cx="500180" cy="834885"/>
          </a:xfrm>
          <a:prstGeom prst="straightConnector1">
            <a:avLst/>
          </a:prstGeom>
          <a:ln w="57150">
            <a:solidFill>
              <a:srgbClr val="363840"/>
            </a:solidFill>
            <a:tailEnd type="triangle"/>
          </a:ln>
        </p:spPr>
        <p:style>
          <a:lnRef idx="1">
            <a:schemeClr val="accent2"/>
          </a:lnRef>
          <a:fillRef idx="0">
            <a:schemeClr val="accent2"/>
          </a:fillRef>
          <a:effectRef idx="0">
            <a:schemeClr val="accent2"/>
          </a:effectRef>
          <a:fontRef idx="minor">
            <a:schemeClr val="tx1"/>
          </a:fontRef>
        </p:style>
      </p:cxnSp>
      <p:sp>
        <p:nvSpPr>
          <p:cNvPr id="24" name="TextBox 23">
            <a:extLst>
              <a:ext uri="{FF2B5EF4-FFF2-40B4-BE49-F238E27FC236}">
                <a16:creationId xmlns:a16="http://schemas.microsoft.com/office/drawing/2014/main" id="{6EFA4373-853C-4ACC-81D6-522BF5D5204C}"/>
              </a:ext>
            </a:extLst>
          </p:cNvPr>
          <p:cNvSpPr txBox="1"/>
          <p:nvPr/>
        </p:nvSpPr>
        <p:spPr>
          <a:xfrm>
            <a:off x="9185307" y="5605700"/>
            <a:ext cx="2859156" cy="645995"/>
          </a:xfrm>
          <a:prstGeom prst="rect">
            <a:avLst/>
          </a:prstGeom>
          <a:noFill/>
          <a:ln>
            <a:noFill/>
          </a:ln>
        </p:spPr>
        <p:txBody>
          <a:bodyPr wrap="square" rtlCol="0">
            <a:spAutoFit/>
          </a:bodyPr>
          <a:lstStyle/>
          <a:p>
            <a:pPr defTabSz="456926"/>
            <a:r>
              <a:rPr lang="en-US" sz="1798" dirty="0">
                <a:solidFill>
                  <a:prstClr val="black"/>
                </a:solidFill>
                <a:latin typeface="Calibri" panose="020F0502020204030204"/>
              </a:rPr>
              <a:t>47.6% of people 12 and over are misusing substances</a:t>
            </a:r>
          </a:p>
        </p:txBody>
      </p:sp>
      <p:sp>
        <p:nvSpPr>
          <p:cNvPr id="26" name="Slide Number Placeholder 5">
            <a:extLst>
              <a:ext uri="{FF2B5EF4-FFF2-40B4-BE49-F238E27FC236}">
                <a16:creationId xmlns:a16="http://schemas.microsoft.com/office/drawing/2014/main" id="{61511ED2-64BB-0EDA-BF1C-1BC3C0E227ED}"/>
              </a:ext>
            </a:extLst>
          </p:cNvPr>
          <p:cNvSpPr>
            <a:spLocks noGrp="1"/>
          </p:cNvSpPr>
          <p:nvPr>
            <p:ph type="sldNum" sz="quarter" idx="12"/>
          </p:nvPr>
        </p:nvSpPr>
        <p:spPr>
          <a:xfrm>
            <a:off x="11277600" y="6422421"/>
            <a:ext cx="856897"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F5BE2AE4-BF0D-483D-B04D-86488E56D6CA}" type="slidenum">
              <a:rPr lang="en-US" altLang="en-US" sz="1200">
                <a:latin typeface="Arial" panose="020B0604020202020204" pitchFamily="34" charset="0"/>
              </a:rPr>
              <a:pPr/>
              <a:t>8</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879696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5ADF1E2-A200-4E22-B1D4-A936484AFFC2}"/>
              </a:ext>
            </a:extLst>
          </p:cNvPr>
          <p:cNvPicPr>
            <a:picLocks noGrp="1" noChangeAspect="1"/>
          </p:cNvPicPr>
          <p:nvPr>
            <p:ph idx="1"/>
          </p:nvPr>
        </p:nvPicPr>
        <p:blipFill rotWithShape="1">
          <a:blip r:embed="rId2"/>
          <a:stretch/>
        </p:blipFill>
        <p:spPr>
          <a:xfrm>
            <a:off x="3278981" y="2860675"/>
            <a:ext cx="5334000" cy="2838450"/>
          </a:xfrm>
          <a:ln>
            <a:noFill/>
          </a:ln>
        </p:spPr>
      </p:pic>
      <p:sp>
        <p:nvSpPr>
          <p:cNvPr id="2" name="Slide Number Placeholder 5">
            <a:extLst>
              <a:ext uri="{FF2B5EF4-FFF2-40B4-BE49-F238E27FC236}">
                <a16:creationId xmlns:a16="http://schemas.microsoft.com/office/drawing/2014/main" id="{FE77623A-E592-588D-9001-930052EF34BA}"/>
              </a:ext>
            </a:extLst>
          </p:cNvPr>
          <p:cNvSpPr>
            <a:spLocks noGrp="1"/>
          </p:cNvSpPr>
          <p:nvPr>
            <p:ph type="sldNum" sz="quarter" idx="12"/>
          </p:nvPr>
        </p:nvSpPr>
        <p:spPr>
          <a:xfrm>
            <a:off x="11277600" y="6422421"/>
            <a:ext cx="856897"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F5BE2AE4-BF0D-483D-B04D-86488E56D6CA}" type="slidenum">
              <a:rPr lang="en-US" altLang="en-US" sz="1200">
                <a:latin typeface="Arial" panose="020B0604020202020204" pitchFamily="34" charset="0"/>
              </a:rPr>
              <a:pPr/>
              <a:t>9</a:t>
            </a:fld>
            <a:endParaRPr lang="en-US" altLang="en-US" sz="1200" dirty="0">
              <a:latin typeface="Arial" panose="020B0604020202020204" pitchFamily="34" charset="0"/>
            </a:endParaRPr>
          </a:p>
        </p:txBody>
      </p:sp>
      <p:sp>
        <p:nvSpPr>
          <p:cNvPr id="6" name="TextBox 5">
            <a:extLst>
              <a:ext uri="{FF2B5EF4-FFF2-40B4-BE49-F238E27FC236}">
                <a16:creationId xmlns:a16="http://schemas.microsoft.com/office/drawing/2014/main" id="{C7FBB4B3-556D-980E-FDF8-AE46FB8FA0BD}"/>
              </a:ext>
            </a:extLst>
          </p:cNvPr>
          <p:cNvSpPr txBox="1"/>
          <p:nvPr/>
        </p:nvSpPr>
        <p:spPr>
          <a:xfrm>
            <a:off x="2722210" y="253016"/>
            <a:ext cx="7440268" cy="523220"/>
          </a:xfrm>
          <a:prstGeom prst="rect">
            <a:avLst/>
          </a:prstGeom>
          <a:noFill/>
        </p:spPr>
        <p:txBody>
          <a:bodyPr wrap="square" rtlCol="0">
            <a:spAutoFit/>
          </a:bodyPr>
          <a:lstStyle/>
          <a:p>
            <a:pPr algn="ctr"/>
            <a:r>
              <a:rPr lang="en-US" sz="2800" b="1" dirty="0">
                <a:solidFill>
                  <a:schemeClr val="accent1"/>
                </a:solidFill>
                <a:latin typeface="+mj-lt"/>
              </a:rPr>
              <a:t>How Much Dopamine Does an Activity Release?</a:t>
            </a:r>
          </a:p>
        </p:txBody>
      </p:sp>
      <p:sp>
        <p:nvSpPr>
          <p:cNvPr id="8" name="Google Shape;143;p30">
            <a:extLst>
              <a:ext uri="{FF2B5EF4-FFF2-40B4-BE49-F238E27FC236}">
                <a16:creationId xmlns:a16="http://schemas.microsoft.com/office/drawing/2014/main" id="{225FEE10-B896-9888-7E84-2A18756BB47E}"/>
              </a:ext>
            </a:extLst>
          </p:cNvPr>
          <p:cNvSpPr txBox="1"/>
          <p:nvPr/>
        </p:nvSpPr>
        <p:spPr>
          <a:xfrm>
            <a:off x="760520" y="1409976"/>
            <a:ext cx="10670959" cy="996019"/>
          </a:xfrm>
          <a:prstGeom prst="rect">
            <a:avLst/>
          </a:prstGeom>
          <a:noFill/>
          <a:ln>
            <a:noFill/>
          </a:ln>
        </p:spPr>
        <p:txBody>
          <a:bodyPr spcFirstLastPara="1" wrap="square" lIns="91425" tIns="91425" rIns="91425" bIns="91425" anchor="t" anchorCtr="0">
            <a:noAutofit/>
          </a:bodyPr>
          <a:lstStyle/>
          <a:p>
            <a:pPr algn="ctr">
              <a:lnSpc>
                <a:spcPct val="115000"/>
              </a:lnSpc>
              <a:spcAft>
                <a:spcPts val="1000"/>
              </a:spcAft>
              <a:buClr>
                <a:schemeClr val="dk1"/>
              </a:buClr>
              <a:buSzPts val="1100"/>
            </a:pPr>
            <a:r>
              <a:rPr lang="en" sz="1700" b="1" dirty="0">
                <a:ea typeface="Inter"/>
                <a:cs typeface="Inter"/>
                <a:sym typeface="Inter"/>
              </a:rPr>
              <a:t>Various activities cause the brain to release more dopamine than usual. Enjoying food brings a 50 percent boost to dopamine levels in the brain, for instance. Video games and sex also increase dopamine, and drug use does so significantly. It’s not reasonable to equate the brain response to drug use with that of video games.</a:t>
            </a:r>
            <a:endParaRPr sz="1700" b="1" dirty="0">
              <a:ea typeface="Inter"/>
              <a:cs typeface="Inter"/>
              <a:sym typeface="Inter"/>
            </a:endParaRPr>
          </a:p>
        </p:txBody>
      </p:sp>
    </p:spTree>
    <p:extLst>
      <p:ext uri="{BB962C8B-B14F-4D97-AF65-F5344CB8AC3E}">
        <p14:creationId xmlns:p14="http://schemas.microsoft.com/office/powerpoint/2010/main" val="418720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Youturn Deck - Dot">
  <a:themeElements>
    <a:clrScheme name="Youturn Health">
      <a:dk1>
        <a:srgbClr val="363840"/>
      </a:dk1>
      <a:lt1>
        <a:srgbClr val="FFFFFF"/>
      </a:lt1>
      <a:dk2>
        <a:srgbClr val="00C3E5"/>
      </a:dk2>
      <a:lt2>
        <a:srgbClr val="E8EBF2"/>
      </a:lt2>
      <a:accent1>
        <a:srgbClr val="2461FF"/>
      </a:accent1>
      <a:accent2>
        <a:srgbClr val="BF2073"/>
      </a:accent2>
      <a:accent3>
        <a:srgbClr val="5E1FC3"/>
      </a:accent3>
      <a:accent4>
        <a:srgbClr val="28D1B5"/>
      </a:accent4>
      <a:accent5>
        <a:srgbClr val="6BD8FF"/>
      </a:accent5>
      <a:accent6>
        <a:srgbClr val="E579AB"/>
      </a:accent6>
      <a:hlink>
        <a:srgbClr val="2461FF"/>
      </a:hlink>
      <a:folHlink>
        <a:srgbClr val="2461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871BD33C4B26945AEB09A79DB85D8BD" ma:contentTypeVersion="13" ma:contentTypeDescription="Create a new document." ma:contentTypeScope="" ma:versionID="c392e0f03d0fae5f1c96bbbe09a742af">
  <xsd:schema xmlns:xsd="http://www.w3.org/2001/XMLSchema" xmlns:xs="http://www.w3.org/2001/XMLSchema" xmlns:p="http://schemas.microsoft.com/office/2006/metadata/properties" xmlns:ns3="f1063f89-7492-40b1-b251-7d37e8cb113a" xmlns:ns4="d363a75d-abd6-4191-95cd-b09172ea3133" targetNamespace="http://schemas.microsoft.com/office/2006/metadata/properties" ma:root="true" ma:fieldsID="639549d2c764ba5fd8f6b0f3e14bc9a5" ns3:_="" ns4:_="">
    <xsd:import namespace="f1063f89-7492-40b1-b251-7d37e8cb113a"/>
    <xsd:import namespace="d363a75d-abd6-4191-95cd-b09172ea3133"/>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MediaServiceOCR"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063f89-7492-40b1-b251-7d37e8cb11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363a75d-abd6-4191-95cd-b09172ea313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E8C1748-FE38-404C-BEDA-03CCC6F7620D}">
  <ds:schemaRefs>
    <ds:schemaRef ds:uri="d363a75d-abd6-4191-95cd-b09172ea3133"/>
    <ds:schemaRef ds:uri="f1063f89-7492-40b1-b251-7d37e8cb113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EA6505F-560D-4525-9863-8FD6BF2E802C}">
  <ds:schemaRefs>
    <ds:schemaRef ds:uri="http://schemas.microsoft.com/office/2006/metadata/properties"/>
    <ds:schemaRef ds:uri="http://www.w3.org/XML/1998/namespace"/>
    <ds:schemaRef ds:uri="http://purl.org/dc/dcmitype/"/>
    <ds:schemaRef ds:uri="http://schemas.openxmlformats.org/package/2006/metadata/core-properties"/>
    <ds:schemaRef ds:uri="http://schemas.microsoft.com/office/2006/documentManagement/types"/>
    <ds:schemaRef ds:uri="f1063f89-7492-40b1-b251-7d37e8cb113a"/>
    <ds:schemaRef ds:uri="http://purl.org/dc/terms/"/>
    <ds:schemaRef ds:uri="http://schemas.microsoft.com/office/infopath/2007/PartnerControls"/>
    <ds:schemaRef ds:uri="d363a75d-abd6-4191-95cd-b09172ea3133"/>
    <ds:schemaRef ds:uri="http://purl.org/dc/elements/1.1/"/>
  </ds:schemaRefs>
</ds:datastoreItem>
</file>

<file path=customXml/itemProps3.xml><?xml version="1.0" encoding="utf-8"?>
<ds:datastoreItem xmlns:ds="http://schemas.openxmlformats.org/officeDocument/2006/customXml" ds:itemID="{739D347C-E9E2-4558-9C3C-092EE99850D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4856</TotalTime>
  <Words>2793</Words>
  <Application>Microsoft Office PowerPoint</Application>
  <PresentationFormat>Widescreen</PresentationFormat>
  <Paragraphs>417</Paragraphs>
  <Slides>37</Slides>
  <Notes>8</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37</vt:i4>
      </vt:variant>
    </vt:vector>
  </HeadingPairs>
  <TitlesOfParts>
    <vt:vector size="56" baseType="lpstr">
      <vt:lpstr>Yu Gothic Medium</vt:lpstr>
      <vt:lpstr>Yu Gothic UI</vt:lpstr>
      <vt:lpstr>Arial</vt:lpstr>
      <vt:lpstr>Calibri</vt:lpstr>
      <vt:lpstr>Calibri Light</vt:lpstr>
      <vt:lpstr>Century Gothic</vt:lpstr>
      <vt:lpstr>FreightText</vt:lpstr>
      <vt:lpstr>Gill Sans MT</vt:lpstr>
      <vt:lpstr>Inter</vt:lpstr>
      <vt:lpstr>Lato Light</vt:lpstr>
      <vt:lpstr>merriweather</vt:lpstr>
      <vt:lpstr>Open Sans</vt:lpstr>
      <vt:lpstr>Open Sans Semibold</vt:lpstr>
      <vt:lpstr>Roboto</vt:lpstr>
      <vt:lpstr>Roboto Condensed</vt:lpstr>
      <vt:lpstr>Times New Roman</vt:lpstr>
      <vt:lpstr>Verdana</vt:lpstr>
      <vt:lpstr>Wingdings 3</vt:lpstr>
      <vt:lpstr>Youturn Deck - Dot</vt:lpstr>
      <vt:lpstr>Emerging Trends  of Substance Misuse. Are You Prepared?</vt:lpstr>
      <vt:lpstr>PowerPoint Presentation</vt:lpstr>
      <vt:lpstr>Addiction and Substance Misuse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 claims filed for injuries occurring between October 1, 2012 and September 30, 2013, with prescriptions filled through the end of March 2015:</vt:lpstr>
      <vt:lpstr>PowerPoint Presentation</vt:lpstr>
      <vt:lpstr>PowerPoint Presentation</vt:lpstr>
      <vt:lpstr>Expectation</vt:lpstr>
      <vt:lpstr>PowerPoint Presentation</vt:lpstr>
      <vt:lpstr>The Impact of Substance Misuse  </vt:lpstr>
      <vt:lpstr>PowerPoint Presentation</vt:lpstr>
      <vt:lpstr>PowerPoint Presentation</vt:lpstr>
      <vt:lpstr>PowerPoint Presentation</vt:lpstr>
      <vt:lpstr>PowerPoint Presentation</vt:lpstr>
      <vt:lpstr>How do We solve this Problem!!!</vt:lpstr>
      <vt:lpstr>PowerPoint Presentation</vt:lpstr>
      <vt:lpstr>PowerPoint Presentation</vt:lpstr>
      <vt:lpstr>PowerPoint Presentation</vt:lpstr>
      <vt:lpstr>PowerPoint Presentation</vt:lpstr>
      <vt:lpstr>PowerPoint Presentation</vt:lpstr>
      <vt:lpstr>PowerPoint Presentation</vt:lpstr>
      <vt:lpstr>Percentage of Participants Engaged in Recovery Care  Services by Condition: All Participants</vt:lpstr>
      <vt:lpstr>Peer Intervention to Link Overdose Survivors to Treatment</vt:lpstr>
      <vt:lpstr>PowerPoint Presentation</vt:lpstr>
      <vt:lpstr>Thank you!</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Je-Remiah Ewing</dc:creator>
  <cp:lastModifiedBy>Hamilton Baiden</cp:lastModifiedBy>
  <cp:revision>107</cp:revision>
  <dcterms:created xsi:type="dcterms:W3CDTF">2019-08-28T20:04:56Z</dcterms:created>
  <dcterms:modified xsi:type="dcterms:W3CDTF">2024-06-06T21:27:58Z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0x0101009871BD33C4B26945AEB09A79DB85D8BD</vt:lpwstr>
  </property>
</Properties>
</file>